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rawings/drawing4.xml" ContentType="application/vnd.openxmlformats-officedocument.drawingml.chartshap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rawings/drawing2.xml" ContentType="application/vnd.openxmlformats-officedocument.drawingml.chartshapes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charts/chart13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diagrams/layout3.xml" ContentType="application/vnd.openxmlformats-officedocument.drawingml.diagramLayout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rawings/drawing5.xml" ContentType="application/vnd.openxmlformats-officedocument.drawingml.chartshapes+xml"/>
  <Override PartName="/ppt/drawings/drawing6.xml" ContentType="application/vnd.openxmlformats-officedocument.drawingml.chartshape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rawings/drawing3.xml" ContentType="application/vnd.openxmlformats-officedocument.drawingml.chartshapes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diagrams/data3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handoutMasterIdLst>
    <p:handoutMasterId r:id="rId25"/>
  </p:handoutMasterIdLst>
  <p:sldIdLst>
    <p:sldId id="288" r:id="rId2"/>
    <p:sldId id="289" r:id="rId3"/>
    <p:sldId id="426" r:id="rId4"/>
    <p:sldId id="427" r:id="rId5"/>
    <p:sldId id="428" r:id="rId6"/>
    <p:sldId id="429" r:id="rId7"/>
    <p:sldId id="433" r:id="rId8"/>
    <p:sldId id="434" r:id="rId9"/>
    <p:sldId id="435" r:id="rId10"/>
    <p:sldId id="436" r:id="rId11"/>
    <p:sldId id="437" r:id="rId12"/>
    <p:sldId id="438" r:id="rId13"/>
    <p:sldId id="418" r:id="rId14"/>
    <p:sldId id="374" r:id="rId15"/>
    <p:sldId id="423" r:id="rId16"/>
    <p:sldId id="419" r:id="rId17"/>
    <p:sldId id="424" r:id="rId18"/>
    <p:sldId id="425" r:id="rId19"/>
    <p:sldId id="439" r:id="rId20"/>
    <p:sldId id="420" r:id="rId21"/>
    <p:sldId id="421" r:id="rId22"/>
    <p:sldId id="384" r:id="rId23"/>
  </p:sldIdLst>
  <p:sldSz cx="9144000" cy="6858000" type="screen4x3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FF99"/>
    <a:srgbClr val="E6E22A"/>
    <a:srgbClr val="FFFF66"/>
    <a:srgbClr val="FFCC00"/>
    <a:srgbClr val="99CCFF"/>
    <a:srgbClr val="3399FF"/>
    <a:srgbClr val="FF3399"/>
    <a:srgbClr val="F2C400"/>
    <a:srgbClr val="FF66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9647" autoAdjust="0"/>
  </p:normalViewPr>
  <p:slideViewPr>
    <p:cSldViewPr snapToGrid="0" snapToObjects="1">
      <p:cViewPr>
        <p:scale>
          <a:sx n="100" d="100"/>
          <a:sy n="100" d="100"/>
        </p:scale>
        <p:origin x="-1944" y="-4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8" d="100"/>
          <a:sy n="88" d="100"/>
        </p:scale>
        <p:origin x="-3870" y="-108"/>
      </p:cViewPr>
      <p:guideLst>
        <p:guide orient="horz" pos="3108"/>
        <p:guide pos="2122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themeOverride" Target="../theme/themeOverride3.xml"/><Relationship Id="rId4" Type="http://schemas.openxmlformats.org/officeDocument/2006/relationships/package" Target="../embeddings/_____Microsoft_Office_Excel10.xlsx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____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3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8.xlsx"/><Relationship Id="rId1" Type="http://schemas.openxmlformats.org/officeDocument/2006/relationships/themeOverride" Target="../theme/themeOverride1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9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34"/>
  <c:chart>
    <c:view3D>
      <c:rAngAx val="1"/>
    </c:view3D>
    <c:sideWall>
      <c:spPr>
        <a:ln>
          <a:solidFill>
            <a:schemeClr val="accent6">
              <a:lumMod val="20000"/>
              <a:lumOff val="80000"/>
            </a:schemeClr>
          </a:solidFill>
        </a:ln>
      </c:spPr>
    </c:sideWall>
    <c:backWall>
      <c:spPr>
        <a:gradFill rotWithShape="1">
          <a:gsLst>
            <a:gs pos="0">
              <a:schemeClr val="accent2">
                <a:lumMod val="110000"/>
                <a:satMod val="105000"/>
                <a:tint val="67000"/>
              </a:schemeClr>
            </a:gs>
            <a:gs pos="50000">
              <a:schemeClr val="accent2">
                <a:lumMod val="105000"/>
                <a:satMod val="103000"/>
                <a:tint val="73000"/>
              </a:schemeClr>
            </a:gs>
            <a:gs pos="100000">
              <a:schemeClr val="accent2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/>
      </c:spPr>
    </c:backWall>
    <c:plotArea>
      <c:layout>
        <c:manualLayout>
          <c:layoutTarget val="inner"/>
          <c:xMode val="edge"/>
          <c:yMode val="edge"/>
          <c:x val="0"/>
          <c:y val="0.16770803867714246"/>
          <c:w val="0.95854706216910102"/>
          <c:h val="0.68226219992672832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2025 рік </c:v>
                </c:pt>
              </c:strCache>
            </c:strRef>
          </c:tx>
          <c:spPr>
            <a:solidFill>
              <a:srgbClr val="92D050"/>
            </a:solidFill>
          </c:spPr>
          <c:dLbls>
            <c:dLbl>
              <c:idx val="0"/>
              <c:layout>
                <c:manualLayout>
                  <c:x val="-3.8306184511447648E-2"/>
                  <c:y val="-1.2071398807079654E-2"/>
                </c:manualLayout>
              </c:layout>
              <c:showVal val="1"/>
            </c:dLbl>
            <c:dLbl>
              <c:idx val="1"/>
              <c:layout>
                <c:manualLayout>
                  <c:x val="-4.2726128878153184E-2"/>
                  <c:y val="-3.3799916659823709E-2"/>
                </c:manualLayout>
              </c:layout>
              <c:showVal val="1"/>
            </c:dLbl>
            <c:dLbl>
              <c:idx val="2"/>
              <c:layout>
                <c:manualLayout>
                  <c:x val="-4.1252814089251293E-2"/>
                  <c:y val="-2.4142797614159908E-2"/>
                </c:manualLayout>
              </c:layout>
              <c:showVal val="1"/>
            </c:dLbl>
            <c:dLbl>
              <c:idx val="3"/>
              <c:layout>
                <c:manualLayout>
                  <c:x val="-6.3352535922778952E-2"/>
                  <c:y val="-8.8768092833252498E-3"/>
                </c:manualLayout>
              </c:layout>
              <c:showVal val="1"/>
            </c:dLbl>
            <c:txPr>
              <a:bodyPr/>
              <a:lstStyle/>
              <a:p>
                <a:pPr>
                  <a:defRPr lang="ru-RU"/>
                </a:pPr>
                <a:endParaRPr lang="ru-RU"/>
              </a:p>
            </c:txPr>
            <c:showVal val="1"/>
          </c:dLbls>
          <c:cat>
            <c:strRef>
              <c:f>Лист1!$A$3:$A$6</c:f>
              <c:strCache>
                <c:ptCount val="4"/>
                <c:pt idx="0">
                  <c:v>Доходи загального фонду (без трансфертів)</c:v>
                </c:pt>
                <c:pt idx="1">
                  <c:v>Доходи спеціального фонду (без трансфертів)</c:v>
                </c:pt>
                <c:pt idx="2">
                  <c:v>Офіційні трансферти</c:v>
                </c:pt>
                <c:pt idx="3">
                  <c:v>ВСЬОГО </c:v>
                </c:pt>
              </c:strCache>
            </c:strRef>
          </c:cat>
          <c:val>
            <c:numRef>
              <c:f>Лист1!$B$3:$B$6</c:f>
              <c:numCache>
                <c:formatCode>General</c:formatCode>
                <c:ptCount val="4"/>
                <c:pt idx="0">
                  <c:v>118762.4</c:v>
                </c:pt>
                <c:pt idx="1">
                  <c:v>1533.8</c:v>
                </c:pt>
                <c:pt idx="2">
                  <c:v>26903.8</c:v>
                </c:pt>
                <c:pt idx="3">
                  <c:v>147200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2026 рік </c:v>
                </c:pt>
              </c:strCache>
            </c:strRef>
          </c:tx>
          <c:spPr>
            <a:solidFill>
              <a:srgbClr val="FFC000"/>
            </a:solidFill>
          </c:spPr>
          <c:dLbls>
            <c:dLbl>
              <c:idx val="0"/>
              <c:layout>
                <c:manualLayout>
                  <c:x val="7.2192424656192772E-2"/>
                  <c:y val="-2.4821457358116392E-2"/>
                </c:manualLayout>
              </c:layout>
              <c:showVal val="1"/>
            </c:dLbl>
            <c:dLbl>
              <c:idx val="1"/>
              <c:layout>
                <c:manualLayout>
                  <c:x val="5.5985961978269723E-2"/>
                  <c:y val="-1.7375056923344446E-2"/>
                </c:manualLayout>
              </c:layout>
              <c:showVal val="1"/>
            </c:dLbl>
            <c:dLbl>
              <c:idx val="2"/>
              <c:layout>
                <c:manualLayout>
                  <c:x val="7.8085683811798409E-2"/>
                  <c:y val="-1.9925031860889078E-2"/>
                </c:manualLayout>
              </c:layout>
              <c:showVal val="1"/>
            </c:dLbl>
            <c:dLbl>
              <c:idx val="3"/>
              <c:layout>
                <c:manualLayout>
                  <c:x val="8.8398887334110027E-2"/>
                  <c:y val="-2.8849630170806988E-2"/>
                </c:manualLayout>
              </c:layout>
              <c:showVal val="1"/>
            </c:dLbl>
            <c:txPr>
              <a:bodyPr/>
              <a:lstStyle/>
              <a:p>
                <a:pPr>
                  <a:defRPr lang="ru-RU"/>
                </a:pPr>
                <a:endParaRPr lang="ru-RU"/>
              </a:p>
            </c:txPr>
            <c:showVal val="1"/>
          </c:dLbls>
          <c:cat>
            <c:strRef>
              <c:f>Лист1!$A$3:$A$6</c:f>
              <c:strCache>
                <c:ptCount val="4"/>
                <c:pt idx="0">
                  <c:v>Доходи загального фонду (без трансфертів)</c:v>
                </c:pt>
                <c:pt idx="1">
                  <c:v>Доходи спеціального фонду (без трансфертів)</c:v>
                </c:pt>
                <c:pt idx="2">
                  <c:v>Офіційні трансферти</c:v>
                </c:pt>
                <c:pt idx="3">
                  <c:v>ВСЬОГО </c:v>
                </c:pt>
              </c:strCache>
            </c:strRef>
          </c:cat>
          <c:val>
            <c:numRef>
              <c:f>Лист1!$C$3:$C$6</c:f>
              <c:numCache>
                <c:formatCode>General</c:formatCode>
                <c:ptCount val="4"/>
                <c:pt idx="0">
                  <c:v>133541.9</c:v>
                </c:pt>
                <c:pt idx="1">
                  <c:v>3662.4</c:v>
                </c:pt>
                <c:pt idx="2">
                  <c:v>36011.4</c:v>
                </c:pt>
                <c:pt idx="3">
                  <c:v>173215.8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Лист1!$A$3:$A$6</c:f>
              <c:strCache>
                <c:ptCount val="4"/>
                <c:pt idx="0">
                  <c:v>Доходи загального фонду (без трансфертів)</c:v>
                </c:pt>
                <c:pt idx="1">
                  <c:v>Доходи спеціального фонду (без трансфертів)</c:v>
                </c:pt>
                <c:pt idx="2">
                  <c:v>Офіційні трансферти</c:v>
                </c:pt>
                <c:pt idx="3">
                  <c:v>ВСЬОГО </c:v>
                </c:pt>
              </c:strCache>
            </c:strRef>
          </c:cat>
          <c:val>
            <c:numRef>
              <c:f>Лист1!$D$3:$D$6</c:f>
            </c:numRef>
          </c:val>
        </c:ser>
        <c:shape val="cylinder"/>
        <c:axId val="125638528"/>
        <c:axId val="125640064"/>
        <c:axId val="0"/>
      </c:bar3DChart>
      <c:catAx>
        <c:axId val="125638528"/>
        <c:scaling>
          <c:orientation val="minMax"/>
        </c:scaling>
        <c:axPos val="b"/>
        <c:tickLblPos val="nextTo"/>
        <c:txPr>
          <a:bodyPr/>
          <a:lstStyle/>
          <a:p>
            <a:pPr>
              <a:defRPr lang="ru-RU" b="1"/>
            </a:pPr>
            <a:endParaRPr lang="ru-RU"/>
          </a:p>
        </c:txPr>
        <c:crossAx val="125640064"/>
        <c:crosses val="autoZero"/>
        <c:auto val="1"/>
        <c:lblAlgn val="ctr"/>
        <c:lblOffset val="100"/>
      </c:catAx>
      <c:valAx>
        <c:axId val="125640064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12563852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6642239030127315"/>
          <c:y val="1.1926922222931979E-3"/>
          <c:w val="0.29016446693365627"/>
          <c:h val="0.12464432146192075"/>
        </c:manualLayout>
      </c:layout>
      <c:txPr>
        <a:bodyPr/>
        <a:lstStyle/>
        <a:p>
          <a:pPr>
            <a:defRPr lang="ru-RU"/>
          </a:pPr>
          <a:endParaRPr lang="ru-RU"/>
        </a:p>
      </c:txPr>
    </c:legend>
    <c:plotVisOnly val="1"/>
  </c:chart>
  <c:spPr>
    <a:noFill/>
  </c:spPr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40"/>
      <c:rotY val="230"/>
      <c:depthPercent val="100"/>
      <c:perspective val="30"/>
    </c:view3D>
    <c:plotArea>
      <c:layout>
        <c:manualLayout>
          <c:layoutTarget val="inner"/>
          <c:xMode val="edge"/>
          <c:yMode val="edge"/>
          <c:x val="0.14166666666666666"/>
          <c:y val="0.12361111111111202"/>
          <c:w val="0.84444444444445022"/>
          <c:h val="0.834259259259259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тис. грн.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254000" h="228600"/>
              <a:bevelB w="228600" h="254000"/>
            </a:sp3d>
          </c:spPr>
          <c:explosion val="9"/>
          <c:dPt>
            <c:idx val="0"/>
            <c:spPr>
              <a:blipFill>
                <a:blip xmlns:r="http://schemas.openxmlformats.org/officeDocument/2006/relationships" r:embed="rId2"/>
                <a:stretch>
                  <a:fillRect/>
                </a:stretch>
              </a:blipFill>
              <a:scene3d>
                <a:camera prst="orthographicFront"/>
                <a:lightRig rig="threePt" dir="t"/>
              </a:scene3d>
              <a:sp3d>
                <a:bevelT w="254000" h="228600"/>
                <a:bevelB w="228600" h="254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6A9E-46EB-8CC5-FED4794D8735}"/>
              </c:ext>
            </c:extLst>
          </c:dPt>
          <c:dPt>
            <c:idx val="1"/>
            <c:spPr>
              <a:blipFill>
                <a:blip xmlns:r="http://schemas.openxmlformats.org/officeDocument/2006/relationships" r:embed="rId3"/>
                <a:stretch>
                  <a:fillRect/>
                </a:stretch>
              </a:blipFill>
              <a:scene3d>
                <a:camera prst="orthographicFront"/>
                <a:lightRig rig="threePt" dir="t"/>
              </a:scene3d>
              <a:sp3d>
                <a:bevelT w="254000" h="228600"/>
                <a:bevelB w="228600" h="254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A9E-46EB-8CC5-FED4794D8735}"/>
              </c:ext>
            </c:extLst>
          </c:dPt>
          <c:dPt>
            <c:idx val="2"/>
            <c:spPr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>
                <a:bevelT w="254000" h="228600"/>
                <a:bevelB w="228600" h="254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6A9E-46EB-8CC5-FED4794D8735}"/>
              </c:ext>
            </c:extLst>
          </c:dPt>
          <c:dPt>
            <c:idx val="3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 w="254000" h="228600"/>
                <a:bevelB w="228600" h="254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A9E-46EB-8CC5-FED4794D8735}"/>
              </c:ext>
            </c:extLst>
          </c:dPt>
          <c:dLbls>
            <c:dLbl>
              <c:idx val="0"/>
              <c:layout>
                <c:manualLayout>
                  <c:x val="0.33457699037620353"/>
                  <c:y val="0.15411048108782349"/>
                </c:manualLayout>
              </c:layout>
              <c:dLblPos val="bestFit"/>
              <c:showCatName val="1"/>
              <c:separator>
</c:separator>
            </c:dLbl>
            <c:dLbl>
              <c:idx val="1"/>
              <c:layout>
                <c:manualLayout>
                  <c:x val="-9.1587379702537206E-2"/>
                  <c:y val="-0.42035260898510157"/>
                </c:manualLayout>
              </c:layout>
              <c:dLblPos val="bestFit"/>
              <c:showCatName val="1"/>
              <c:separator>
</c:separator>
            </c:dLbl>
            <c:dLbl>
              <c:idx val="2"/>
              <c:layout>
                <c:manualLayout>
                  <c:x val="-3.7740048118985195E-2"/>
                  <c:y val="-8.1987404635645009E-2"/>
                </c:manualLayout>
              </c:layout>
              <c:tx>
                <c:rich>
                  <a:bodyPr/>
                  <a:lstStyle/>
                  <a:p>
                    <a:r>
                      <a:rPr dirty="0"/>
                      <a:t>Інші енергоносії та інші комунальні </a:t>
                    </a:r>
                    <a:r>
                      <a:rPr dirty="0" err="1"/>
                      <a:t>послуги</a:t>
                    </a:r>
                    <a:r>
                      <a:rPr dirty="0"/>
                      <a:t> </a:t>
                    </a:r>
                    <a:endParaRPr dirty="0" smtClean="0"/>
                  </a:p>
                  <a:p>
                    <a:r>
                      <a:rPr dirty="0" smtClean="0"/>
                      <a:t>49,1 </a:t>
                    </a:r>
                    <a:r>
                      <a:rPr dirty="0"/>
                      <a:t>тис.грн</a:t>
                    </a:r>
                  </a:p>
                </c:rich>
              </c:tx>
              <c:dLblPos val="bestFit"/>
              <c:showCatName val="1"/>
              <c:separator>
</c:separator>
            </c:dLbl>
            <c:dLbl>
              <c:idx val="3"/>
              <c:layout>
                <c:manualLayout>
                  <c:x val="0.18147233158355244"/>
                  <c:y val="-0.33206182560513281"/>
                </c:manualLayout>
              </c:layout>
              <c:dLblPos val="bestFit"/>
              <c:showCatName val="1"/>
              <c:separator>
</c:separator>
            </c:dLbl>
            <c:dLbl>
              <c:idx val="4"/>
              <c:layout>
                <c:manualLayout>
                  <c:x val="-0.21170507564578692"/>
                  <c:y val="-0.25272863238463938"/>
                </c:manualLayout>
              </c:layout>
              <c:dLblPos val="bestFit"/>
              <c:showCatName val="1"/>
              <c:separator>
</c:separator>
            </c:dLbl>
            <c:dLbl>
              <c:idx val="5"/>
              <c:layout>
                <c:manualLayout>
                  <c:x val="0.2193568700084067"/>
                  <c:y val="3.0851185501254142E-2"/>
                </c:manualLayout>
              </c:layout>
              <c:dLblPos val="bestFit"/>
              <c:showCatName val="1"/>
              <c:separator>
</c:separator>
            </c:dLbl>
            <c:dLbl>
              <c:idx val="6"/>
              <c:layout>
                <c:manualLayout>
                  <c:x val="4.0262471594758494E-3"/>
                  <c:y val="-1.1079341339315881E-3"/>
                </c:manualLayout>
              </c:layout>
              <c:dLblPos val="bestFit"/>
              <c:showCatName val="1"/>
              <c:separator>
</c:separator>
            </c:dLbl>
            <c:txPr>
              <a:bodyPr/>
              <a:lstStyle/>
              <a:p>
                <a:pPr>
                  <a:defRPr lang="ru-RU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ru-RU"/>
              </a:p>
            </c:txPr>
            <c:dLblPos val="bestFit"/>
            <c:showCatName val="1"/>
            <c:separator>
</c:separator>
            <c:showLeaderLines val="1"/>
          </c:dLbls>
          <c:cat>
            <c:strRef>
              <c:f>Лист1!$A$2:$A$4</c:f>
              <c:strCache>
                <c:ptCount val="3"/>
                <c:pt idx="0">
                  <c:v>Електроенергія 3847 тис.грн</c:v>
                </c:pt>
                <c:pt idx="1">
                  <c:v>Природний газ 2134,7 тис.грн</c:v>
                </c:pt>
                <c:pt idx="2">
                  <c:v>Інші енергоносії та інші комунальні послуги 49,1 тис.грн</c:v>
                </c:pt>
              </c:strCache>
            </c:str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3847</c:v>
                </c:pt>
                <c:pt idx="1">
                  <c:v>2134.6999999999998</c:v>
                </c:pt>
                <c:pt idx="2">
                  <c:v>49.1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6A9E-46EB-8CC5-FED4794D8735}"/>
            </c:ext>
          </c:extLst>
        </c:ser>
        <c:ser>
          <c:idx val="1"/>
          <c:order val="1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ln w="19050">
              <a:noFill/>
            </a:ln>
          </c:spPr>
          <c:dLbls>
            <c:showCatName val="1"/>
            <c:showPercent val="1"/>
            <c:showLeaderLines val="1"/>
          </c:dLbls>
          <c:cat>
            <c:strRef>
              <c:f>Лист1!$A$2:$A$4</c:f>
              <c:strCache>
                <c:ptCount val="3"/>
                <c:pt idx="0">
                  <c:v>Електроенергія 3847 тис.грн</c:v>
                </c:pt>
                <c:pt idx="1">
                  <c:v>Природний газ 2134,7 тис.грн</c:v>
                </c:pt>
                <c:pt idx="2">
                  <c:v>Інші енергоносії та інші комунальні послуги 49,1 тис.грн</c:v>
                </c:pt>
              </c:strCache>
            </c:strRef>
          </c:cat>
          <c:val>
            <c:numRef>
              <c:f>Лист1!$D$2:$D$4</c:f>
            </c:numRef>
          </c:val>
        </c:ser>
        <c:dLbls>
          <c:showCatName val="1"/>
          <c:showPercent val="1"/>
        </c:dLbls>
      </c:pie3DChart>
    </c:plotArea>
    <c:plotVisOnly val="1"/>
    <c:dispBlanksAs val="zero"/>
  </c:chart>
  <c:spPr>
    <a:scene3d>
      <a:camera prst="orthographicFront"/>
      <a:lightRig rig="threePt" dir="t"/>
    </a:scene3d>
    <a:sp3d prstMaterial="dkEdge"/>
  </c:spPr>
  <c:txPr>
    <a:bodyPr/>
    <a:lstStyle/>
    <a:p>
      <a:pPr>
        <a:defRPr sz="1400">
          <a:latin typeface="Cambria" pitchFamily="18" charset="0"/>
          <a:ea typeface="Cambria" pitchFamily="18" charset="0"/>
        </a:defRPr>
      </a:pPr>
      <a:endParaRPr lang="ru-RU"/>
    </a:p>
  </c:txPr>
  <c:externalData r:id="rId4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0"/>
  <c:chart>
    <c:autoTitleDeleted val="1"/>
    <c:view3D>
      <c:rotY val="0"/>
      <c:depthPercent val="100"/>
      <c:rAngAx val="1"/>
    </c:view3D>
    <c:plotArea>
      <c:layout>
        <c:manualLayout>
          <c:layoutTarget val="inner"/>
          <c:xMode val="edge"/>
          <c:yMode val="edge"/>
          <c:x val="1.5953620529717303E-2"/>
          <c:y val="0"/>
          <c:w val="0.96809275894056535"/>
          <c:h val="0.87787654600728871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         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7.0673673520743148E-3"/>
                  <c:y val="-1.5295502571674625E-2"/>
                </c:manualLayout>
              </c:layout>
              <c:tx>
                <c:rich>
                  <a:bodyPr/>
                  <a:lstStyle/>
                  <a:p>
                    <a:r>
                      <a:rPr lang="en-US" b="0" dirty="0" smtClean="0"/>
                      <a:t>8</a:t>
                    </a:r>
                    <a:r>
                      <a:rPr lang="uk-UA" b="0" dirty="0" smtClean="0"/>
                      <a:t> </a:t>
                    </a:r>
                    <a:r>
                      <a:rPr lang="en-US" b="0" dirty="0" smtClean="0"/>
                      <a:t>337,</a:t>
                    </a:r>
                    <a:r>
                      <a:rPr lang="uk-UA" b="0" dirty="0" smtClean="0"/>
                      <a:t>6 </a:t>
                    </a:r>
                    <a:r>
                      <a:rPr lang="uk-UA" b="0" dirty="0" err="1" smtClean="0"/>
                      <a:t>тис.грн</a:t>
                    </a:r>
                    <a:endParaRPr lang="en-US" b="0" dirty="0"/>
                  </a:p>
                </c:rich>
              </c:tx>
              <c:showVal val="1"/>
              <c:separator>
</c:separator>
            </c:dLbl>
            <c:dLbl>
              <c:idx val="1"/>
              <c:layout>
                <c:manualLayout>
                  <c:x val="2.9007002297353813E-3"/>
                  <c:y val="3.0677031592008992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</a:t>
                    </a:r>
                    <a:r>
                      <a:rPr lang="uk-UA" dirty="0" smtClean="0"/>
                      <a:t> </a:t>
                    </a:r>
                    <a:r>
                      <a:rPr lang="en-US" dirty="0" smtClean="0"/>
                      <a:t>137,</a:t>
                    </a:r>
                    <a:r>
                      <a:rPr lang="uk-UA" dirty="0" smtClean="0"/>
                      <a:t>5</a:t>
                    </a:r>
                    <a:r>
                      <a:rPr lang="uk-UA" baseline="0" dirty="0" smtClean="0"/>
                      <a:t> </a:t>
                    </a:r>
                    <a:r>
                      <a:rPr lang="uk-UA" dirty="0" err="1" smtClean="0"/>
                      <a:t>тис.грн</a:t>
                    </a:r>
                    <a:endParaRPr lang="en-US" dirty="0"/>
                  </a:p>
                </c:rich>
              </c:tx>
              <c:showVal val="1"/>
              <c:separator>
</c:separator>
            </c:dLbl>
            <c:showVal val="1"/>
            <c:separator>
</c:separator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8337.6</c:v>
                </c:pt>
                <c:pt idx="1">
                  <c:v>2137.5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          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1.4503291390652161E-3"/>
                  <c:y val="1.2406251801640828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>
                        <a:latin typeface="Cambria" pitchFamily="18" charset="0"/>
                        <a:ea typeface="Cambria" pitchFamily="18" charset="0"/>
                      </a:rPr>
                      <a:t>2</a:t>
                    </a:r>
                    <a:r>
                      <a:rPr lang="en-US" b="1" dirty="0"/>
                      <a:t>52 </a:t>
                    </a:r>
                    <a:r>
                      <a:rPr lang="en-US" b="1" dirty="0" smtClean="0"/>
                      <a:t>707,8</a:t>
                    </a:r>
                    <a:endParaRPr lang="uk-UA" b="1" dirty="0" smtClean="0"/>
                  </a:p>
                  <a:p>
                    <a:r>
                      <a:rPr lang="uk-UA" dirty="0" err="1" smtClean="0"/>
                      <a:t>тис.грн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>
                <c:manualLayout>
                  <c:x val="1.4503501148677067E-3"/>
                  <c:y val="4.9140055477961842E-3"/>
                </c:manualLayout>
              </c:layout>
              <c:tx>
                <c:rich>
                  <a:bodyPr/>
                  <a:lstStyle/>
                  <a:p>
                    <a:r>
                      <a:rPr lang="en-US" b="1" dirty="0">
                        <a:latin typeface="Cambria" pitchFamily="18" charset="0"/>
                        <a:ea typeface="Cambria" pitchFamily="18" charset="0"/>
                      </a:rPr>
                      <a:t>3</a:t>
                    </a:r>
                    <a:r>
                      <a:rPr lang="en-US" b="1" dirty="0"/>
                      <a:t>0 </a:t>
                    </a:r>
                    <a:r>
                      <a:rPr lang="en-US" b="1" dirty="0" smtClean="0"/>
                      <a:t>643,7</a:t>
                    </a:r>
                    <a:endParaRPr lang="uk-UA" b="1" dirty="0" smtClean="0"/>
                  </a:p>
                  <a:p>
                    <a:r>
                      <a:rPr lang="uk-UA" dirty="0" err="1" smtClean="0"/>
                      <a:t>тис.грн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lang="ru-RU">
                    <a:latin typeface="Cambria" pitchFamily="18" charset="0"/>
                    <a:ea typeface="Cambria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</c:numCache>
            </c:numRef>
          </c:val>
        </c:ser>
        <c:gapWidth val="0"/>
        <c:gapDepth val="0"/>
        <c:shape val="cylinder"/>
        <c:axId val="183239040"/>
        <c:axId val="183240576"/>
        <c:axId val="0"/>
      </c:bar3DChart>
      <c:catAx>
        <c:axId val="18323904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lang="ru-RU">
                <a:latin typeface="Cambria" pitchFamily="18" charset="0"/>
                <a:ea typeface="Cambria" pitchFamily="18" charset="0"/>
              </a:defRPr>
            </a:pPr>
            <a:endParaRPr lang="ru-RU"/>
          </a:p>
        </c:txPr>
        <c:crossAx val="183240576"/>
        <c:crosses val="autoZero"/>
        <c:auto val="1"/>
        <c:lblAlgn val="ctr"/>
        <c:lblOffset val="100"/>
      </c:catAx>
      <c:valAx>
        <c:axId val="183240576"/>
        <c:scaling>
          <c:orientation val="minMax"/>
        </c:scaling>
        <c:axPos val="l"/>
        <c:numFmt formatCode="#,##0.0" sourceLinked="1"/>
        <c:tickLblPos val="none"/>
        <c:txPr>
          <a:bodyPr/>
          <a:lstStyle/>
          <a:p>
            <a:pPr>
              <a:defRPr lang="ru-RU"/>
            </a:pPr>
            <a:endParaRPr lang="ru-RU"/>
          </a:p>
        </c:txPr>
        <c:crossAx val="183239040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50"/>
      <c:rotY val="260"/>
      <c:depthPercent val="100"/>
      <c:perspective val="30"/>
    </c:view3D>
    <c:plotArea>
      <c:layout/>
      <c:pie3DChart>
        <c:varyColors val="1"/>
        <c:ser>
          <c:idx val="0"/>
          <c:order val="0"/>
          <c:tx>
            <c:strRef>
              <c:f>Аркуш1!$B$1</c:f>
              <c:strCache>
                <c:ptCount val="1"/>
                <c:pt idx="0">
                  <c:v>2026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254000" h="228600"/>
              <a:bevelB w="228600" h="254000"/>
            </a:sp3d>
          </c:spPr>
          <c:explosion val="9"/>
          <c:dPt>
            <c:idx val="0"/>
            <c:spPr>
              <a:solidFill>
                <a:srgbClr val="3DA5C1">
                  <a:alpha val="70980"/>
                </a:srgbClr>
              </a:solidFill>
              <a:scene3d>
                <a:camera prst="orthographicFront"/>
                <a:lightRig rig="threePt" dir="t"/>
              </a:scene3d>
              <a:sp3d>
                <a:bevelT w="254000" h="228600"/>
                <a:bevelB w="228600" h="254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6A9E-46EB-8CC5-FED4794D8735}"/>
              </c:ext>
            </c:extLst>
          </c:dPt>
          <c:dPt>
            <c:idx val="1"/>
            <c:spPr>
              <a:solidFill>
                <a:srgbClr val="92D050"/>
              </a:solidFill>
              <a:scene3d>
                <a:camera prst="orthographicFront"/>
                <a:lightRig rig="threePt" dir="t"/>
              </a:scene3d>
              <a:sp3d>
                <a:bevelT w="254000" h="228600"/>
                <a:bevelB w="228600" h="254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A9E-46EB-8CC5-FED4794D8735}"/>
              </c:ext>
            </c:extLst>
          </c:dPt>
          <c:dPt>
            <c:idx val="2"/>
            <c:spPr>
              <a:solidFill>
                <a:srgbClr val="FF7C80"/>
              </a:solidFill>
              <a:scene3d>
                <a:camera prst="orthographicFront"/>
                <a:lightRig rig="threePt" dir="t"/>
              </a:scene3d>
              <a:sp3d>
                <a:bevelT w="254000" h="228600"/>
                <a:bevelB w="228600" h="254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6A9E-46EB-8CC5-FED4794D8735}"/>
              </c:ext>
            </c:extLst>
          </c:dPt>
          <c:dPt>
            <c:idx val="3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 w="254000" h="228600"/>
                <a:bevelB w="228600" h="254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A9E-46EB-8CC5-FED4794D8735}"/>
              </c:ext>
            </c:extLst>
          </c:dPt>
          <c:dPt>
            <c:idx val="4"/>
            <c:spPr>
              <a:solidFill>
                <a:srgbClr val="F8BAEF"/>
              </a:solidFill>
              <a:scene3d>
                <a:camera prst="orthographicFront"/>
                <a:lightRig rig="threePt" dir="t"/>
              </a:scene3d>
              <a:sp3d>
                <a:bevelT w="254000" h="228600"/>
                <a:bevelB w="228600" h="254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6A9E-46EB-8CC5-FED4794D8735}"/>
              </c:ext>
            </c:extLst>
          </c:dPt>
          <c:dPt>
            <c:idx val="5"/>
            <c:spPr>
              <a:solidFill>
                <a:srgbClr val="3333FF"/>
              </a:solidFill>
              <a:scene3d>
                <a:camera prst="orthographicFront"/>
                <a:lightRig rig="threePt" dir="t"/>
              </a:scene3d>
              <a:sp3d>
                <a:bevelT w="254000" h="228600"/>
                <a:bevelB w="228600" h="254000"/>
              </a:sp3d>
            </c:spPr>
          </c:dPt>
          <c:dPt>
            <c:idx val="8"/>
            <c:spPr>
              <a:solidFill>
                <a:srgbClr val="CC66FF"/>
              </a:solidFill>
              <a:scene3d>
                <a:camera prst="orthographicFront"/>
                <a:lightRig rig="threePt" dir="t"/>
              </a:scene3d>
              <a:sp3d>
                <a:bevelT w="254000" h="228600"/>
                <a:bevelB w="228600" h="254000"/>
              </a:sp3d>
            </c:spPr>
          </c:dPt>
          <c:dPt>
            <c:idx val="9"/>
            <c:spPr>
              <a:solidFill>
                <a:srgbClr val="FF0000"/>
              </a:solidFill>
              <a:scene3d>
                <a:camera prst="orthographicFront"/>
                <a:lightRig rig="threePt" dir="t"/>
              </a:scene3d>
              <a:sp3d>
                <a:bevelT w="254000" h="228600"/>
                <a:bevelB w="228600" h="254000"/>
              </a:sp3d>
            </c:spPr>
          </c:dPt>
          <c:dLbls>
            <c:dLbl>
              <c:idx val="0"/>
              <c:layout>
                <c:manualLayout>
                  <c:x val="-0.35410247156605451"/>
                  <c:y val="5.7512057224002815E-2"/>
                </c:manualLayout>
              </c:layout>
              <c:tx>
                <c:rich>
                  <a:bodyPr/>
                  <a:lstStyle/>
                  <a:p>
                    <a:r>
                      <a:rPr dirty="0" err="1"/>
                      <a:t>Освіта</a:t>
                    </a:r>
                    <a:r>
                      <a:rPr dirty="0"/>
                      <a:t> </a:t>
                    </a:r>
                    <a:endParaRPr dirty="0" smtClean="0"/>
                  </a:p>
                  <a:p>
                    <a:r>
                      <a:rPr dirty="0" smtClean="0"/>
                      <a:t>2137,5 </a:t>
                    </a:r>
                    <a:r>
                      <a:rPr dirty="0"/>
                      <a:t>тис.грн (100%)</a:t>
                    </a:r>
                  </a:p>
                </c:rich>
              </c:tx>
              <c:dLblPos val="bestFit"/>
              <c:showCatName val="1"/>
              <c:separator>
</c:separator>
            </c:dLbl>
            <c:dLbl>
              <c:idx val="1"/>
              <c:layout>
                <c:manualLayout>
                  <c:x val="-0.22284076990376187"/>
                  <c:y val="2.5842774678290856E-2"/>
                </c:manualLayout>
              </c:layout>
              <c:dLblPos val="bestFit"/>
              <c:showCatName val="1"/>
              <c:separator>
</c:separator>
            </c:dLbl>
            <c:dLbl>
              <c:idx val="2"/>
              <c:layout>
                <c:manualLayout>
                  <c:x val="-1.4273950131233596E-2"/>
                  <c:y val="0.12920103580017342"/>
                </c:manualLayout>
              </c:layout>
              <c:dLblPos val="bestFit"/>
              <c:showCatName val="1"/>
              <c:separator>
</c:separator>
            </c:dLbl>
            <c:dLbl>
              <c:idx val="3"/>
              <c:layout>
                <c:manualLayout>
                  <c:x val="4.7335036347018876E-2"/>
                  <c:y val="-0.22545765489721128"/>
                </c:manualLayout>
              </c:layout>
              <c:dLblPos val="bestFit"/>
              <c:showCatName val="1"/>
              <c:separator>
</c:separator>
            </c:dLbl>
            <c:dLbl>
              <c:idx val="4"/>
              <c:layout>
                <c:manualLayout>
                  <c:x val="5.0891214531802134E-2"/>
                  <c:y val="-0.14106847503790651"/>
                </c:manualLayout>
              </c:layout>
              <c:dLblPos val="bestFit"/>
              <c:showCatName val="1"/>
              <c:separator>
</c:separator>
            </c:dLbl>
            <c:dLbl>
              <c:idx val="5"/>
              <c:layout>
                <c:manualLayout>
                  <c:x val="9.9611096238236746E-2"/>
                  <c:y val="-5.7400268405363372E-2"/>
                </c:manualLayout>
              </c:layout>
              <c:dLblPos val="bestFit"/>
              <c:showCatName val="1"/>
              <c:separator>
</c:separator>
            </c:dLbl>
            <c:dLbl>
              <c:idx val="6"/>
              <c:layout>
                <c:manualLayout>
                  <c:x val="0.16290673757916743"/>
                  <c:y val="2.2026975134895481E-2"/>
                </c:manualLayout>
              </c:layout>
              <c:dLblPos val="bestFit"/>
              <c:showCatName val="1"/>
              <c:separator>
</c:separator>
            </c:dLbl>
            <c:dLbl>
              <c:idx val="7"/>
              <c:layout>
                <c:manualLayout>
                  <c:x val="-3.6699797358949612E-2"/>
                  <c:y val="4.2323804547056094E-2"/>
                </c:manualLayout>
              </c:layout>
              <c:dLblPos val="bestFit"/>
              <c:showCatName val="1"/>
              <c:separator>
</c:separator>
            </c:dLbl>
            <c:dLbl>
              <c:idx val="9"/>
              <c:layout>
                <c:manualLayout>
                  <c:x val="0.146817820080689"/>
                  <c:y val="-0.25307617090850082"/>
                </c:manualLayout>
              </c:layout>
              <c:dLblPos val="bestFit"/>
              <c:showCatName val="1"/>
              <c:separator>
</c:separator>
            </c:dLbl>
            <c:dLbl>
              <c:idx val="10"/>
              <c:layout>
                <c:manualLayout>
                  <c:x val="4.3768465326516924E-2"/>
                  <c:y val="0.12531965178560825"/>
                </c:manualLayout>
              </c:layout>
              <c:dLblPos val="bestFit"/>
              <c:showCatName val="1"/>
              <c:separator>
</c:separator>
            </c:dLbl>
            <c:txPr>
              <a:bodyPr/>
              <a:lstStyle/>
              <a:p>
                <a:pPr>
                  <a:defRPr lang="ru-RU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ru-RU"/>
              </a:p>
            </c:txPr>
            <c:dLblPos val="bestFit"/>
            <c:showCatName val="1"/>
            <c:separator>
</c:separator>
            <c:showLeaderLines val="1"/>
          </c:dLbls>
          <c:cat>
            <c:strRef>
              <c:f>Аркуш1!$A$2:$A$2</c:f>
              <c:strCache>
                <c:ptCount val="1"/>
                <c:pt idx="0">
                  <c:v>Освіта 2137,5 тис.грн (100%)</c:v>
                </c:pt>
              </c:strCache>
            </c:strRef>
          </c:cat>
          <c:val>
            <c:numRef>
              <c:f>Аркуш1!$B$2:$B$2</c:f>
              <c:numCache>
                <c:formatCode>#,##0.00</c:formatCode>
                <c:ptCount val="1"/>
                <c:pt idx="0">
                  <c:v>2137.5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6A9E-46EB-8CC5-FED4794D8735}"/>
            </c:ext>
          </c:extLst>
        </c:ser>
        <c:dLbls>
          <c:showCatName val="1"/>
          <c:showPercent val="1"/>
        </c:dLbls>
      </c:pie3DChart>
    </c:plotArea>
    <c:plotVisOnly val="1"/>
    <c:dispBlanksAs val="zero"/>
  </c:chart>
  <c:spPr>
    <a:scene3d>
      <a:camera prst="orthographicFront"/>
      <a:lightRig rig="threePt" dir="t"/>
    </a:scene3d>
    <a:sp3d prstMaterial="dkEdge"/>
  </c:spPr>
  <c:txPr>
    <a:bodyPr/>
    <a:lstStyle/>
    <a:p>
      <a:pPr>
        <a:defRPr sz="1400">
          <a:latin typeface="Cambria" pitchFamily="18" charset="0"/>
          <a:ea typeface="Cambria" pitchFamily="18" charset="0"/>
        </a:defRPr>
      </a:pPr>
      <a:endParaRPr lang="ru-RU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50"/>
      <c:rotY val="260"/>
      <c:depthPercent val="100"/>
      <c:perspective val="30"/>
    </c:view3D>
    <c:plotArea>
      <c:layout/>
      <c:pie3DChart>
        <c:varyColors val="1"/>
        <c:ser>
          <c:idx val="0"/>
          <c:order val="0"/>
          <c:tx>
            <c:strRef>
              <c:f>Аркуш1!$B$1</c:f>
              <c:strCache>
                <c:ptCount val="1"/>
                <c:pt idx="0">
                  <c:v>2026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254000" h="228600"/>
              <a:bevelB w="228600" h="254000"/>
            </a:sp3d>
          </c:spPr>
          <c:explosion val="9"/>
          <c:dPt>
            <c:idx val="0"/>
            <c:spPr>
              <a:solidFill>
                <a:srgbClr val="7030A0">
                  <a:alpha val="70980"/>
                </a:srgbClr>
              </a:solidFill>
              <a:scene3d>
                <a:camera prst="orthographicFront"/>
                <a:lightRig rig="threePt" dir="t"/>
              </a:scene3d>
              <a:sp3d>
                <a:bevelT w="254000" h="228600"/>
                <a:bevelB w="228600" h="254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6A9E-46EB-8CC5-FED4794D8735}"/>
              </c:ext>
            </c:extLst>
          </c:dPt>
          <c:dPt>
            <c:idx val="1"/>
            <c:spPr>
              <a:solidFill>
                <a:srgbClr val="92D050"/>
              </a:solidFill>
              <a:scene3d>
                <a:camera prst="orthographicFront"/>
                <a:lightRig rig="threePt" dir="t"/>
              </a:scene3d>
              <a:sp3d>
                <a:bevelT w="254000" h="228600"/>
                <a:bevelB w="228600" h="254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A9E-46EB-8CC5-FED4794D8735}"/>
              </c:ext>
            </c:extLst>
          </c:dPt>
          <c:dPt>
            <c:idx val="2"/>
            <c:spPr>
              <a:solidFill>
                <a:srgbClr val="FF7C80"/>
              </a:solidFill>
              <a:scene3d>
                <a:camera prst="orthographicFront"/>
                <a:lightRig rig="threePt" dir="t"/>
              </a:scene3d>
              <a:sp3d>
                <a:bevelT w="254000" h="228600"/>
                <a:bevelB w="228600" h="254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6A9E-46EB-8CC5-FED4794D8735}"/>
              </c:ext>
            </c:extLst>
          </c:dPt>
          <c:dPt>
            <c:idx val="3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 w="254000" h="228600"/>
                <a:bevelB w="228600" h="254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A9E-46EB-8CC5-FED4794D8735}"/>
              </c:ext>
            </c:extLst>
          </c:dPt>
          <c:dPt>
            <c:idx val="4"/>
            <c:spPr>
              <a:solidFill>
                <a:srgbClr val="F8BAEF"/>
              </a:solidFill>
              <a:scene3d>
                <a:camera prst="orthographicFront"/>
                <a:lightRig rig="threePt" dir="t"/>
              </a:scene3d>
              <a:sp3d>
                <a:bevelT w="254000" h="228600"/>
                <a:bevelB w="228600" h="254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6A9E-46EB-8CC5-FED4794D8735}"/>
              </c:ext>
            </c:extLst>
          </c:dPt>
          <c:dPt>
            <c:idx val="5"/>
            <c:spPr>
              <a:solidFill>
                <a:srgbClr val="3333FF"/>
              </a:solidFill>
              <a:scene3d>
                <a:camera prst="orthographicFront"/>
                <a:lightRig rig="threePt" dir="t"/>
              </a:scene3d>
              <a:sp3d>
                <a:bevelT w="254000" h="228600"/>
                <a:bevelB w="228600" h="254000"/>
              </a:sp3d>
            </c:spPr>
          </c:dPt>
          <c:dPt>
            <c:idx val="8"/>
            <c:spPr>
              <a:solidFill>
                <a:srgbClr val="CC66FF"/>
              </a:solidFill>
              <a:scene3d>
                <a:camera prst="orthographicFront"/>
                <a:lightRig rig="threePt" dir="t"/>
              </a:scene3d>
              <a:sp3d>
                <a:bevelT w="254000" h="228600"/>
                <a:bevelB w="228600" h="254000"/>
              </a:sp3d>
            </c:spPr>
          </c:dPt>
          <c:dPt>
            <c:idx val="9"/>
            <c:spPr>
              <a:solidFill>
                <a:srgbClr val="FF0000"/>
              </a:solidFill>
              <a:scene3d>
                <a:camera prst="orthographicFront"/>
                <a:lightRig rig="threePt" dir="t"/>
              </a:scene3d>
              <a:sp3d>
                <a:bevelT w="254000" h="228600"/>
                <a:bevelB w="228600" h="254000"/>
              </a:sp3d>
            </c:spPr>
          </c:dPt>
          <c:dLbls>
            <c:dLbl>
              <c:idx val="0"/>
              <c:layout>
                <c:manualLayout>
                  <c:x val="0.14554735345581829"/>
                  <c:y val="0.16247906197654938"/>
                </c:manualLayout>
              </c:layout>
              <c:dLblPos val="bestFit"/>
              <c:showCatName val="1"/>
              <c:separator>
</c:separator>
            </c:dLbl>
            <c:dLbl>
              <c:idx val="1"/>
              <c:layout>
                <c:manualLayout>
                  <c:x val="-0.16189424759405074"/>
                  <c:y val="-0.34038662252645613"/>
                </c:manualLayout>
              </c:layout>
              <c:dLblPos val="bestFit"/>
              <c:showCatName val="1"/>
              <c:separator>
</c:separator>
            </c:dLbl>
            <c:txPr>
              <a:bodyPr/>
              <a:lstStyle/>
              <a:p>
                <a:pPr>
                  <a:defRPr lang="ru-RU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ru-RU"/>
              </a:p>
            </c:txPr>
            <c:dLblPos val="bestFit"/>
            <c:showCatName val="1"/>
            <c:separator>
</c:separator>
          </c:dLbls>
          <c:cat>
            <c:strRef>
              <c:f>Аркуш1!$A$2:$A$3</c:f>
              <c:strCache>
                <c:ptCount val="2"/>
                <c:pt idx="0">
                  <c:v>Інші джерела власних надходжень 1890,7 тис.грн (46,9%)</c:v>
                </c:pt>
                <c:pt idx="1">
                  <c:v>Інші кошти спецфонду 2137,5 тис.грн (53,1%)</c:v>
                </c:pt>
              </c:strCache>
            </c:strRef>
          </c:cat>
          <c:val>
            <c:numRef>
              <c:f>Аркуш1!$B$2:$B$3</c:f>
              <c:numCache>
                <c:formatCode>#,##0.00</c:formatCode>
                <c:ptCount val="2"/>
                <c:pt idx="0">
                  <c:v>1890.7</c:v>
                </c:pt>
                <c:pt idx="1">
                  <c:v>2137.5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6A9E-46EB-8CC5-FED4794D8735}"/>
            </c:ext>
          </c:extLst>
        </c:ser>
        <c:dLbls>
          <c:showCatName val="1"/>
          <c:showPercent val="1"/>
        </c:dLbls>
      </c:pie3DChart>
    </c:plotArea>
    <c:plotVisOnly val="1"/>
    <c:dispBlanksAs val="zero"/>
  </c:chart>
  <c:spPr>
    <a:scene3d>
      <a:camera prst="orthographicFront"/>
      <a:lightRig rig="threePt" dir="t"/>
    </a:scene3d>
    <a:sp3d prstMaterial="dkEdge"/>
  </c:spPr>
  <c:txPr>
    <a:bodyPr/>
    <a:lstStyle/>
    <a:p>
      <a:pPr>
        <a:defRPr sz="1400">
          <a:latin typeface="Cambria" pitchFamily="18" charset="0"/>
          <a:ea typeface="Cambria" pitchFamily="18" charset="0"/>
        </a:defRPr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3.3311270499134751E-2"/>
          <c:y val="2.157485385461071E-2"/>
          <c:w val="0.96625978755984065"/>
          <c:h val="0.79153569947647762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2025 рік</c:v>
                </c:pt>
              </c:strCache>
            </c:strRef>
          </c:tx>
          <c:spPr>
            <a:solidFill>
              <a:srgbClr val="C00000"/>
            </a:solidFill>
            <a:scene3d>
              <a:camera prst="orthographicFront"/>
              <a:lightRig rig="threePt" dir="t"/>
            </a:scene3d>
            <a:sp3d prstMaterial="matte">
              <a:bevelT w="127000" h="63500"/>
            </a:sp3d>
          </c:spPr>
          <c:dLbls>
            <c:txPr>
              <a:bodyPr/>
              <a:lstStyle/>
              <a:p>
                <a:pPr>
                  <a:defRPr lang="ru-RU" b="1"/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Загальний фонд</c:v>
                </c:pt>
                <c:pt idx="1">
                  <c:v>Спеціальний фонд</c:v>
                </c:pt>
              </c:strCache>
            </c:str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118762.4</c:v>
                </c:pt>
                <c:pt idx="1">
                  <c:v>1533.8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2026 рік</c:v>
                </c:pt>
              </c:strCache>
            </c:strRef>
          </c:tx>
          <c:spPr>
            <a:solidFill>
              <a:srgbClr val="92D050"/>
            </a:solidFill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txPr>
              <a:bodyPr/>
              <a:lstStyle/>
              <a:p>
                <a:pPr>
                  <a:defRPr lang="ru-RU" b="1"/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Загальний фонд</c:v>
                </c:pt>
                <c:pt idx="1">
                  <c:v>Спеціальний фонд</c:v>
                </c:pt>
              </c:strCache>
            </c:strRef>
          </c:cat>
          <c:val>
            <c:numRef>
              <c:f>Лист1!$C$2:$C$3</c:f>
              <c:numCache>
                <c:formatCode>#,##0.0</c:formatCode>
                <c:ptCount val="2"/>
                <c:pt idx="0">
                  <c:v>133541.9</c:v>
                </c:pt>
                <c:pt idx="1">
                  <c:v>3662.4</c:v>
                </c:pt>
              </c:numCache>
            </c:numRef>
          </c:val>
        </c:ser>
        <c:axId val="160438912"/>
        <c:axId val="160432512"/>
      </c:barChart>
      <c:catAx>
        <c:axId val="160438912"/>
        <c:scaling>
          <c:orientation val="minMax"/>
        </c:scaling>
        <c:axPos val="b"/>
        <c:tickLblPos val="nextTo"/>
        <c:txPr>
          <a:bodyPr/>
          <a:lstStyle/>
          <a:p>
            <a:pPr>
              <a:defRPr lang="ru-RU"/>
            </a:pPr>
            <a:endParaRPr lang="ru-RU"/>
          </a:p>
        </c:txPr>
        <c:crossAx val="160432512"/>
        <c:crosses val="autoZero"/>
        <c:auto val="1"/>
        <c:lblAlgn val="ctr"/>
        <c:lblOffset val="100"/>
      </c:catAx>
      <c:valAx>
        <c:axId val="160432512"/>
        <c:scaling>
          <c:orientation val="minMax"/>
        </c:scaling>
        <c:delete val="1"/>
        <c:axPos val="l"/>
        <c:numFmt formatCode="#,##0.0" sourceLinked="1"/>
        <c:tickLblPos val="none"/>
        <c:crossAx val="160438912"/>
        <c:crosses val="autoZero"/>
        <c:crossBetween val="between"/>
      </c:valAx>
      <c:spPr>
        <a:noFill/>
      </c:spPr>
    </c:plotArea>
    <c:legend>
      <c:legendPos val="b"/>
      <c:layout>
        <c:manualLayout>
          <c:xMode val="edge"/>
          <c:yMode val="edge"/>
          <c:x val="0.35430652632800258"/>
          <c:y val="0.84999321874484912"/>
          <c:w val="0.28728848135649016"/>
          <c:h val="0.12916786375214473"/>
        </c:manualLayout>
      </c:layout>
      <c:txPr>
        <a:bodyPr/>
        <a:lstStyle/>
        <a:p>
          <a:pPr>
            <a:defRPr lang="ru-RU"/>
          </a:pPr>
          <a:endParaRPr lang="ru-RU"/>
        </a:p>
      </c:txPr>
    </c:legend>
    <c:plotVisOnly val="1"/>
  </c:chart>
  <c:txPr>
    <a:bodyPr/>
    <a:lstStyle/>
    <a:p>
      <a:pPr>
        <a:defRPr sz="1800">
          <a:latin typeface="Cambria" pitchFamily="18" charset="0"/>
          <a:ea typeface="Cambria" pitchFamily="18" charset="0"/>
        </a:defRPr>
      </a:pPr>
      <a:endParaRPr lang="ru-RU"/>
    </a:p>
  </c:txPr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9.1719269466316714E-2"/>
          <c:y val="4.6266393734276039E-2"/>
          <c:w val="0.63900595744373456"/>
          <c:h val="0.9409567587728345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1"/>
          <c:dPt>
            <c:idx val="0"/>
            <c:explosion val="22"/>
            <c:spPr>
              <a:solidFill>
                <a:srgbClr val="FFC000"/>
              </a:solidFill>
            </c:spPr>
          </c:dPt>
          <c:dPt>
            <c:idx val="1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rgbClr val="00B050"/>
              </a:solidFill>
            </c:spPr>
          </c:dPt>
          <c:dLbls>
            <c:dLbl>
              <c:idx val="0"/>
              <c:layout>
                <c:manualLayout>
                  <c:x val="-0.20463254593175817"/>
                  <c:y val="-0.20315010862876587"/>
                </c:manualLayout>
              </c:layout>
              <c:tx>
                <c:rich>
                  <a:bodyPr/>
                  <a:lstStyle/>
                  <a:p>
                    <a:r>
                      <a:rPr lang="uk-UA" sz="1600" b="0" dirty="0" smtClean="0"/>
                      <a:t>ПДФО </a:t>
                    </a:r>
                  </a:p>
                  <a:p>
                    <a:r>
                      <a:rPr lang="uk-UA" sz="1600" b="0" dirty="0" smtClean="0"/>
                      <a:t>108197,6 тис.грн (81,0%)</a:t>
                    </a:r>
                    <a:endParaRPr lang="uk-UA" dirty="0"/>
                  </a:p>
                </c:rich>
              </c:tx>
              <c:showCatName val="1"/>
              <c:separator>
</c:separator>
            </c:dLbl>
            <c:dLbl>
              <c:idx val="1"/>
              <c:layout>
                <c:manualLayout>
                  <c:x val="2.6181102362204847E-4"/>
                  <c:y val="-6.5427252215482637E-2"/>
                </c:manualLayout>
              </c:layout>
              <c:tx>
                <c:rich>
                  <a:bodyPr/>
                  <a:lstStyle/>
                  <a:p>
                    <a:pPr>
                      <a:defRPr sz="1200" b="0"/>
                    </a:pPr>
                    <a:r>
                      <a:rPr lang="ru-RU" sz="1200" b="0" dirty="0" smtClean="0"/>
                      <a:t>Рентна плата </a:t>
                    </a:r>
                  </a:p>
                  <a:p>
                    <a:pPr>
                      <a:defRPr sz="1200" b="0"/>
                    </a:pPr>
                    <a:r>
                      <a:rPr lang="ru-RU" sz="1200" b="0" dirty="0" smtClean="0"/>
                      <a:t>за </a:t>
                    </a:r>
                    <a:r>
                      <a:rPr lang="ru-RU" sz="1200" b="0" dirty="0" err="1" smtClean="0"/>
                      <a:t>надра</a:t>
                    </a:r>
                    <a:r>
                      <a:rPr lang="ru-RU" sz="1200" b="0" dirty="0" smtClean="0"/>
                      <a:t> 1432,3 тис.грн (1,1%)</a:t>
                    </a:r>
                    <a:endParaRPr lang="ru-RU" sz="1200" b="0" dirty="0"/>
                  </a:p>
                </c:rich>
              </c:tx>
              <c:spPr/>
              <c:showCatName val="1"/>
              <c:separator>
</c:separator>
            </c:dLbl>
            <c:dLbl>
              <c:idx val="2"/>
              <c:layout>
                <c:manualLayout>
                  <c:x val="3.6111111111111198E-2"/>
                  <c:y val="-0.10931210153754704"/>
                </c:manualLayout>
              </c:layout>
              <c:showCatName val="1"/>
              <c:separator>
</c:separator>
            </c:dLbl>
            <c:dLbl>
              <c:idx val="3"/>
              <c:layout>
                <c:manualLayout>
                  <c:x val="-1.3609908136482943E-2"/>
                  <c:y val="-0.13397129186602927"/>
                </c:manualLayout>
              </c:layout>
              <c:tx>
                <c:rich>
                  <a:bodyPr/>
                  <a:lstStyle/>
                  <a:p>
                    <a:pPr>
                      <a:defRPr sz="1200" b="0"/>
                    </a:pPr>
                    <a:r>
                      <a:rPr lang="ru-RU" sz="1200" dirty="0" smtClean="0"/>
                      <a:t>Податок на нерухоме </a:t>
                    </a:r>
                    <a:r>
                      <a:rPr lang="ru-RU" sz="1200" dirty="0" err="1" smtClean="0"/>
                      <a:t>майно</a:t>
                    </a:r>
                    <a:r>
                      <a:rPr lang="ru-RU" sz="1200" dirty="0" smtClean="0"/>
                      <a:t> 944,5 тис.грн (0,7%)</a:t>
                    </a:r>
                    <a:endParaRPr lang="ru-RU" sz="1200" dirty="0"/>
                  </a:p>
                </c:rich>
              </c:tx>
              <c:spPr/>
              <c:showCatName val="1"/>
              <c:separator>
</c:separator>
            </c:dLbl>
            <c:dLbl>
              <c:idx val="4"/>
              <c:layout>
                <c:manualLayout>
                  <c:x val="0.13058038057742877"/>
                  <c:y val="-4.2659667541557297E-2"/>
                </c:manualLayout>
              </c:layout>
              <c:tx>
                <c:rich>
                  <a:bodyPr/>
                  <a:lstStyle/>
                  <a:p>
                    <a:pPr>
                      <a:defRPr sz="1200" b="0"/>
                    </a:pPr>
                    <a:r>
                      <a:rPr lang="ru-RU" sz="1200" dirty="0" err="1" smtClean="0"/>
                      <a:t>Земельний</a:t>
                    </a:r>
                    <a:r>
                      <a:rPr lang="ru-RU" sz="1200" dirty="0" smtClean="0"/>
                      <a:t> податок та орендна плата </a:t>
                    </a:r>
                  </a:p>
                  <a:p>
                    <a:pPr>
                      <a:defRPr sz="1200" b="0"/>
                    </a:pPr>
                    <a:r>
                      <a:rPr lang="ru-RU" sz="1200" dirty="0" smtClean="0"/>
                      <a:t>за землю </a:t>
                    </a:r>
                  </a:p>
                  <a:p>
                    <a:pPr>
                      <a:defRPr sz="1200" b="0"/>
                    </a:pPr>
                    <a:r>
                      <a:rPr lang="ru-RU" sz="1200" dirty="0" smtClean="0"/>
                      <a:t>6307,5 </a:t>
                    </a:r>
                    <a:r>
                      <a:rPr lang="ru-RU" sz="1200" dirty="0" err="1" smtClean="0"/>
                      <a:t>тис.грн</a:t>
                    </a:r>
                    <a:r>
                      <a:rPr lang="ru-RU" sz="1200" dirty="0" smtClean="0"/>
                      <a:t> </a:t>
                    </a:r>
                  </a:p>
                  <a:p>
                    <a:pPr>
                      <a:defRPr sz="1200" b="0"/>
                    </a:pPr>
                    <a:r>
                      <a:rPr lang="ru-RU" sz="1200" dirty="0" smtClean="0"/>
                      <a:t>(4,7%)</a:t>
                    </a:r>
                    <a:endParaRPr lang="ru-RU" sz="1200" dirty="0"/>
                  </a:p>
                </c:rich>
              </c:tx>
              <c:spPr/>
              <c:showCatName val="1"/>
              <c:separator>
</c:separator>
            </c:dLbl>
            <c:dLbl>
              <c:idx val="5"/>
              <c:layout>
                <c:manualLayout>
                  <c:x val="0.2736033464566921"/>
                  <c:y val="-0.13399523624140347"/>
                </c:manualLayout>
              </c:layout>
              <c:showCatName val="1"/>
              <c:separator>
</c:separator>
            </c:dLbl>
            <c:dLbl>
              <c:idx val="6"/>
              <c:layout>
                <c:manualLayout>
                  <c:x val="0.33625273403324674"/>
                  <c:y val="-3.3926333371008047E-2"/>
                </c:manualLayout>
              </c:layout>
              <c:showCatName val="1"/>
              <c:separator>
</c:separator>
            </c:dLbl>
            <c:dLbl>
              <c:idx val="7"/>
              <c:layout>
                <c:manualLayout>
                  <c:x val="0.20493000874890641"/>
                  <c:y val="2.0531213502618415E-2"/>
                </c:manualLayout>
              </c:layout>
              <c:showCatName val="1"/>
              <c:separator>
</c:separator>
            </c:dLbl>
            <c:txPr>
              <a:bodyPr/>
              <a:lstStyle/>
              <a:p>
                <a:pPr>
                  <a:defRPr sz="1100" b="0"/>
                </a:pPr>
                <a:endParaRPr lang="ru-RU"/>
              </a:p>
            </c:txPr>
            <c:showCatName val="1"/>
            <c:separator>
</c:separator>
            <c:showLeaderLines val="1"/>
          </c:dLbls>
          <c:cat>
            <c:strRef>
              <c:f>Лист1!$A$2:$A$9</c:f>
              <c:strCache>
                <c:ptCount val="8"/>
                <c:pt idx="0">
                  <c:v>ПДФО 108197,6 тис.грн (81%)</c:v>
                </c:pt>
                <c:pt idx="1">
                  <c:v>Рентна плата за надра 1432,3 тис.грн (1,1%)</c:v>
                </c:pt>
                <c:pt idx="2">
                  <c:v>Єдиний податок 14819,4 тис.грн (11,1%)</c:v>
                </c:pt>
                <c:pt idx="3">
                  <c:v>Податок на нерухоме майно 944,5 тис.грн (0,7%)</c:v>
                </c:pt>
                <c:pt idx="4">
                  <c:v>Земельний податок та орендна плата за землю 6307,5 тис.грн (4,7%)</c:v>
                </c:pt>
                <c:pt idx="5">
                  <c:v>Акцизний податок 454,5 тис.грн (0,3%)</c:v>
                </c:pt>
                <c:pt idx="6">
                  <c:v>Плата за надання адмін.послуг 498 тис.грн (0,4%)</c:v>
                </c:pt>
                <c:pt idx="7">
                  <c:v>Інші надходження 888,1 тис.грн (0,7%)</c:v>
                </c:pt>
              </c:strCache>
            </c:strRef>
          </c:cat>
          <c:val>
            <c:numRef>
              <c:f>Лист1!$B$2:$B$9</c:f>
              <c:numCache>
                <c:formatCode>0.0</c:formatCode>
                <c:ptCount val="8"/>
                <c:pt idx="0">
                  <c:v>108197.6</c:v>
                </c:pt>
                <c:pt idx="1">
                  <c:v>1432.3</c:v>
                </c:pt>
                <c:pt idx="2">
                  <c:v>14819.4</c:v>
                </c:pt>
                <c:pt idx="3">
                  <c:v>944.5</c:v>
                </c:pt>
                <c:pt idx="4">
                  <c:v>6307.5</c:v>
                </c:pt>
                <c:pt idx="5">
                  <c:v>454.5</c:v>
                </c:pt>
                <c:pt idx="6">
                  <c:v>498</c:v>
                </c:pt>
                <c:pt idx="7">
                  <c:v>888.1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Лист1!$A$2:$A$9</c:f>
              <c:strCache>
                <c:ptCount val="8"/>
                <c:pt idx="0">
                  <c:v>ПДФО 108197,6 тис.грн (81%)</c:v>
                </c:pt>
                <c:pt idx="1">
                  <c:v>Рентна плата за надра 1432,3 тис.грн (1,1%)</c:v>
                </c:pt>
                <c:pt idx="2">
                  <c:v>Єдиний податок 14819,4 тис.грн (11,1%)</c:v>
                </c:pt>
                <c:pt idx="3">
                  <c:v>Податок на нерухоме майно 944,5 тис.грн (0,7%)</c:v>
                </c:pt>
                <c:pt idx="4">
                  <c:v>Земельний податок та орендна плата за землю 6307,5 тис.грн (4,7%)</c:v>
                </c:pt>
                <c:pt idx="5">
                  <c:v>Акцизний податок 454,5 тис.грн (0,3%)</c:v>
                </c:pt>
                <c:pt idx="6">
                  <c:v>Плата за надання адмін.послуг 498 тис.грн (0,4%)</c:v>
                </c:pt>
                <c:pt idx="7">
                  <c:v>Інші надходження 888,1 тис.грн (0,7%)</c:v>
                </c:pt>
              </c:strCache>
            </c:strRef>
          </c:cat>
          <c:val>
            <c:numRef>
              <c:f>Лист1!$C$2:$C$9</c:f>
              <c:numCache>
                <c:formatCode>0.0</c:formatCode>
                <c:ptCount val="8"/>
                <c:pt idx="0">
                  <c:v>81</c:v>
                </c:pt>
                <c:pt idx="1">
                  <c:v>1.1000000000000001</c:v>
                </c:pt>
                <c:pt idx="2">
                  <c:v>11.1</c:v>
                </c:pt>
                <c:pt idx="3">
                  <c:v>0.70000000000000062</c:v>
                </c:pt>
                <c:pt idx="4" formatCode="0.00">
                  <c:v>4.7</c:v>
                </c:pt>
                <c:pt idx="5">
                  <c:v>0.30000000000000032</c:v>
                </c:pt>
                <c:pt idx="6">
                  <c:v>0.4</c:v>
                </c:pt>
                <c:pt idx="7">
                  <c:v>0.70000000000000062</c:v>
                </c:pt>
              </c:numCache>
            </c:numRef>
          </c:val>
        </c:ser>
      </c:pie3DChart>
    </c:plotArea>
    <c:legend>
      <c:legendPos val="r"/>
      <c:legendEntry>
        <c:idx val="7"/>
        <c:txPr>
          <a:bodyPr/>
          <a:lstStyle/>
          <a:p>
            <a:pPr>
              <a:defRPr lang="ru-RU" sz="1400" baseline="0"/>
            </a:pPr>
            <a:endParaRPr lang="ru-RU"/>
          </a:p>
        </c:txPr>
      </c:legendEntry>
      <c:layout>
        <c:manualLayout>
          <c:xMode val="edge"/>
          <c:yMode val="edge"/>
          <c:x val="0.7400477909011377"/>
          <c:y val="2.1999958412177445E-2"/>
          <c:w val="0.25200328083989532"/>
          <c:h val="0.97800004158782305"/>
        </c:manualLayout>
      </c:layout>
      <c:txPr>
        <a:bodyPr/>
        <a:lstStyle/>
        <a:p>
          <a:pPr>
            <a:defRPr lang="ru-RU" sz="1400"/>
          </a:pPr>
          <a:endParaRPr lang="ru-RU"/>
        </a:p>
      </c:txPr>
    </c:legend>
    <c:plotVisOnly val="1"/>
  </c:chart>
  <c:txPr>
    <a:bodyPr/>
    <a:lstStyle/>
    <a:p>
      <a:pPr>
        <a:defRPr sz="1800">
          <a:latin typeface="Cambria" pitchFamily="18" charset="0"/>
          <a:ea typeface="Cambria" pitchFamily="18" charset="0"/>
        </a:defRPr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0"/>
  <c:chart>
    <c:autoTitleDeleted val="1"/>
    <c:view3D>
      <c:perspective val="30"/>
    </c:view3D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3.6913497682250257E-3"/>
          <c:y val="9.6949100203634994E-2"/>
          <c:w val="0.98933459926890821"/>
          <c:h val="0.74454793715811518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2025 рік</c:v>
                </c:pt>
              </c:strCache>
            </c:strRef>
          </c:tx>
          <c:spPr>
            <a:solidFill>
              <a:srgbClr val="FFFF00"/>
            </a:solidFill>
            <a:scene3d>
              <a:camera prst="orthographicFront"/>
              <a:lightRig rig="threePt" dir="t"/>
            </a:scene3d>
            <a:sp3d>
              <a:bevelT prst="angle"/>
            </a:sp3d>
          </c:spPr>
          <c:dLbls>
            <c:dLbl>
              <c:idx val="0"/>
              <c:layout>
                <c:manualLayout>
                  <c:x val="-7.2912956384034833E-2"/>
                  <c:y val="6.0655120634316738E-2"/>
                </c:manualLayout>
              </c:layout>
              <c:showVal val="1"/>
            </c:dLbl>
            <c:dLbl>
              <c:idx val="1"/>
              <c:layout>
                <c:manualLayout>
                  <c:x val="-1.7730445023789395E-2"/>
                  <c:y val="-1.7657299898293306E-2"/>
                </c:manualLayout>
              </c:layout>
              <c:showVal val="1"/>
            </c:dLbl>
            <c:dLbl>
              <c:idx val="2"/>
              <c:layout>
                <c:manualLayout>
                  <c:x val="6.7504590659764893E-3"/>
                  <c:y val="-5.2337055489903722E-2"/>
                </c:manualLayout>
              </c:layout>
              <c:showVal val="1"/>
            </c:dLbl>
            <c:dLbl>
              <c:idx val="3"/>
              <c:layout>
                <c:manualLayout>
                  <c:x val="-1.3449575881506375E-2"/>
                  <c:y val="-3.0748302623771453E-2"/>
                </c:manualLayout>
              </c:layout>
              <c:showVal val="1"/>
            </c:dLbl>
            <c:dLbl>
              <c:idx val="4"/>
              <c:delete val="1"/>
            </c:dLbl>
            <c:txPr>
              <a:bodyPr/>
              <a:lstStyle/>
              <a:p>
                <a:pPr>
                  <a:defRPr lang="ru-RU" b="1"/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Із заробітної плати  </c:v>
                </c:pt>
                <c:pt idx="1">
                  <c:v>Із доходів інших, ніж зарплата</c:v>
                </c:pt>
                <c:pt idx="2">
                  <c:v>За результатами річного декларування  </c:v>
                </c:pt>
                <c:pt idx="3">
                  <c:v>У вигляді мінімального податкового зобов'язання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91894.2</c:v>
                </c:pt>
                <c:pt idx="1">
                  <c:v>4287.1000000000004</c:v>
                </c:pt>
                <c:pt idx="2">
                  <c:v>63.9</c:v>
                </c:pt>
                <c:pt idx="3">
                  <c:v>500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2026 рік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 prst="angle"/>
            </a:sp3d>
          </c:spPr>
          <c:dLbls>
            <c:dLbl>
              <c:idx val="0"/>
              <c:layout>
                <c:manualLayout>
                  <c:x val="7.2558824835984484E-2"/>
                  <c:y val="-5.6602657171729003E-3"/>
                </c:manualLayout>
              </c:layout>
              <c:showVal val="1"/>
            </c:dLbl>
            <c:dLbl>
              <c:idx val="1"/>
              <c:layout>
                <c:manualLayout>
                  <c:x val="4.2887936653018634E-2"/>
                  <c:y val="-1.565339493353541E-2"/>
                </c:manualLayout>
              </c:layout>
              <c:showVal val="1"/>
            </c:dLbl>
            <c:dLbl>
              <c:idx val="2"/>
              <c:layout>
                <c:manualLayout>
                  <c:x val="3.6915678253407982E-2"/>
                  <c:y val="-6.9270880259061723E-2"/>
                </c:manualLayout>
              </c:layout>
              <c:showVal val="1"/>
            </c:dLbl>
            <c:dLbl>
              <c:idx val="3"/>
              <c:layout>
                <c:manualLayout>
                  <c:x val="3.9928588990768427E-2"/>
                  <c:y val="-2.6432176552184241E-2"/>
                </c:manualLayout>
              </c:layout>
              <c:showVal val="1"/>
            </c:dLbl>
            <c:dLbl>
              <c:idx val="4"/>
              <c:layout>
                <c:manualLayout>
                  <c:x val="4.3509874171957265E-3"/>
                  <c:y val="-3.1820684755694724E-2"/>
                </c:manualLayout>
              </c:layout>
              <c:tx>
                <c:rich>
                  <a:bodyPr/>
                  <a:lstStyle/>
                  <a:p>
                    <a:r>
                      <a:rPr lang="uk-UA" dirty="0" smtClean="0"/>
                      <a:t>716,8</a:t>
                    </a:r>
                  </a:p>
                </c:rich>
              </c:tx>
              <c:showVal val="1"/>
            </c:dLbl>
            <c:txPr>
              <a:bodyPr/>
              <a:lstStyle/>
              <a:p>
                <a:pPr>
                  <a:defRPr lang="ru-RU" b="1"/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Із заробітної плати  </c:v>
                </c:pt>
                <c:pt idx="1">
                  <c:v>Із доходів інших, ніж зарплата</c:v>
                </c:pt>
                <c:pt idx="2">
                  <c:v>За результатами річного декларування  </c:v>
                </c:pt>
                <c:pt idx="3">
                  <c:v>У вигляді мінімального податкового зобов'язання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102510.9</c:v>
                </c:pt>
                <c:pt idx="1">
                  <c:v>4988.8</c:v>
                </c:pt>
                <c:pt idx="2">
                  <c:v>92.1</c:v>
                </c:pt>
                <c:pt idx="3">
                  <c:v>605.79999999999995</c:v>
                </c:pt>
              </c:numCache>
            </c:numRef>
          </c:val>
        </c:ser>
        <c:dLbls>
          <c:showVal val="1"/>
        </c:dLbls>
        <c:shape val="cylinder"/>
        <c:axId val="165767808"/>
        <c:axId val="165781888"/>
        <c:axId val="0"/>
      </c:bar3DChart>
      <c:catAx>
        <c:axId val="16576780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lang="ru-RU" sz="1200" b="1"/>
            </a:pPr>
            <a:endParaRPr lang="ru-RU"/>
          </a:p>
        </c:txPr>
        <c:crossAx val="165781888"/>
        <c:crosses val="autoZero"/>
        <c:auto val="1"/>
        <c:lblAlgn val="ctr"/>
        <c:lblOffset val="100"/>
      </c:catAx>
      <c:valAx>
        <c:axId val="165781888"/>
        <c:scaling>
          <c:orientation val="minMax"/>
        </c:scaling>
        <c:delete val="1"/>
        <c:axPos val="l"/>
        <c:numFmt formatCode="#,##0.0" sourceLinked="1"/>
        <c:majorTickMark val="none"/>
        <c:tickLblPos val="none"/>
        <c:crossAx val="165767808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2.5002125609259671E-2"/>
          <c:y val="0.89726429155966758"/>
          <c:w val="0.34210495652855072"/>
          <c:h val="6.9355743783933721E-2"/>
        </c:manualLayout>
      </c:layout>
      <c:txPr>
        <a:bodyPr/>
        <a:lstStyle/>
        <a:p>
          <a:pPr>
            <a:defRPr lang="ru-RU" sz="2000"/>
          </a:pPr>
          <a:endParaRPr lang="ru-RU"/>
        </a:p>
      </c:txPr>
    </c:legend>
    <c:plotVisOnly val="1"/>
    <c:dispBlanksAs val="gap"/>
  </c:chart>
  <c:txPr>
    <a:bodyPr/>
    <a:lstStyle/>
    <a:p>
      <a:pPr>
        <a:defRPr sz="1600">
          <a:latin typeface="Cambria" pitchFamily="18" charset="0"/>
        </a:defRPr>
      </a:pPr>
      <a:endParaRPr lang="ru-RU"/>
    </a:p>
  </c:txPr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0"/>
  <c:chart>
    <c:autoTitleDeleted val="1"/>
    <c:view3D>
      <c:rotY val="0"/>
      <c:depthPercent val="100"/>
      <c:rAngAx val="1"/>
    </c:view3D>
    <c:plotArea>
      <c:layout>
        <c:manualLayout>
          <c:layoutTarget val="inner"/>
          <c:xMode val="edge"/>
          <c:yMode val="edge"/>
          <c:x val="1.5953620529717303E-2"/>
          <c:y val="0"/>
          <c:w val="0.96809275894056535"/>
          <c:h val="0.87787654600728871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      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0"/>
                  <c:y val="-2.9731275014294171E-2"/>
                </c:manualLayout>
              </c:layout>
              <c:tx>
                <c:rich>
                  <a:bodyPr/>
                  <a:lstStyle/>
                  <a:p>
                    <a:r>
                      <a:rPr lang="uk-UA" dirty="0" smtClean="0"/>
                      <a:t>119 462,9</a:t>
                    </a:r>
                  </a:p>
                  <a:p>
                    <a:r>
                      <a:rPr lang="uk-UA" dirty="0" err="1" smtClean="0"/>
                      <a:t>тис.грн</a:t>
                    </a:r>
                    <a:endParaRPr lang="en-US" dirty="0"/>
                  </a:p>
                </c:rich>
              </c:tx>
              <c:showVal val="1"/>
              <c:separator>
</c:separator>
            </c:dLbl>
            <c:dLbl>
              <c:idx val="1"/>
              <c:layout>
                <c:manualLayout>
                  <c:x val="1.3888890407796435E-3"/>
                  <c:y val="-1.1435105774728421E-2"/>
                </c:manualLayout>
              </c:layout>
              <c:tx>
                <c:rich>
                  <a:bodyPr/>
                  <a:lstStyle/>
                  <a:p>
                    <a:r>
                      <a:rPr lang="uk-UA" dirty="0" smtClean="0"/>
                      <a:t>3 248,4</a:t>
                    </a:r>
                  </a:p>
                  <a:p>
                    <a:r>
                      <a:rPr lang="uk-UA" dirty="0" err="1" smtClean="0"/>
                      <a:t>тис.грн</a:t>
                    </a:r>
                    <a:endParaRPr lang="en-US" dirty="0"/>
                  </a:p>
                </c:rich>
              </c:tx>
              <c:showVal val="1"/>
              <c:separator>
</c:separator>
            </c:dLbl>
            <c:numFmt formatCode="#,##0.0" sourceLinked="0"/>
            <c:showVal val="1"/>
            <c:separator>
</c:separator>
          </c:dLbls>
          <c:cat>
            <c:strRef>
              <c:f>Лист1!$A$2:$A$3</c:f>
              <c:strCache>
                <c:ptCount val="2"/>
                <c:pt idx="0">
                  <c:v>Загальний фонд</c:v>
                </c:pt>
                <c:pt idx="1">
                  <c:v>Спеціальний фонд</c:v>
                </c:pt>
              </c:strCache>
            </c:str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119462.9</c:v>
                </c:pt>
                <c:pt idx="1">
                  <c:v>3248.4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   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2.7777780815592852E-3"/>
                  <c:y val="-2.9731275014294171E-2"/>
                </c:manualLayout>
              </c:layout>
              <c:tx>
                <c:rich>
                  <a:bodyPr/>
                  <a:lstStyle/>
                  <a:p>
                    <a:r>
                      <a:rPr lang="uk-UA" dirty="0" smtClean="0"/>
                      <a:t>145 201,7</a:t>
                    </a:r>
                  </a:p>
                  <a:p>
                    <a:r>
                      <a:rPr lang="uk-UA" dirty="0" err="1" smtClean="0"/>
                      <a:t>тис.грн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>
                <c:manualLayout>
                  <c:x val="1.2500001367016884E-2"/>
                  <c:y val="-4.5742223902973059E-3"/>
                </c:manualLayout>
              </c:layout>
              <c:tx>
                <c:rich>
                  <a:bodyPr/>
                  <a:lstStyle/>
                  <a:p>
                    <a:r>
                      <a:rPr lang="uk-UA" dirty="0" smtClean="0"/>
                      <a:t>4 028,2</a:t>
                    </a:r>
                  </a:p>
                  <a:p>
                    <a:r>
                      <a:rPr lang="uk-UA" dirty="0" err="1" smtClean="0"/>
                      <a:t>тис.грн</a:t>
                    </a:r>
                    <a:endParaRPr lang="en-US" dirty="0"/>
                  </a:p>
                </c:rich>
              </c:tx>
              <c:showVal val="1"/>
            </c:dLbl>
            <c:showVal val="1"/>
          </c:dLbls>
          <c:cat>
            <c:strRef>
              <c:f>Лист1!$A$2:$A$3</c:f>
              <c:strCache>
                <c:ptCount val="2"/>
                <c:pt idx="0">
                  <c:v>Загальний фонд</c:v>
                </c:pt>
                <c:pt idx="1">
                  <c:v>Спеціальний фонд</c:v>
                </c:pt>
              </c:strCache>
            </c:strRef>
          </c:cat>
          <c:val>
            <c:numRef>
              <c:f>Лист1!$C$2:$C$3</c:f>
              <c:numCache>
                <c:formatCode>#,##0.0</c:formatCode>
                <c:ptCount val="2"/>
                <c:pt idx="0">
                  <c:v>145201.70000000001</c:v>
                </c:pt>
                <c:pt idx="1">
                  <c:v>4028.2</c:v>
                </c:pt>
              </c:numCache>
            </c:numRef>
          </c:val>
        </c:ser>
        <c:gapWidth val="0"/>
        <c:gapDepth val="0"/>
        <c:shape val="cylinder"/>
        <c:axId val="168914944"/>
        <c:axId val="168916480"/>
        <c:axId val="0"/>
      </c:bar3DChart>
      <c:catAx>
        <c:axId val="168914944"/>
        <c:scaling>
          <c:orientation val="minMax"/>
        </c:scaling>
        <c:axPos val="b"/>
        <c:majorTickMark val="none"/>
        <c:tickLblPos val="nextTo"/>
        <c:txPr>
          <a:bodyPr anchor="b"/>
          <a:lstStyle/>
          <a:p>
            <a:pPr>
              <a:defRPr lang="ru-RU">
                <a:latin typeface="Cambria" pitchFamily="18" charset="0"/>
                <a:ea typeface="Cambria" pitchFamily="18" charset="0"/>
              </a:defRPr>
            </a:pPr>
            <a:endParaRPr lang="ru-RU"/>
          </a:p>
        </c:txPr>
        <c:crossAx val="168916480"/>
        <c:crosses val="autoZero"/>
        <c:auto val="1"/>
        <c:lblAlgn val="l"/>
        <c:lblOffset val="100"/>
      </c:catAx>
      <c:valAx>
        <c:axId val="168916480"/>
        <c:scaling>
          <c:orientation val="minMax"/>
        </c:scaling>
        <c:axPos val="l"/>
        <c:numFmt formatCode="#,##0.0" sourceLinked="1"/>
        <c:tickLblPos val="none"/>
        <c:txPr>
          <a:bodyPr/>
          <a:lstStyle/>
          <a:p>
            <a:pPr>
              <a:defRPr lang="ru-RU"/>
            </a:pPr>
            <a:endParaRPr lang="ru-RU"/>
          </a:p>
        </c:txPr>
        <c:crossAx val="16891494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55124995092410145"/>
          <c:y val="0.1382579921935144"/>
          <c:w val="4.9197074496618386E-2"/>
          <c:h val="0.16181863201919691"/>
        </c:manualLayout>
      </c:layout>
      <c:txPr>
        <a:bodyPr/>
        <a:lstStyle/>
        <a:p>
          <a:pPr>
            <a:defRPr lang="ru-RU"/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0"/>
  <c:chart>
    <c:autoTitleDeleted val="1"/>
    <c:view3D>
      <c:rotY val="0"/>
      <c:depthPercent val="100"/>
      <c:rAngAx val="1"/>
    </c:view3D>
    <c:plotArea>
      <c:layout>
        <c:manualLayout>
          <c:layoutTarget val="inner"/>
          <c:xMode val="edge"/>
          <c:yMode val="edge"/>
          <c:x val="1.5953620529717331E-2"/>
          <c:y val="0"/>
          <c:w val="0.96809275894056535"/>
          <c:h val="0.87787654600728871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         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1.2292214817608802E-4"/>
                  <c:y val="5.6811866694791567E-2"/>
                </c:manualLayout>
              </c:layout>
              <c:tx>
                <c:rich>
                  <a:bodyPr/>
                  <a:lstStyle/>
                  <a:p>
                    <a:r>
                      <a:rPr lang="en-US" b="0" dirty="0" smtClean="0"/>
                      <a:t>184</a:t>
                    </a:r>
                    <a:r>
                      <a:rPr lang="uk-UA" b="0" dirty="0" smtClean="0"/>
                      <a:t> </a:t>
                    </a:r>
                    <a:r>
                      <a:rPr lang="en-US" b="0" dirty="0" smtClean="0"/>
                      <a:t>310,8</a:t>
                    </a:r>
                    <a:endParaRPr lang="uk-UA" b="0" dirty="0" smtClean="0"/>
                  </a:p>
                  <a:p>
                    <a:r>
                      <a:rPr lang="uk-UA" b="0" dirty="0" err="1" smtClean="0"/>
                      <a:t>тис.грн</a:t>
                    </a:r>
                    <a:endParaRPr lang="en-US" b="0" dirty="0"/>
                  </a:p>
                </c:rich>
              </c:tx>
              <c:showVal val="1"/>
              <c:separator>
</c:separator>
            </c:dLbl>
            <c:dLbl>
              <c:idx val="1"/>
              <c:layout>
                <c:manualLayout>
                  <c:x val="2.9007002297353887E-3"/>
                  <c:y val="5.769449805803934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145</a:t>
                    </a:r>
                    <a:r>
                      <a:rPr lang="uk-UA" dirty="0" smtClean="0"/>
                      <a:t> </a:t>
                    </a:r>
                    <a:r>
                      <a:rPr lang="en-US" dirty="0" smtClean="0"/>
                      <a:t>201,7</a:t>
                    </a:r>
                    <a:endParaRPr lang="uk-UA" dirty="0" smtClean="0"/>
                  </a:p>
                  <a:p>
                    <a:r>
                      <a:rPr lang="uk-UA" dirty="0" err="1" smtClean="0"/>
                      <a:t>тис.грн</a:t>
                    </a:r>
                    <a:endParaRPr lang="en-US" dirty="0"/>
                  </a:p>
                </c:rich>
              </c:tx>
              <c:showVal val="1"/>
              <c:separator>
</c:separator>
            </c:dLbl>
            <c:showVal val="1"/>
            <c:separator>
</c:separator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#,##0.0</c:formatCode>
                <c:ptCount val="2"/>
                <c:pt idx="0" formatCode="#,##0.00">
                  <c:v>184310.8</c:v>
                </c:pt>
                <c:pt idx="1">
                  <c:v>145201.70000000001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          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1.4503291390652185E-3"/>
                  <c:y val="1.2406251801640828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>
                        <a:latin typeface="Cambria" pitchFamily="18" charset="0"/>
                        <a:ea typeface="Cambria" pitchFamily="18" charset="0"/>
                      </a:rPr>
                      <a:t>2</a:t>
                    </a:r>
                    <a:r>
                      <a:rPr lang="en-US" b="1" dirty="0"/>
                      <a:t>52 </a:t>
                    </a:r>
                    <a:r>
                      <a:rPr lang="en-US" b="1" dirty="0" smtClean="0"/>
                      <a:t>707,8</a:t>
                    </a:r>
                    <a:endParaRPr lang="uk-UA" b="1" dirty="0" smtClean="0"/>
                  </a:p>
                  <a:p>
                    <a:r>
                      <a:rPr lang="uk-UA" dirty="0" err="1" smtClean="0"/>
                      <a:t>тис.грн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>
                <c:manualLayout>
                  <c:x val="1.4503501148677039E-3"/>
                  <c:y val="4.9140055477961842E-3"/>
                </c:manualLayout>
              </c:layout>
              <c:tx>
                <c:rich>
                  <a:bodyPr/>
                  <a:lstStyle/>
                  <a:p>
                    <a:r>
                      <a:rPr lang="en-US" b="1" dirty="0">
                        <a:latin typeface="Cambria" pitchFamily="18" charset="0"/>
                        <a:ea typeface="Cambria" pitchFamily="18" charset="0"/>
                      </a:rPr>
                      <a:t>3</a:t>
                    </a:r>
                    <a:r>
                      <a:rPr lang="en-US" b="1" dirty="0"/>
                      <a:t>0 </a:t>
                    </a:r>
                    <a:r>
                      <a:rPr lang="en-US" b="1" dirty="0" smtClean="0"/>
                      <a:t>643,7</a:t>
                    </a:r>
                    <a:endParaRPr lang="uk-UA" b="1" dirty="0" smtClean="0"/>
                  </a:p>
                  <a:p>
                    <a:r>
                      <a:rPr lang="uk-UA" dirty="0" err="1" smtClean="0"/>
                      <a:t>тис.грн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lang="ru-RU">
                    <a:latin typeface="Cambria" pitchFamily="18" charset="0"/>
                    <a:ea typeface="Cambria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</c:numCache>
            </c:numRef>
          </c:val>
        </c:ser>
        <c:gapWidth val="0"/>
        <c:gapDepth val="0"/>
        <c:shape val="cylinder"/>
        <c:axId val="172708608"/>
        <c:axId val="172710144"/>
        <c:axId val="0"/>
      </c:bar3DChart>
      <c:catAx>
        <c:axId val="17270860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lang="ru-RU">
                <a:latin typeface="Cambria" pitchFamily="18" charset="0"/>
                <a:ea typeface="Cambria" pitchFamily="18" charset="0"/>
              </a:defRPr>
            </a:pPr>
            <a:endParaRPr lang="ru-RU"/>
          </a:p>
        </c:txPr>
        <c:crossAx val="172710144"/>
        <c:crosses val="autoZero"/>
        <c:auto val="1"/>
        <c:lblAlgn val="ctr"/>
        <c:lblOffset val="100"/>
      </c:catAx>
      <c:valAx>
        <c:axId val="172710144"/>
        <c:scaling>
          <c:orientation val="minMax"/>
        </c:scaling>
        <c:axPos val="l"/>
        <c:numFmt formatCode="#,##0.00" sourceLinked="1"/>
        <c:tickLblPos val="none"/>
        <c:txPr>
          <a:bodyPr/>
          <a:lstStyle/>
          <a:p>
            <a:pPr>
              <a:defRPr lang="ru-RU"/>
            </a:pPr>
            <a:endParaRPr lang="ru-RU"/>
          </a:p>
        </c:txPr>
        <c:crossAx val="172708608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50"/>
      <c:rotY val="260"/>
      <c:depthPercent val="100"/>
      <c:perspective val="30"/>
    </c:view3D>
    <c:plotArea>
      <c:layout/>
      <c:pie3DChart>
        <c:varyColors val="1"/>
        <c:ser>
          <c:idx val="0"/>
          <c:order val="0"/>
          <c:tx>
            <c:strRef>
              <c:f>Аркуш1!$B$1</c:f>
              <c:strCache>
                <c:ptCount val="1"/>
                <c:pt idx="0">
                  <c:v>2026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254000" h="228600"/>
              <a:bevelB w="228600" h="254000"/>
            </a:sp3d>
          </c:spPr>
          <c:explosion val="9"/>
          <c:dPt>
            <c:idx val="0"/>
            <c:spPr>
              <a:solidFill>
                <a:srgbClr val="3DA5C1">
                  <a:alpha val="70980"/>
                </a:srgbClr>
              </a:solidFill>
              <a:scene3d>
                <a:camera prst="orthographicFront"/>
                <a:lightRig rig="threePt" dir="t"/>
              </a:scene3d>
              <a:sp3d>
                <a:bevelT w="254000" h="228600"/>
                <a:bevelB w="228600" h="254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6A9E-46EB-8CC5-FED4794D8735}"/>
              </c:ext>
            </c:extLst>
          </c:dPt>
          <c:dPt>
            <c:idx val="1"/>
            <c:spPr>
              <a:solidFill>
                <a:srgbClr val="92D050"/>
              </a:solidFill>
              <a:scene3d>
                <a:camera prst="orthographicFront"/>
                <a:lightRig rig="threePt" dir="t"/>
              </a:scene3d>
              <a:sp3d>
                <a:bevelT w="254000" h="228600"/>
                <a:bevelB w="228600" h="254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A9E-46EB-8CC5-FED4794D8735}"/>
              </c:ext>
            </c:extLst>
          </c:dPt>
          <c:dPt>
            <c:idx val="2"/>
            <c:spPr>
              <a:solidFill>
                <a:srgbClr val="FF7C80"/>
              </a:solidFill>
              <a:scene3d>
                <a:camera prst="orthographicFront"/>
                <a:lightRig rig="threePt" dir="t"/>
              </a:scene3d>
              <a:sp3d>
                <a:bevelT w="254000" h="228600"/>
                <a:bevelB w="228600" h="254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6A9E-46EB-8CC5-FED4794D8735}"/>
              </c:ext>
            </c:extLst>
          </c:dPt>
          <c:dPt>
            <c:idx val="3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 w="254000" h="228600"/>
                <a:bevelB w="228600" h="254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A9E-46EB-8CC5-FED4794D8735}"/>
              </c:ext>
            </c:extLst>
          </c:dPt>
          <c:dPt>
            <c:idx val="4"/>
            <c:spPr>
              <a:solidFill>
                <a:srgbClr val="F8BAEF"/>
              </a:solidFill>
              <a:scene3d>
                <a:camera prst="orthographicFront"/>
                <a:lightRig rig="threePt" dir="t"/>
              </a:scene3d>
              <a:sp3d>
                <a:bevelT w="254000" h="228600"/>
                <a:bevelB w="228600" h="254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6A9E-46EB-8CC5-FED4794D8735}"/>
              </c:ext>
            </c:extLst>
          </c:dPt>
          <c:dPt>
            <c:idx val="5"/>
            <c:spPr>
              <a:solidFill>
                <a:srgbClr val="3333FF"/>
              </a:solidFill>
              <a:scene3d>
                <a:camera prst="orthographicFront"/>
                <a:lightRig rig="threePt" dir="t"/>
              </a:scene3d>
              <a:sp3d>
                <a:bevelT w="254000" h="228600"/>
                <a:bevelB w="228600" h="254000"/>
              </a:sp3d>
            </c:spPr>
          </c:dPt>
          <c:dPt>
            <c:idx val="8"/>
            <c:spPr>
              <a:solidFill>
                <a:srgbClr val="CC66FF"/>
              </a:solidFill>
              <a:scene3d>
                <a:camera prst="orthographicFront"/>
                <a:lightRig rig="threePt" dir="t"/>
              </a:scene3d>
              <a:sp3d>
                <a:bevelT w="254000" h="228600"/>
                <a:bevelB w="228600" h="254000"/>
              </a:sp3d>
            </c:spPr>
          </c:dPt>
          <c:dPt>
            <c:idx val="9"/>
            <c:spPr>
              <a:solidFill>
                <a:srgbClr val="FF0000"/>
              </a:solidFill>
              <a:scene3d>
                <a:camera prst="orthographicFront"/>
                <a:lightRig rig="threePt" dir="t"/>
              </a:scene3d>
              <a:sp3d>
                <a:bevelT w="254000" h="228600"/>
                <a:bevelB w="228600" h="254000"/>
              </a:sp3d>
            </c:spPr>
          </c:dPt>
          <c:dLbls>
            <c:dLbl>
              <c:idx val="0"/>
              <c:layout>
                <c:manualLayout>
                  <c:x val="0.19089445170766844"/>
                  <c:y val="7.9785275709314624E-2"/>
                </c:manualLayout>
              </c:layout>
              <c:dLblPos val="bestFit"/>
              <c:showCatName val="1"/>
              <c:separator>
</c:separator>
            </c:dLbl>
            <c:dLbl>
              <c:idx val="1"/>
              <c:layout>
                <c:manualLayout>
                  <c:x val="2.3362998463977391E-2"/>
                  <c:y val="-2.0755256271699076E-2"/>
                </c:manualLayout>
              </c:layout>
              <c:tx>
                <c:rich>
                  <a:bodyPr/>
                  <a:lstStyle/>
                  <a:p>
                    <a:r>
                      <a:rPr sz="900" dirty="0" err="1"/>
                      <a:t>Субвенція</a:t>
                    </a:r>
                    <a:r>
                      <a:rPr sz="900" dirty="0"/>
                      <a:t> </a:t>
                    </a:r>
                    <a:r>
                      <a:rPr sz="900" dirty="0" smtClean="0"/>
                      <a:t>ДБ </a:t>
                    </a:r>
                    <a:r>
                      <a:rPr sz="900" dirty="0"/>
                      <a:t>на виконання </a:t>
                    </a:r>
                    <a:r>
                      <a:rPr sz="900" dirty="0" err="1"/>
                      <a:t>програм</a:t>
                    </a:r>
                    <a:r>
                      <a:rPr sz="900" dirty="0"/>
                      <a:t> </a:t>
                    </a:r>
                    <a:r>
                      <a:rPr sz="900" dirty="0" err="1" smtClean="0"/>
                      <a:t>соц.-</a:t>
                    </a:r>
                    <a:r>
                      <a:rPr sz="900" dirty="0" err="1"/>
                      <a:t>економічного</a:t>
                    </a:r>
                    <a:r>
                      <a:rPr sz="900" dirty="0"/>
                      <a:t> розвитку регіонів (Павлоградський райвідділ поліції ГУНП,  6 ДПРЗ ГУ ДСНС України, Павлоградська РДА, управління </a:t>
                    </a:r>
                    <a:r>
                      <a:rPr sz="900" dirty="0" err="1"/>
                      <a:t>ветеранської</a:t>
                    </a:r>
                    <a:r>
                      <a:rPr sz="900" dirty="0"/>
                      <a:t> </a:t>
                    </a:r>
                    <a:r>
                      <a:rPr sz="900" dirty="0" err="1" smtClean="0"/>
                      <a:t>політики</a:t>
                    </a:r>
                    <a:r>
                      <a:rPr sz="900" dirty="0" smtClean="0"/>
                      <a:t>) </a:t>
                    </a:r>
                  </a:p>
                  <a:p>
                    <a:r>
                      <a:rPr sz="900" dirty="0" smtClean="0"/>
                      <a:t>700 </a:t>
                    </a:r>
                    <a:r>
                      <a:rPr sz="900" dirty="0"/>
                      <a:t>тис.грн (0,5%)</a:t>
                    </a:r>
                  </a:p>
                </c:rich>
              </c:tx>
              <c:dLblPos val="bestFit"/>
              <c:showCatName val="1"/>
              <c:separator>
</c:separator>
            </c:dLbl>
            <c:dLbl>
              <c:idx val="2"/>
              <c:layout>
                <c:manualLayout>
                  <c:x val="-0.20619126243507604"/>
                  <c:y val="0.11714017648246459"/>
                </c:manualLayout>
              </c:layout>
              <c:dLblPos val="bestFit"/>
              <c:showCatName val="1"/>
              <c:separator>
</c:separator>
            </c:dLbl>
            <c:dLbl>
              <c:idx val="3"/>
              <c:layout>
                <c:manualLayout>
                  <c:x val="1.5602822001325289E-2"/>
                  <c:y val="-0.35617660914557653"/>
                </c:manualLayout>
              </c:layout>
              <c:dLblPos val="bestFit"/>
              <c:showCatName val="1"/>
              <c:separator>
</c:separator>
            </c:dLbl>
            <c:dLbl>
              <c:idx val="4"/>
              <c:layout>
                <c:manualLayout>
                  <c:x val="4.7302125700578172E-2"/>
                  <c:y val="-0.36831834934660368"/>
                </c:manualLayout>
              </c:layout>
              <c:tx>
                <c:rich>
                  <a:bodyPr/>
                  <a:lstStyle/>
                  <a:p>
                    <a:r>
                      <a:rPr dirty="0" err="1" smtClean="0"/>
                      <a:t>Соціальний</a:t>
                    </a:r>
                    <a:r>
                      <a:rPr dirty="0" smtClean="0"/>
                      <a:t> </a:t>
                    </a:r>
                    <a:r>
                      <a:rPr dirty="0" err="1"/>
                      <a:t>захист</a:t>
                    </a:r>
                    <a:r>
                      <a:rPr dirty="0"/>
                      <a:t> </a:t>
                    </a:r>
                    <a:endParaRPr dirty="0" smtClean="0"/>
                  </a:p>
                  <a:p>
                    <a:r>
                      <a:rPr dirty="0" err="1" smtClean="0"/>
                      <a:t>та</a:t>
                    </a:r>
                    <a:r>
                      <a:rPr dirty="0" smtClean="0"/>
                      <a:t> </a:t>
                    </a:r>
                    <a:r>
                      <a:rPr dirty="0"/>
                      <a:t>соціальне </a:t>
                    </a:r>
                    <a:r>
                      <a:rPr dirty="0" err="1"/>
                      <a:t>забезпечення</a:t>
                    </a:r>
                    <a:r>
                      <a:rPr dirty="0"/>
                      <a:t>  </a:t>
                    </a:r>
                    <a:endParaRPr dirty="0" smtClean="0"/>
                  </a:p>
                  <a:p>
                    <a:r>
                      <a:rPr dirty="0" smtClean="0"/>
                      <a:t>5954,4 </a:t>
                    </a:r>
                    <a:r>
                      <a:rPr dirty="0" err="1"/>
                      <a:t>тис.грн</a:t>
                    </a:r>
                    <a:r>
                      <a:rPr dirty="0"/>
                      <a:t> </a:t>
                    </a:r>
                    <a:endParaRPr dirty="0" smtClean="0"/>
                  </a:p>
                  <a:p>
                    <a:r>
                      <a:rPr dirty="0" smtClean="0"/>
                      <a:t>(</a:t>
                    </a:r>
                    <a:r>
                      <a:rPr dirty="0"/>
                      <a:t>4,1%)</a:t>
                    </a:r>
                  </a:p>
                </c:rich>
              </c:tx>
              <c:dLblPos val="bestFit"/>
              <c:showCatName val="1"/>
              <c:separator>
</c:separator>
            </c:dLbl>
            <c:dLbl>
              <c:idx val="5"/>
              <c:layout>
                <c:manualLayout>
                  <c:x val="5.3603263504383374E-2"/>
                  <c:y val="-0.1378427017889732"/>
                </c:manualLayout>
              </c:layout>
              <c:dLblPos val="bestFit"/>
              <c:showCatName val="1"/>
              <c:separator>
</c:separator>
            </c:dLbl>
            <c:dLbl>
              <c:idx val="6"/>
              <c:layout>
                <c:manualLayout>
                  <c:x val="8.8420129229138361E-2"/>
                  <c:y val="-2.0205302391499723E-2"/>
                </c:manualLayout>
              </c:layout>
              <c:dLblPos val="bestFit"/>
              <c:showCatName val="1"/>
              <c:separator>
</c:separator>
            </c:dLbl>
            <c:dLbl>
              <c:idx val="7"/>
              <c:layout>
                <c:manualLayout>
                  <c:x val="0.13317495164925627"/>
                  <c:y val="5.4390169554597557E-2"/>
                </c:manualLayout>
              </c:layout>
              <c:dLblPos val="bestFit"/>
              <c:showCatName val="1"/>
              <c:separator>
</c:separator>
            </c:dLbl>
            <c:dLbl>
              <c:idx val="8"/>
              <c:layout>
                <c:manualLayout>
                  <c:x val="3.975837041875715E-3"/>
                  <c:y val="1.9601667438629001E-2"/>
                </c:manualLayout>
              </c:layout>
              <c:tx>
                <c:rich>
                  <a:bodyPr/>
                  <a:lstStyle/>
                  <a:p>
                    <a:r>
                      <a:rPr dirty="0" err="1" smtClean="0"/>
                      <a:t>Економічна</a:t>
                    </a:r>
                    <a:r>
                      <a:rPr dirty="0" smtClean="0"/>
                      <a:t> </a:t>
                    </a:r>
                  </a:p>
                  <a:p>
                    <a:r>
                      <a:rPr dirty="0" err="1" smtClean="0"/>
                      <a:t>діяльність</a:t>
                    </a:r>
                    <a:r>
                      <a:rPr dirty="0" smtClean="0"/>
                      <a:t> </a:t>
                    </a:r>
                    <a:r>
                      <a:rPr dirty="0"/>
                      <a:t>173,6 </a:t>
                    </a:r>
                    <a:r>
                      <a:rPr dirty="0" err="1"/>
                      <a:t>тис.грн</a:t>
                    </a:r>
                    <a:r>
                      <a:rPr dirty="0"/>
                      <a:t> (0,1%)</a:t>
                    </a:r>
                  </a:p>
                </c:rich>
              </c:tx>
              <c:dLblPos val="bestFit"/>
              <c:showCatName val="1"/>
              <c:separator>
</c:separator>
            </c:dLbl>
            <c:dLbl>
              <c:idx val="9"/>
              <c:layout>
                <c:manualLayout>
                  <c:x val="-0.21859626662396633"/>
                  <c:y val="4.2549771776265469E-2"/>
                </c:manualLayout>
              </c:layout>
              <c:tx>
                <c:rich>
                  <a:bodyPr/>
                  <a:lstStyle/>
                  <a:p>
                    <a:r>
                      <a:rPr dirty="0" err="1" smtClean="0"/>
                      <a:t>Інша</a:t>
                    </a:r>
                    <a:r>
                      <a:rPr dirty="0" smtClean="0"/>
                      <a:t> </a:t>
                    </a:r>
                    <a:r>
                      <a:rPr dirty="0" err="1"/>
                      <a:t>діяльність</a:t>
                    </a:r>
                    <a:r>
                      <a:rPr dirty="0"/>
                      <a:t> </a:t>
                    </a:r>
                    <a:endParaRPr dirty="0" smtClean="0"/>
                  </a:p>
                  <a:p>
                    <a:r>
                      <a:rPr dirty="0" smtClean="0"/>
                      <a:t>2362,9 </a:t>
                    </a:r>
                    <a:r>
                      <a:rPr dirty="0" err="1"/>
                      <a:t>тис.грн</a:t>
                    </a:r>
                    <a:r>
                      <a:rPr dirty="0"/>
                      <a:t> (1,7%)</a:t>
                    </a:r>
                  </a:p>
                </c:rich>
              </c:tx>
              <c:dLblPos val="bestFit"/>
              <c:showCatName val="1"/>
              <c:separator>
</c:separator>
            </c:dLbl>
            <c:dLbl>
              <c:idx val="10"/>
              <c:layout>
                <c:manualLayout>
                  <c:x val="0.11220721312838405"/>
                  <c:y val="-0.25792472773482544"/>
                </c:manualLayout>
              </c:layout>
              <c:dLblPos val="bestFit"/>
              <c:showCatName val="1"/>
              <c:separator>
</c:separator>
            </c:dLbl>
            <c:dLbl>
              <c:idx val="11"/>
              <c:layout>
                <c:manualLayout>
                  <c:x val="0.11586606868086238"/>
                  <c:y val="0.2547656203608033"/>
                </c:manualLayout>
              </c:layout>
              <c:tx>
                <c:rich>
                  <a:bodyPr/>
                  <a:lstStyle/>
                  <a:p>
                    <a:r>
                      <a:rPr dirty="0" err="1"/>
                      <a:t>Міжбюджетні</a:t>
                    </a:r>
                    <a:r>
                      <a:rPr dirty="0"/>
                      <a:t> </a:t>
                    </a:r>
                    <a:r>
                      <a:rPr dirty="0" err="1"/>
                      <a:t>трансферти</a:t>
                    </a:r>
                    <a:r>
                      <a:rPr dirty="0"/>
                      <a:t> </a:t>
                    </a:r>
                    <a:r>
                      <a:rPr dirty="0" err="1"/>
                      <a:t>іншим</a:t>
                    </a:r>
                    <a:r>
                      <a:rPr dirty="0"/>
                      <a:t> </a:t>
                    </a:r>
                    <a:r>
                      <a:rPr dirty="0" err="1"/>
                      <a:t>бюджетам</a:t>
                    </a:r>
                    <a:r>
                      <a:rPr dirty="0"/>
                      <a:t> 
</a:t>
                    </a:r>
                    <a:r>
                      <a:rPr sz="1000" dirty="0"/>
                      <a:t>(</a:t>
                    </a:r>
                    <a:r>
                      <a:rPr sz="1000" dirty="0" err="1"/>
                      <a:t>Богданівська</a:t>
                    </a:r>
                    <a:r>
                      <a:rPr sz="1000" dirty="0"/>
                      <a:t> СТГ, </a:t>
                    </a:r>
                    <a:r>
                      <a:rPr sz="1000" dirty="0" err="1"/>
                      <a:t>Межиріцька</a:t>
                    </a:r>
                    <a:r>
                      <a:rPr sz="1000" dirty="0"/>
                      <a:t> СТГ, </a:t>
                    </a:r>
                    <a:r>
                      <a:rPr sz="1000" dirty="0" err="1"/>
                      <a:t>Троїцька</a:t>
                    </a:r>
                    <a:r>
                      <a:rPr sz="1000" dirty="0"/>
                      <a:t> СТГ, </a:t>
                    </a:r>
                    <a:r>
                      <a:rPr sz="1000" dirty="0" err="1"/>
                      <a:t>обласний</a:t>
                    </a:r>
                    <a:r>
                      <a:rPr sz="1000" dirty="0"/>
                      <a:t> </a:t>
                    </a:r>
                    <a:r>
                      <a:rPr sz="1000" dirty="0" err="1"/>
                      <a:t>бюджет</a:t>
                    </a:r>
                    <a:r>
                      <a:rPr sz="1000" dirty="0"/>
                      <a:t>, </a:t>
                    </a:r>
                    <a:r>
                      <a:rPr sz="1000" dirty="0" err="1"/>
                      <a:t>бюджет</a:t>
                    </a:r>
                    <a:r>
                      <a:rPr sz="1000" dirty="0"/>
                      <a:t> </a:t>
                    </a:r>
                    <a:r>
                      <a:rPr sz="1000" dirty="0" err="1"/>
                      <a:t>Павлоградської</a:t>
                    </a:r>
                    <a:r>
                      <a:rPr sz="1000" dirty="0"/>
                      <a:t> МТГ)</a:t>
                    </a:r>
                    <a:r>
                      <a:rPr dirty="0"/>
                      <a:t>  </a:t>
                    </a:r>
                    <a:endParaRPr dirty="0" smtClean="0"/>
                  </a:p>
                  <a:p>
                    <a:r>
                      <a:rPr dirty="0" smtClean="0"/>
                      <a:t>4411,8 </a:t>
                    </a:r>
                    <a:r>
                      <a:rPr dirty="0" err="1"/>
                      <a:t>тис.грн</a:t>
                    </a:r>
                    <a:r>
                      <a:rPr dirty="0"/>
                      <a:t> (3%)</a:t>
                    </a:r>
                  </a:p>
                </c:rich>
              </c:tx>
              <c:dLblPos val="bestFit"/>
              <c:showCatName val="1"/>
              <c:separator>
</c:separator>
            </c:dLbl>
            <c:txPr>
              <a:bodyPr/>
              <a:lstStyle/>
              <a:p>
                <a:pPr>
                  <a:defRPr lang="ru-RU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ru-RU"/>
              </a:p>
            </c:txPr>
            <c:dLblPos val="bestFit"/>
            <c:showCatName val="1"/>
            <c:separator>
</c:separator>
            <c:showLeaderLines val="1"/>
          </c:dLbls>
          <c:cat>
            <c:strRef>
              <c:f>Аркуш1!$A$2:$A$13</c:f>
              <c:strCache>
                <c:ptCount val="12"/>
                <c:pt idx="0">
                  <c:v>Державне управління 21807,4 тис.грн (15%)</c:v>
                </c:pt>
                <c:pt idx="1">
                  <c:v>Субвенція державному бюджету на виконання програм соціально-економічного розвитку регіонів (Павлоградський райвідділ поліції ГУНП,  6 ДПРЗ ГУ ДСНС України, Павлоградська РДА, управління ветеранської політики Павлоградської РДА) 700 тис.грн (0,5%)</c:v>
                </c:pt>
                <c:pt idx="2">
                  <c:v>Освіта 50175,9 тис.грн (34,6%)</c:v>
                </c:pt>
                <c:pt idx="3">
                  <c:v>Охорона здоров'я 10667 тис.грн (7,3%)</c:v>
                </c:pt>
                <c:pt idx="4">
                  <c:v>Соціальний захист та соціальне забезпечення  5954,4 тис.грн (4,1%)</c:v>
                </c:pt>
                <c:pt idx="5">
                  <c:v>Культура і мистецтво 3297 тис.грн (2,3%)</c:v>
                </c:pt>
                <c:pt idx="6">
                  <c:v>Фізична культура і спорт 899,5 тис.грн (0,6%)</c:v>
                </c:pt>
                <c:pt idx="7">
                  <c:v>ЖКГ 9043,8 тис.грн (6,2%)</c:v>
                </c:pt>
                <c:pt idx="8">
                  <c:v>Економічна діяльність 173,6 тис.грн (0,1%)</c:v>
                </c:pt>
                <c:pt idx="9">
                  <c:v>Інша діяльність 2362,9 тис.грн (1,7%)</c:v>
                </c:pt>
                <c:pt idx="10">
                  <c:v>Реверсна дотація 35708,4 тис.грн (24,6%)</c:v>
                </c:pt>
                <c:pt idx="11">
                  <c:v>Міжбюджетні трансферти іншим бюджетам 
(Богданівська СТГ, Межиріцька СТГ, Троїцька СТГ, обласний бюджет, бюджет Павлоградської МТГ)  4411,8 тис.грн (3%)</c:v>
                </c:pt>
              </c:strCache>
            </c:strRef>
          </c:cat>
          <c:val>
            <c:numRef>
              <c:f>Аркуш1!$B$2:$B$13</c:f>
              <c:numCache>
                <c:formatCode>#,##0.0</c:formatCode>
                <c:ptCount val="12"/>
                <c:pt idx="0" formatCode="#,##0.00">
                  <c:v>21807.4</c:v>
                </c:pt>
                <c:pt idx="1">
                  <c:v>700</c:v>
                </c:pt>
                <c:pt idx="2" formatCode="#,##0.00">
                  <c:v>50175.9</c:v>
                </c:pt>
                <c:pt idx="3" formatCode="#,##0.00">
                  <c:v>10667</c:v>
                </c:pt>
                <c:pt idx="4" formatCode="#,##0.00">
                  <c:v>5954.4</c:v>
                </c:pt>
                <c:pt idx="5" formatCode="#,##0.00">
                  <c:v>3297</c:v>
                </c:pt>
                <c:pt idx="6" formatCode="#,##0.00">
                  <c:v>899.5</c:v>
                </c:pt>
                <c:pt idx="7" formatCode="#,##0.00">
                  <c:v>9043.799999999992</c:v>
                </c:pt>
                <c:pt idx="8" formatCode="#,##0.00">
                  <c:v>173.6</c:v>
                </c:pt>
                <c:pt idx="9" formatCode="#,##0.00">
                  <c:v>2362.9</c:v>
                </c:pt>
                <c:pt idx="10" formatCode="#,##0.00">
                  <c:v>35708.400000000001</c:v>
                </c:pt>
                <c:pt idx="11" formatCode="#,##0.00">
                  <c:v>4411.8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6A9E-46EB-8CC5-FED4794D8735}"/>
            </c:ext>
          </c:extLst>
        </c:ser>
        <c:dLbls>
          <c:showCatName val="1"/>
          <c:showPercent val="1"/>
        </c:dLbls>
      </c:pie3DChart>
    </c:plotArea>
    <c:plotVisOnly val="1"/>
    <c:dispBlanksAs val="zero"/>
  </c:chart>
  <c:spPr>
    <a:scene3d>
      <a:camera prst="orthographicFront"/>
      <a:lightRig rig="threePt" dir="t"/>
    </a:scene3d>
    <a:sp3d prstMaterial="dkEdge"/>
  </c:spPr>
  <c:txPr>
    <a:bodyPr/>
    <a:lstStyle/>
    <a:p>
      <a:pPr>
        <a:defRPr sz="1400">
          <a:latin typeface="Cambria" pitchFamily="18" charset="0"/>
          <a:ea typeface="Cambria" pitchFamily="18" charset="0"/>
        </a:defRPr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40"/>
      <c:rotY val="160"/>
      <c:depthPercent val="100"/>
      <c:perspective val="30"/>
    </c:view3D>
    <c:plotArea>
      <c:layout>
        <c:manualLayout>
          <c:layoutTarget val="inner"/>
          <c:xMode val="edge"/>
          <c:yMode val="edge"/>
          <c:x val="1.3887796794378481E-3"/>
          <c:y val="0.16435185185185186"/>
          <c:w val="0.84444464615536374"/>
          <c:h val="0.834259259259259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254000" h="228600"/>
              <a:bevelB w="228600" h="254000"/>
            </a:sp3d>
          </c:spPr>
          <c:explosion val="9"/>
          <c:dPt>
            <c:idx val="0"/>
            <c:spPr>
              <a:solidFill>
                <a:srgbClr val="3DA5C1">
                  <a:alpha val="70980"/>
                </a:srgbClr>
              </a:solidFill>
              <a:scene3d>
                <a:camera prst="orthographicFront"/>
                <a:lightRig rig="threePt" dir="t"/>
              </a:scene3d>
              <a:sp3d>
                <a:bevelT w="254000" h="228600"/>
                <a:bevelB w="228600" h="254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6A9E-46EB-8CC5-FED4794D8735}"/>
              </c:ext>
            </c:extLst>
          </c:dPt>
          <c:dPt>
            <c:idx val="1"/>
            <c:spPr>
              <a:solidFill>
                <a:srgbClr val="92D050"/>
              </a:solidFill>
              <a:scene3d>
                <a:camera prst="orthographicFront"/>
                <a:lightRig rig="threePt" dir="t"/>
              </a:scene3d>
              <a:sp3d>
                <a:bevelT w="254000" h="228600"/>
                <a:bevelB w="228600" h="254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A9E-46EB-8CC5-FED4794D8735}"/>
              </c:ext>
            </c:extLst>
          </c:dPt>
          <c:dPt>
            <c:idx val="2"/>
            <c:spPr>
              <a:solidFill>
                <a:srgbClr val="FF7C80"/>
              </a:solidFill>
              <a:scene3d>
                <a:camera prst="orthographicFront"/>
                <a:lightRig rig="threePt" dir="t"/>
              </a:scene3d>
              <a:sp3d>
                <a:bevelT w="254000" h="228600"/>
                <a:bevelB w="228600" h="254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6A9E-46EB-8CC5-FED4794D8735}"/>
              </c:ext>
            </c:extLst>
          </c:dPt>
          <c:dPt>
            <c:idx val="3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 w="254000" h="228600"/>
                <a:bevelB w="228600" h="254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A9E-46EB-8CC5-FED4794D8735}"/>
              </c:ext>
            </c:extLst>
          </c:dPt>
          <c:dPt>
            <c:idx val="4"/>
            <c:spPr>
              <a:solidFill>
                <a:srgbClr val="F8BAEF"/>
              </a:solidFill>
              <a:scene3d>
                <a:camera prst="orthographicFront"/>
                <a:lightRig rig="threePt" dir="t"/>
              </a:scene3d>
              <a:sp3d>
                <a:bevelT w="254000" h="228600"/>
                <a:bevelB w="228600" h="254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6A9E-46EB-8CC5-FED4794D8735}"/>
              </c:ext>
            </c:extLst>
          </c:dPt>
          <c:dPt>
            <c:idx val="5"/>
            <c:spPr>
              <a:solidFill>
                <a:srgbClr val="3333FF"/>
              </a:solidFill>
              <a:scene3d>
                <a:camera prst="orthographicFront"/>
                <a:lightRig rig="threePt" dir="t"/>
              </a:scene3d>
              <a:sp3d>
                <a:bevelT w="254000" h="228600"/>
                <a:bevelB w="228600" h="254000"/>
              </a:sp3d>
            </c:spPr>
          </c:dPt>
          <c:dPt>
            <c:idx val="8"/>
            <c:spPr>
              <a:solidFill>
                <a:srgbClr val="CC66FF"/>
              </a:solidFill>
              <a:scene3d>
                <a:camera prst="orthographicFront"/>
                <a:lightRig rig="threePt" dir="t"/>
              </a:scene3d>
              <a:sp3d>
                <a:bevelT w="254000" h="228600"/>
                <a:bevelB w="228600" h="254000"/>
              </a:sp3d>
            </c:spPr>
          </c:dPt>
          <c:dLbls>
            <c:dLbl>
              <c:idx val="0"/>
              <c:layout>
                <c:manualLayout>
                  <c:x val="0.17155089606105753"/>
                  <c:y val="-0.13167295536440068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Оплата </a:t>
                    </a:r>
                    <a:r>
                      <a:rPr lang="ru-RU" dirty="0"/>
                      <a:t>праці і нарахування на заробітну плату </a:t>
                    </a:r>
                    <a:endParaRPr lang="ru-RU" dirty="0" smtClean="0"/>
                  </a:p>
                  <a:p>
                    <a:r>
                      <a:rPr lang="ru-RU" dirty="0" smtClean="0"/>
                      <a:t>70300,6 </a:t>
                    </a:r>
                    <a:r>
                      <a:rPr lang="ru-RU" dirty="0"/>
                      <a:t>тис.грн (48,4 %)</a:t>
                    </a:r>
                  </a:p>
                </c:rich>
              </c:tx>
              <c:dLblPos val="bestFit"/>
              <c:showCatName val="1"/>
              <c:separator>
</c:separator>
            </c:dLbl>
            <c:dLbl>
              <c:idx val="1"/>
              <c:layout>
                <c:manualLayout>
                  <c:x val="-8.2984206115860507E-2"/>
                  <c:y val="8.9828324618128466E-2"/>
                </c:manualLayout>
              </c:layout>
              <c:dLblPos val="bestFit"/>
              <c:showCatName val="1"/>
              <c:separator>
</c:separator>
            </c:dLbl>
            <c:dLbl>
              <c:idx val="2"/>
              <c:layout>
                <c:manualLayout>
                  <c:x val="-0.17409854550790368"/>
                  <c:y val="7.3811112593976597E-3"/>
                </c:manualLayout>
              </c:layout>
              <c:dLblPos val="bestFit"/>
              <c:showCatName val="1"/>
              <c:separator>
</c:separator>
            </c:dLbl>
            <c:dLbl>
              <c:idx val="3"/>
              <c:layout>
                <c:manualLayout>
                  <c:x val="-0.17188607036691789"/>
                  <c:y val="-9.5545984332852371E-2"/>
                </c:manualLayout>
              </c:layout>
              <c:dLblPos val="bestFit"/>
              <c:showCatName val="1"/>
              <c:separator>
</c:separator>
            </c:dLbl>
            <c:dLbl>
              <c:idx val="4"/>
              <c:layout>
                <c:manualLayout>
                  <c:x val="-5.1951611505479577E-2"/>
                  <c:y val="-2.0544589091232551E-2"/>
                </c:manualLayout>
              </c:layout>
              <c:tx>
                <c:rich>
                  <a:bodyPr/>
                  <a:lstStyle/>
                  <a:p>
                    <a:r>
                      <a:rPr lang="uk-UA" sz="1000" dirty="0"/>
                      <a:t>Поточні трансферти органам державного управління інших рівнів (Богданівська СТГ, Межиріцька СТГ, Троїцька СТГ, обласний бюджет)  </a:t>
                    </a:r>
                    <a:r>
                      <a:rPr lang="uk-UA" sz="1000" dirty="0" smtClean="0"/>
                      <a:t>3409,1 </a:t>
                    </a:r>
                    <a:r>
                      <a:rPr lang="uk-UA" sz="1000" dirty="0"/>
                      <a:t>тис.грн (2,3 %)</a:t>
                    </a:r>
                  </a:p>
                </c:rich>
              </c:tx>
              <c:dLblPos val="bestFit"/>
              <c:showCatName val="1"/>
              <c:separator>
</c:separator>
            </c:dLbl>
            <c:dLbl>
              <c:idx val="5"/>
              <c:layout>
                <c:manualLayout>
                  <c:x val="0.13785892723521068"/>
                  <c:y val="-4.2962603480420226E-2"/>
                </c:manualLayout>
              </c:layout>
              <c:dLblPos val="bestFit"/>
              <c:showCatName val="1"/>
              <c:separator>
</c:separator>
            </c:dLbl>
            <c:dLbl>
              <c:idx val="6"/>
              <c:layout>
                <c:manualLayout>
                  <c:x val="0.20481768161667879"/>
                  <c:y val="0.12942989214175654"/>
                </c:manualLayout>
              </c:layout>
              <c:tx>
                <c:rich>
                  <a:bodyPr/>
                  <a:lstStyle/>
                  <a:p>
                    <a:r>
                      <a:rPr lang="uk-UA" sz="1150" dirty="0"/>
                      <a:t>Капітальні трансферти підприємствам 
</a:t>
                    </a:r>
                    <a:r>
                      <a:rPr lang="uk-UA" sz="1150" dirty="0" err="1"/>
                      <a:t>КП</a:t>
                    </a:r>
                    <a:r>
                      <a:rPr lang="uk-UA" sz="1150" dirty="0"/>
                      <a:t> </a:t>
                    </a:r>
                    <a:r>
                      <a:rPr lang="uk-UA" sz="1150" dirty="0" smtClean="0"/>
                      <a:t>“ПЦРЛ" </a:t>
                    </a:r>
                    <a:r>
                      <a:rPr lang="uk-UA" sz="1150" dirty="0"/>
                      <a:t>ВСР, КНП </a:t>
                    </a:r>
                    <a:r>
                      <a:rPr lang="uk-UA" sz="1150" dirty="0" smtClean="0"/>
                      <a:t>«ЦПМСД» ВСР, </a:t>
                    </a:r>
                    <a:r>
                      <a:rPr lang="uk-UA" sz="1150" dirty="0"/>
                      <a:t>КП "Благоустрій жителів села" ВСР  139,6 тис.грн (0,1 %)</a:t>
                    </a:r>
                  </a:p>
                </c:rich>
              </c:tx>
              <c:dLblPos val="bestFit"/>
              <c:showCatName val="1"/>
              <c:separator>
</c:separator>
            </c:dLbl>
            <c:dLbl>
              <c:idx val="7"/>
              <c:layout>
                <c:manualLayout>
                  <c:x val="-0.18238647352995674"/>
                  <c:y val="9.302176981344229E-2"/>
                </c:manualLayout>
              </c:layout>
              <c:dLblPos val="bestFit"/>
              <c:showCatName val="1"/>
              <c:separator>
</c:separator>
            </c:dLbl>
            <c:dLbl>
              <c:idx val="8"/>
              <c:layout>
                <c:manualLayout>
                  <c:x val="2.5470811828091255E-2"/>
                  <c:y val="-6.2208687704483824E-2"/>
                </c:manualLayout>
              </c:layout>
              <c:dLblPos val="bestFit"/>
              <c:showCatName val="1"/>
              <c:separator>
</c:separator>
            </c:dLbl>
            <c:dLbl>
              <c:idx val="9"/>
              <c:layout>
                <c:manualLayout>
                  <c:x val="2.3920973144044677E-2"/>
                  <c:y val="-2.5863331028151615E-3"/>
                </c:manualLayout>
              </c:layout>
              <c:dLblPos val="bestFit"/>
              <c:showCatName val="1"/>
              <c:separator>
</c:separator>
            </c:dLbl>
            <c:dLbl>
              <c:idx val="10"/>
              <c:layout>
                <c:manualLayout>
                  <c:x val="9.4972141870364908E-3"/>
                  <c:y val="0.16435541859270691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Дослідження і розробки, окремі заходи по реалізації </a:t>
                    </a:r>
                    <a:r>
                      <a:rPr lang="ru-RU" dirty="0" err="1"/>
                      <a:t>програм</a:t>
                    </a:r>
                    <a:r>
                      <a:rPr lang="ru-RU" dirty="0"/>
                      <a:t> </a:t>
                    </a:r>
                    <a:endParaRPr lang="ru-RU" dirty="0" smtClean="0"/>
                  </a:p>
                  <a:p>
                    <a:r>
                      <a:rPr lang="ru-RU" dirty="0" smtClean="0"/>
                      <a:t>45,7 </a:t>
                    </a:r>
                    <a:r>
                      <a:rPr lang="ru-RU" dirty="0"/>
                      <a:t>тис.грн (0 %)</a:t>
                    </a:r>
                  </a:p>
                </c:rich>
              </c:tx>
              <c:dLblPos val="bestFit"/>
              <c:showCatName val="1"/>
              <c:separator>
</c:separator>
            </c:dLbl>
            <c:dLbl>
              <c:idx val="11"/>
              <c:layout>
                <c:manualLayout>
                  <c:x val="3.0116776230002387E-2"/>
                  <c:y val="6.5187144365043734E-2"/>
                </c:manualLayout>
              </c:layout>
              <c:dLblPos val="bestFit"/>
              <c:showCatName val="1"/>
              <c:separator>
</c:separator>
            </c:dLbl>
            <c:dLbl>
              <c:idx val="12"/>
              <c:layout>
                <c:manualLayout>
                  <c:x val="-0.16011275576194364"/>
                  <c:y val="0.20662452632558018"/>
                </c:manualLayout>
              </c:layout>
              <c:dLblPos val="bestFit"/>
              <c:showCatName val="1"/>
              <c:separator>
</c:separator>
            </c:dLbl>
            <c:dLbl>
              <c:idx val="13"/>
              <c:layout>
                <c:manualLayout>
                  <c:x val="-0.20258633199162193"/>
                  <c:y val="-0.16376513028321391"/>
                </c:manualLayout>
              </c:layout>
              <c:tx>
                <c:rich>
                  <a:bodyPr/>
                  <a:lstStyle/>
                  <a:p>
                    <a:r>
                      <a:rPr lang="uk-UA" sz="1200" dirty="0" smtClean="0"/>
                      <a:t>Субсидії </a:t>
                    </a:r>
                    <a:r>
                      <a:rPr lang="uk-UA" sz="1200" dirty="0"/>
                      <a:t>та поточні трансферти </a:t>
                    </a:r>
                    <a:r>
                      <a:rPr lang="uk-UA" sz="1200" dirty="0" smtClean="0"/>
                      <a:t>підприємствам: </a:t>
                    </a:r>
                  </a:p>
                  <a:p>
                    <a:r>
                      <a:rPr lang="uk-UA" sz="1200" dirty="0" smtClean="0"/>
                      <a:t>КНП </a:t>
                    </a:r>
                    <a:r>
                      <a:rPr lang="uk-UA" sz="1200" dirty="0"/>
                      <a:t>"ЦПМСД" ВСР, </a:t>
                    </a:r>
                    <a:endParaRPr lang="uk-UA" sz="1200" dirty="0" smtClean="0"/>
                  </a:p>
                  <a:p>
                    <a:r>
                      <a:rPr lang="uk-UA" sz="1200" dirty="0" smtClean="0"/>
                      <a:t>КНП </a:t>
                    </a:r>
                    <a:r>
                      <a:rPr lang="uk-UA" sz="1200" dirty="0"/>
                      <a:t>"ПАВЛОГРАДСЬКА ЦРЛ" ВСР, </a:t>
                    </a:r>
                    <a:endParaRPr lang="uk-UA" sz="1200" dirty="0" smtClean="0"/>
                  </a:p>
                  <a:p>
                    <a:r>
                      <a:rPr lang="uk-UA" sz="1200" dirty="0" err="1" smtClean="0"/>
                      <a:t>КП</a:t>
                    </a:r>
                    <a:r>
                      <a:rPr lang="uk-UA" sz="1200" dirty="0" smtClean="0"/>
                      <a:t> </a:t>
                    </a:r>
                    <a:r>
                      <a:rPr lang="uk-UA" sz="1200" dirty="0"/>
                      <a:t>"БЛАГОУСТРІЙ ЖИТЕЛІВ СЕЛА" ВСР  18576,1 тис.грн (12,8 %)</a:t>
                    </a:r>
                  </a:p>
                </c:rich>
              </c:tx>
              <c:dLblPos val="bestFit"/>
              <c:showCatName val="1"/>
              <c:separator>
</c:separator>
            </c:dLbl>
            <c:txPr>
              <a:bodyPr/>
              <a:lstStyle/>
              <a:p>
                <a:pPr>
                  <a:defRPr sz="13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bestFit"/>
            <c:showCatName val="1"/>
            <c:separator>
</c:separator>
            <c:showLeaderLines val="1"/>
          </c:dLbls>
          <c:cat>
            <c:strRef>
              <c:f>Лист1!$A$2:$A$15</c:f>
              <c:strCache>
                <c:ptCount val="14"/>
                <c:pt idx="0">
                  <c:v>Оплата праці і нарахування на заробітну плату 70300,6 тис.грн (48,4 %)</c:v>
                </c:pt>
                <c:pt idx="1">
                  <c:v>Оплата комунальних послуг та енергоносіїв  6030,8 тис.грн (4,2 %)</c:v>
                </c:pt>
                <c:pt idx="2">
                  <c:v>Використання товарів і послуг 3660,4 тис.грн (2,5 %)</c:v>
                </c:pt>
                <c:pt idx="3">
                  <c:v>Соціальне забезпечення 2838,9 тис.грн (2 %)</c:v>
                </c:pt>
                <c:pt idx="4">
                  <c:v>Поточні трансферти органам державного управління інших рівнів (Богданівська СТГ, Межиріцька СТГ, Троїцька СТГ, обласний бюджет)  3409,1 тис.грн (2,3 %)</c:v>
                </c:pt>
                <c:pt idx="5">
                  <c:v>Капітальні трансферти органам державного управління інших рівнів 1702,8 тис.грн (1,2 %)</c:v>
                </c:pt>
                <c:pt idx="6">
                  <c:v>Капітальні трансферти підприємствам (установам, організаціям) 
КП "Павлоградська центральна районна лікарня" ВСР, КНП «Центр первинної медико-санітарної допомоги» Вербківської сільської ради, КП "Благоустрій жителів села" ВСР  139,6 тис.грн (0,1 %)</c:v>
                </c:pt>
                <c:pt idx="7">
                  <c:v>Реверсна дотація  35708,4 тис.грн (24,6 %)</c:v>
                </c:pt>
                <c:pt idx="8">
                  <c:v>Капітальні видатки 1510,2 тис.грн (1 %)</c:v>
                </c:pt>
                <c:pt idx="9">
                  <c:v>Продукти харчування 1241,4 тис.грн (0,9 %)</c:v>
                </c:pt>
                <c:pt idx="10">
                  <c:v>Дослідження і розробки, окремі заходи по реалізації програм  45,7 тис.грн (0 %)</c:v>
                </c:pt>
                <c:pt idx="11">
                  <c:v>Інші поточні видатки 29,3 тис.грн (0 %)</c:v>
                </c:pt>
                <c:pt idx="12">
                  <c:v>Видатки на відрядження 8,4 тис.грн (0 %)</c:v>
                </c:pt>
                <c:pt idx="13">
                  <c:v>Субсидії та поточні трансферти підприємствам (установам, організаціям): КНП "ЦПМСД" ВСР, КНП "ПАВЛОГРАДСЬКА ЦРЛ" ВСР, КП "БЛАГОУСТРІЙ ЖИТЕЛІВ СЕЛА" ВСР  18576,1 тис.грн (12,8 %)</c:v>
                </c:pt>
              </c:strCache>
            </c:strRef>
          </c:cat>
          <c:val>
            <c:numRef>
              <c:f>Лист1!$B$2:$B$15</c:f>
              <c:numCache>
                <c:formatCode>#,##0.0</c:formatCode>
                <c:ptCount val="14"/>
                <c:pt idx="0">
                  <c:v>70300.600000000006</c:v>
                </c:pt>
                <c:pt idx="1">
                  <c:v>6030.8</c:v>
                </c:pt>
                <c:pt idx="2">
                  <c:v>3660.4</c:v>
                </c:pt>
                <c:pt idx="3">
                  <c:v>2838.9</c:v>
                </c:pt>
                <c:pt idx="4">
                  <c:v>3409.1</c:v>
                </c:pt>
                <c:pt idx="5">
                  <c:v>1702.8</c:v>
                </c:pt>
                <c:pt idx="6">
                  <c:v>139.6</c:v>
                </c:pt>
                <c:pt idx="7">
                  <c:v>35708.400000000001</c:v>
                </c:pt>
                <c:pt idx="8">
                  <c:v>1510.2</c:v>
                </c:pt>
                <c:pt idx="9">
                  <c:v>1241.4000000000001</c:v>
                </c:pt>
                <c:pt idx="10">
                  <c:v>45.7</c:v>
                </c:pt>
                <c:pt idx="11">
                  <c:v>29.3</c:v>
                </c:pt>
                <c:pt idx="12">
                  <c:v>8.4</c:v>
                </c:pt>
                <c:pt idx="13">
                  <c:v>18576.099999999959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6A9E-46EB-8CC5-FED4794D8735}"/>
            </c:ext>
          </c:extLst>
        </c:ser>
        <c:dLbls>
          <c:showCatName val="1"/>
          <c:showPercent val="1"/>
        </c:dLbls>
      </c:pie3DChart>
    </c:plotArea>
    <c:plotVisOnly val="1"/>
    <c:dispBlanksAs val="zero"/>
  </c:chart>
  <c:spPr>
    <a:scene3d>
      <a:camera prst="orthographicFront"/>
      <a:lightRig rig="threePt" dir="t"/>
    </a:scene3d>
    <a:sp3d prstMaterial="dkEdge"/>
  </c:spPr>
  <c:txPr>
    <a:bodyPr/>
    <a:lstStyle/>
    <a:p>
      <a:pPr>
        <a:defRPr sz="1400">
          <a:latin typeface="Cambria" pitchFamily="18" charset="0"/>
          <a:ea typeface="Cambria" pitchFamily="18" charset="0"/>
        </a:defRPr>
      </a:pPr>
      <a:endParaRPr lang="ru-RU"/>
    </a:p>
  </c:txPr>
  <c:externalData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210"/>
      <c:depthPercent val="100"/>
      <c:perspective val="30"/>
    </c:view3D>
    <c:plotArea>
      <c:layout>
        <c:manualLayout>
          <c:layoutTarget val="inner"/>
          <c:xMode val="edge"/>
          <c:yMode val="edge"/>
          <c:x val="7.7777777777777779E-2"/>
          <c:y val="0.12361111111111153"/>
          <c:w val="0.8444444444444501"/>
          <c:h val="0.834259259259259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тис. грн.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254000" h="228600"/>
              <a:bevelB w="228600" h="254000"/>
            </a:sp3d>
          </c:spPr>
          <c:explosion val="9"/>
          <c:dPt>
            <c:idx val="0"/>
            <c:spPr>
              <a:solidFill>
                <a:srgbClr val="3DA5C1">
                  <a:alpha val="70980"/>
                </a:srgbClr>
              </a:solidFill>
              <a:scene3d>
                <a:camera prst="orthographicFront"/>
                <a:lightRig rig="threePt" dir="t"/>
              </a:scene3d>
              <a:sp3d>
                <a:bevelT w="254000" h="228600"/>
                <a:bevelB w="228600" h="254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6A9E-46EB-8CC5-FED4794D8735}"/>
              </c:ext>
            </c:extLst>
          </c:dPt>
          <c:dPt>
            <c:idx val="1"/>
            <c:spPr>
              <a:solidFill>
                <a:srgbClr val="92D050"/>
              </a:solidFill>
              <a:scene3d>
                <a:camera prst="orthographicFront"/>
                <a:lightRig rig="threePt" dir="t"/>
              </a:scene3d>
              <a:sp3d>
                <a:bevelT w="254000" h="228600"/>
                <a:bevelB w="228600" h="254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A9E-46EB-8CC5-FED4794D8735}"/>
              </c:ext>
            </c:extLst>
          </c:dPt>
          <c:dPt>
            <c:idx val="2"/>
            <c:spPr>
              <a:solidFill>
                <a:srgbClr val="FF7C80"/>
              </a:solidFill>
              <a:scene3d>
                <a:camera prst="orthographicFront"/>
                <a:lightRig rig="threePt" dir="t"/>
              </a:scene3d>
              <a:sp3d>
                <a:bevelT w="254000" h="228600"/>
                <a:bevelB w="228600" h="254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6A9E-46EB-8CC5-FED4794D8735}"/>
              </c:ext>
            </c:extLst>
          </c:dPt>
          <c:dPt>
            <c:idx val="3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 w="254000" h="228600"/>
                <a:bevelB w="228600" h="254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A9E-46EB-8CC5-FED4794D8735}"/>
              </c:ext>
            </c:extLst>
          </c:dPt>
          <c:dLbls>
            <c:dLbl>
              <c:idx val="0"/>
              <c:layout>
                <c:manualLayout>
                  <c:x val="-8.0703193350831148E-2"/>
                  <c:y val="0.18475007290755319"/>
                </c:manualLayout>
              </c:layout>
              <c:dLblPos val="bestFit"/>
              <c:showCatName val="1"/>
              <c:separator>
</c:separator>
            </c:dLbl>
            <c:dLbl>
              <c:idx val="1"/>
              <c:layout>
                <c:manualLayout>
                  <c:x val="0.17499989063867041"/>
                  <c:y val="3.5185185185185201E-2"/>
                </c:manualLayout>
              </c:layout>
              <c:tx>
                <c:rich>
                  <a:bodyPr/>
                  <a:lstStyle/>
                  <a:p>
                    <a:r>
                      <a:rPr sz="1400" dirty="0" err="1" smtClean="0"/>
                      <a:t>Продукти</a:t>
                    </a:r>
                    <a:r>
                      <a:rPr sz="1400" dirty="0" smtClean="0"/>
                      <a:t> </a:t>
                    </a:r>
                    <a:r>
                      <a:rPr sz="1400" dirty="0" err="1"/>
                      <a:t>харчування</a:t>
                    </a:r>
                    <a:r>
                      <a:rPr sz="1400" dirty="0"/>
                      <a:t> </a:t>
                    </a:r>
                    <a:endParaRPr sz="1400" dirty="0" smtClean="0"/>
                  </a:p>
                  <a:p>
                    <a:r>
                      <a:rPr sz="1400" dirty="0" smtClean="0"/>
                      <a:t>1241,4 </a:t>
                    </a:r>
                    <a:r>
                      <a:rPr sz="1400" dirty="0" err="1"/>
                      <a:t>тис.грн</a:t>
                    </a:r>
                    <a:endParaRPr sz="1400" dirty="0"/>
                  </a:p>
                </c:rich>
              </c:tx>
              <c:dLblPos val="bestFit"/>
              <c:showCatName val="1"/>
              <c:separator>
</c:separator>
            </c:dLbl>
            <c:dLbl>
              <c:idx val="2"/>
              <c:layout>
                <c:manualLayout>
                  <c:x val="6.2259842519684978E-2"/>
                  <c:y val="2.2201953922426403E-2"/>
                </c:manualLayout>
              </c:layout>
              <c:tx>
                <c:rich>
                  <a:bodyPr/>
                  <a:lstStyle/>
                  <a:p>
                    <a:r>
                      <a:rPr sz="1400" dirty="0" err="1" smtClean="0"/>
                      <a:t>Оплата</a:t>
                    </a:r>
                    <a:r>
                      <a:rPr sz="1400" dirty="0" smtClean="0"/>
                      <a:t> </a:t>
                    </a:r>
                    <a:r>
                      <a:rPr sz="1400" dirty="0"/>
                      <a:t>комунальних послуг та </a:t>
                    </a:r>
                    <a:r>
                      <a:rPr sz="1400" dirty="0" err="1"/>
                      <a:t>енергоносіїв</a:t>
                    </a:r>
                    <a:r>
                      <a:rPr sz="1400" dirty="0"/>
                      <a:t> </a:t>
                    </a:r>
                    <a:endParaRPr sz="1400" dirty="0" smtClean="0"/>
                  </a:p>
                  <a:p>
                    <a:r>
                      <a:rPr sz="1400" dirty="0" smtClean="0"/>
                      <a:t>6030,8 </a:t>
                    </a:r>
                    <a:r>
                      <a:rPr sz="1400" dirty="0"/>
                      <a:t>тис.грн</a:t>
                    </a:r>
                  </a:p>
                </c:rich>
              </c:tx>
              <c:dLblPos val="bestFit"/>
              <c:showCatName val="1"/>
              <c:separator>
</c:separator>
            </c:dLbl>
            <c:dLbl>
              <c:idx val="3"/>
              <c:layout>
                <c:manualLayout>
                  <c:x val="-4.6305446194225719E-2"/>
                  <c:y val="-6.6595217264508637E-3"/>
                </c:manualLayout>
              </c:layout>
              <c:tx>
                <c:rich>
                  <a:bodyPr/>
                  <a:lstStyle/>
                  <a:p>
                    <a:r>
                      <a:rPr sz="1400" dirty="0" err="1" smtClean="0"/>
                      <a:t>Дослідження</a:t>
                    </a:r>
                    <a:r>
                      <a:rPr sz="1400" dirty="0" smtClean="0"/>
                      <a:t> </a:t>
                    </a:r>
                    <a:r>
                      <a:rPr sz="1400" dirty="0"/>
                      <a:t>і розробки, окремі заходи по реалізації </a:t>
                    </a:r>
                    <a:r>
                      <a:rPr sz="1400" dirty="0" err="1"/>
                      <a:t>програм</a:t>
                    </a:r>
                    <a:r>
                      <a:rPr sz="1400" dirty="0"/>
                      <a:t> </a:t>
                    </a:r>
                    <a:endParaRPr sz="1400" dirty="0" smtClean="0"/>
                  </a:p>
                  <a:p>
                    <a:r>
                      <a:rPr sz="1400" dirty="0" smtClean="0"/>
                      <a:t>45,7 </a:t>
                    </a:r>
                    <a:r>
                      <a:rPr sz="1400" dirty="0"/>
                      <a:t>тис.грн</a:t>
                    </a:r>
                  </a:p>
                </c:rich>
              </c:tx>
              <c:dLblPos val="bestFit"/>
              <c:showCatName val="1"/>
              <c:separator>
</c:separator>
            </c:dLbl>
            <c:dLbl>
              <c:idx val="4"/>
              <c:layout>
                <c:manualLayout>
                  <c:x val="-0.16004538495188111"/>
                  <c:y val="-0.11383974919801691"/>
                </c:manualLayout>
              </c:layout>
              <c:tx>
                <c:rich>
                  <a:bodyPr/>
                  <a:lstStyle/>
                  <a:p>
                    <a:r>
                      <a:rPr sz="1400" dirty="0"/>
                      <a:t>Соціальне </a:t>
                    </a:r>
                    <a:r>
                      <a:rPr sz="1400" dirty="0" err="1"/>
                      <a:t>забезпечення</a:t>
                    </a:r>
                    <a:r>
                      <a:rPr sz="1400" dirty="0"/>
                      <a:t> </a:t>
                    </a:r>
                    <a:endParaRPr sz="1400" dirty="0" smtClean="0"/>
                  </a:p>
                  <a:p>
                    <a:r>
                      <a:rPr sz="1400" dirty="0" smtClean="0"/>
                      <a:t>2838,9 </a:t>
                    </a:r>
                    <a:r>
                      <a:rPr sz="1400" dirty="0"/>
                      <a:t>тис.грн</a:t>
                    </a:r>
                  </a:p>
                </c:rich>
              </c:tx>
              <c:dLblPos val="bestFit"/>
              <c:showCatName val="1"/>
              <c:separator>
</c:separator>
            </c:dLbl>
            <c:dLbl>
              <c:idx val="5"/>
              <c:layout>
                <c:manualLayout>
                  <c:x val="-4.1754265091863495E-2"/>
                  <c:y val="-3.3229221347331583E-2"/>
                </c:manualLayout>
              </c:layout>
              <c:dLblPos val="bestFit"/>
              <c:showCatName val="1"/>
              <c:separator>
</c:separator>
            </c:dLbl>
            <c:dLbl>
              <c:idx val="6"/>
              <c:layout>
                <c:manualLayout>
                  <c:x val="-2.6388888888888878E-2"/>
                  <c:y val="-2.8885826771653755E-2"/>
                </c:manualLayout>
              </c:layout>
              <c:dLblPos val="bestFit"/>
              <c:showCatName val="1"/>
              <c:separator>
</c:separator>
            </c:dLbl>
            <c:numFmt formatCode="General" sourceLinked="0"/>
            <c:txPr>
              <a:bodyPr/>
              <a:lstStyle/>
              <a:p>
                <a:pPr>
                  <a:defRPr lang="ru-RU" sz="16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bestFit"/>
            <c:showCatName val="1"/>
            <c:separator>
</c:separator>
            <c:showLeaderLines val="1"/>
          </c:dLbls>
          <c:cat>
            <c:strRef>
              <c:f>Лист1!$A$2:$A$6</c:f>
              <c:strCache>
                <c:ptCount val="5"/>
                <c:pt idx="0">
                  <c:v>Оплата праці і нарахування на заробітну плату 70300,6 тис.грн</c:v>
                </c:pt>
                <c:pt idx="1">
                  <c:v>Продукти харчування 1241,4 тис.грн</c:v>
                </c:pt>
                <c:pt idx="2">
                  <c:v>Оплата комунальних послуг та енергоносіїв 6030,8 тис.грн</c:v>
                </c:pt>
                <c:pt idx="3">
                  <c:v>Дослідження і розробки, окремі заходи по реалізації програм 45,7 тис.грн</c:v>
                </c:pt>
                <c:pt idx="4">
                  <c:v>Соціальне забезпечення 2838,9 тис.грн</c:v>
                </c:pt>
              </c:strCache>
            </c:strRef>
          </c:cat>
          <c:val>
            <c:numRef>
              <c:f>Лист1!$B$2:$B$6</c:f>
              <c:numCache>
                <c:formatCode>#,##0.0</c:formatCode>
                <c:ptCount val="5"/>
                <c:pt idx="0">
                  <c:v>70300.600000000006</c:v>
                </c:pt>
                <c:pt idx="1">
                  <c:v>1241.4000000000001</c:v>
                </c:pt>
                <c:pt idx="2">
                  <c:v>6030.8</c:v>
                </c:pt>
                <c:pt idx="3">
                  <c:v>45.7</c:v>
                </c:pt>
                <c:pt idx="4">
                  <c:v>2838.9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6A9E-46EB-8CC5-FED4794D8735}"/>
            </c:ext>
          </c:extLst>
        </c:ser>
        <c:ser>
          <c:idx val="1"/>
          <c:order val="1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ln w="19050">
              <a:noFill/>
            </a:ln>
          </c:spPr>
          <c:dLbls>
            <c:showCatName val="1"/>
            <c:showPercent val="1"/>
            <c:showLeaderLines val="1"/>
          </c:dLbls>
          <c:cat>
            <c:strRef>
              <c:f>Лист1!$A$2:$A$6</c:f>
              <c:strCache>
                <c:ptCount val="5"/>
                <c:pt idx="0">
                  <c:v>Оплата праці і нарахування на заробітну плату 70300,6 тис.грн</c:v>
                </c:pt>
                <c:pt idx="1">
                  <c:v>Продукти харчування 1241,4 тис.грн</c:v>
                </c:pt>
                <c:pt idx="2">
                  <c:v>Оплата комунальних послуг та енергоносіїв 6030,8 тис.грн</c:v>
                </c:pt>
                <c:pt idx="3">
                  <c:v>Дослідження і розробки, окремі заходи по реалізації програм 45,7 тис.грн</c:v>
                </c:pt>
                <c:pt idx="4">
                  <c:v>Соціальне забезпечення 2838,9 тис.грн</c:v>
                </c:pt>
              </c:strCache>
            </c:strRef>
          </c:cat>
          <c:val>
            <c:numRef>
              <c:f>Лист1!$D$2:$D$6</c:f>
            </c:numRef>
          </c:val>
        </c:ser>
        <c:dLbls>
          <c:showCatName val="1"/>
          <c:showPercent val="1"/>
        </c:dLbls>
      </c:pie3DChart>
    </c:plotArea>
    <c:plotVisOnly val="1"/>
    <c:dispBlanksAs val="zero"/>
  </c:chart>
  <c:spPr>
    <a:scene3d>
      <a:camera prst="orthographicFront"/>
      <a:lightRig rig="threePt" dir="t"/>
    </a:scene3d>
    <a:sp3d prstMaterial="dkEdge"/>
  </c:spPr>
  <c:txPr>
    <a:bodyPr/>
    <a:lstStyle/>
    <a:p>
      <a:pPr>
        <a:defRPr sz="1400">
          <a:latin typeface="Cambria" pitchFamily="18" charset="0"/>
          <a:ea typeface="Cambria" pitchFamily="18" charset="0"/>
        </a:defRPr>
      </a:pPr>
      <a:endParaRPr lang="ru-RU"/>
    </a:p>
  </c:txPr>
  <c:externalData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3F82BD-2D2C-441E-B0EB-45F20F7D93CD}" type="doc">
      <dgm:prSet loTypeId="urn:microsoft.com/office/officeart/2005/8/layout/funnel1" loCatId="process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uk-UA"/>
        </a:p>
      </dgm:t>
    </dgm:pt>
    <dgm:pt modelId="{9B0F3408-AA3B-46C9-A06E-C5CB15907CCF}">
      <dgm:prSet phldrT="[Текст]"/>
      <dgm:spPr/>
      <dgm:t>
        <a:bodyPr/>
        <a:lstStyle/>
        <a:p>
          <a:r>
            <a:rPr lang="uk-UA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Тютюн</a:t>
          </a:r>
        </a:p>
        <a:p>
          <a:r>
            <a:rPr lang="uk-UA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79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,</a:t>
          </a:r>
          <a:r>
            <a:rPr lang="uk-UA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7</a:t>
          </a:r>
        </a:p>
        <a:p>
          <a:r>
            <a:rPr lang="uk-UA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тис. </a:t>
          </a:r>
          <a:r>
            <a:rPr lang="uk-UA" b="1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грн</a:t>
          </a:r>
          <a:r>
            <a:rPr lang="uk-UA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endParaRPr lang="uk-UA" b="1" dirty="0">
            <a:solidFill>
              <a:schemeClr val="tx1"/>
            </a:solidFill>
            <a:latin typeface="Cambria" pitchFamily="18" charset="0"/>
            <a:ea typeface="Cambria" pitchFamily="18" charset="0"/>
          </a:endParaRPr>
        </a:p>
      </dgm:t>
    </dgm:pt>
    <dgm:pt modelId="{9F91645B-8E27-4754-9762-591FFB232F0D}" type="parTrans" cxnId="{2960089E-AA3C-45A3-9B1D-31CDC2AA271E}">
      <dgm:prSet/>
      <dgm:spPr/>
      <dgm:t>
        <a:bodyPr/>
        <a:lstStyle/>
        <a:p>
          <a:endParaRPr lang="uk-UA">
            <a:latin typeface="Cambria" pitchFamily="18" charset="0"/>
            <a:ea typeface="Cambria" pitchFamily="18" charset="0"/>
          </a:endParaRPr>
        </a:p>
      </dgm:t>
    </dgm:pt>
    <dgm:pt modelId="{F9271F0A-BE3A-46CF-8C6C-43ED6D5C557B}" type="sibTrans" cxnId="{2960089E-AA3C-45A3-9B1D-31CDC2AA271E}">
      <dgm:prSet/>
      <dgm:spPr/>
      <dgm:t>
        <a:bodyPr/>
        <a:lstStyle/>
        <a:p>
          <a:endParaRPr lang="uk-UA">
            <a:latin typeface="Cambria" pitchFamily="18" charset="0"/>
            <a:ea typeface="Cambria" pitchFamily="18" charset="0"/>
          </a:endParaRPr>
        </a:p>
      </dgm:t>
    </dgm:pt>
    <dgm:pt modelId="{08059F85-24B2-46D5-98E2-F5036892DEB7}">
      <dgm:prSet phldrT="[Текст]"/>
      <dgm:spPr/>
      <dgm:t>
        <a:bodyPr/>
        <a:lstStyle/>
        <a:p>
          <a:r>
            <a:rPr lang="uk-UA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Алкоголь</a:t>
          </a:r>
        </a:p>
        <a:p>
          <a:r>
            <a:rPr lang="uk-UA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374,8</a:t>
          </a:r>
        </a:p>
        <a:p>
          <a:r>
            <a:rPr lang="uk-UA" b="1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тис.грн</a:t>
          </a:r>
          <a:endParaRPr lang="uk-UA" b="1" dirty="0">
            <a:solidFill>
              <a:schemeClr val="tx1"/>
            </a:solidFill>
            <a:latin typeface="Cambria" pitchFamily="18" charset="0"/>
            <a:ea typeface="Cambria" pitchFamily="18" charset="0"/>
          </a:endParaRPr>
        </a:p>
      </dgm:t>
    </dgm:pt>
    <dgm:pt modelId="{30E1B406-201D-4E57-A232-55EDEE7F2B4F}" type="parTrans" cxnId="{AF94DB8A-5FA4-4FF9-9523-DB74729AEB12}">
      <dgm:prSet/>
      <dgm:spPr/>
      <dgm:t>
        <a:bodyPr/>
        <a:lstStyle/>
        <a:p>
          <a:endParaRPr lang="uk-UA">
            <a:latin typeface="Cambria" pitchFamily="18" charset="0"/>
            <a:ea typeface="Cambria" pitchFamily="18" charset="0"/>
          </a:endParaRPr>
        </a:p>
      </dgm:t>
    </dgm:pt>
    <dgm:pt modelId="{020E89C6-7AFD-4D47-8594-A7139BEA6523}" type="sibTrans" cxnId="{AF94DB8A-5FA4-4FF9-9523-DB74729AEB12}">
      <dgm:prSet/>
      <dgm:spPr/>
      <dgm:t>
        <a:bodyPr/>
        <a:lstStyle/>
        <a:p>
          <a:endParaRPr lang="uk-UA">
            <a:latin typeface="Cambria" pitchFamily="18" charset="0"/>
            <a:ea typeface="Cambria" pitchFamily="18" charset="0"/>
          </a:endParaRPr>
        </a:p>
      </dgm:t>
    </dgm:pt>
    <dgm:pt modelId="{B7E50083-414C-4260-9AB0-82057A06C739}">
      <dgm:prSet phldrT="[Текст]" custT="1"/>
      <dgm:spPr/>
      <dgm:t>
        <a:bodyPr/>
        <a:lstStyle/>
        <a:p>
          <a:pPr>
            <a:lnSpc>
              <a:spcPct val="50000"/>
            </a:lnSpc>
          </a:pPr>
          <a:endParaRPr lang="uk-UA" sz="2500" b="1" dirty="0">
            <a:latin typeface="Cambria" pitchFamily="18" charset="0"/>
            <a:ea typeface="Cambria" pitchFamily="18" charset="0"/>
          </a:endParaRPr>
        </a:p>
      </dgm:t>
    </dgm:pt>
    <dgm:pt modelId="{0B51F9B1-B1DB-431F-8281-214D43FC6C8C}" type="parTrans" cxnId="{8384F4D4-4F8B-411B-A225-A76B136EB884}">
      <dgm:prSet/>
      <dgm:spPr/>
      <dgm:t>
        <a:bodyPr/>
        <a:lstStyle/>
        <a:p>
          <a:endParaRPr lang="uk-UA">
            <a:latin typeface="Cambria" pitchFamily="18" charset="0"/>
            <a:ea typeface="Cambria" pitchFamily="18" charset="0"/>
          </a:endParaRPr>
        </a:p>
      </dgm:t>
    </dgm:pt>
    <dgm:pt modelId="{28F6336A-AA8D-47DF-9725-BBDD6C576E56}" type="sibTrans" cxnId="{8384F4D4-4F8B-411B-A225-A76B136EB884}">
      <dgm:prSet/>
      <dgm:spPr/>
      <dgm:t>
        <a:bodyPr/>
        <a:lstStyle/>
        <a:p>
          <a:endParaRPr lang="uk-UA">
            <a:latin typeface="Cambria" pitchFamily="18" charset="0"/>
            <a:ea typeface="Cambria" pitchFamily="18" charset="0"/>
          </a:endParaRPr>
        </a:p>
      </dgm:t>
    </dgm:pt>
    <dgm:pt modelId="{131E2B29-D47A-4D46-861D-81CB2BBEB99C}" type="pres">
      <dgm:prSet presAssocID="{0D3F82BD-2D2C-441E-B0EB-45F20F7D93CD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35783A07-A26E-4AA2-8C62-CE80393264FE}" type="pres">
      <dgm:prSet presAssocID="{0D3F82BD-2D2C-441E-B0EB-45F20F7D93CD}" presName="ellipse" presStyleLbl="trBgShp" presStyleIdx="0" presStyleCnt="1" custLinFactNeighborX="-24263" custLinFactNeighborY="12519"/>
      <dgm:spPr/>
      <dgm:t>
        <a:bodyPr/>
        <a:lstStyle/>
        <a:p>
          <a:endParaRPr lang="uk-UA"/>
        </a:p>
      </dgm:t>
    </dgm:pt>
    <dgm:pt modelId="{C021AEA6-7840-4B2D-BB57-1E4F7BCF9E7B}" type="pres">
      <dgm:prSet presAssocID="{0D3F82BD-2D2C-441E-B0EB-45F20F7D93CD}" presName="arrow1" presStyleLbl="fgShp" presStyleIdx="0" presStyleCnt="1" custLinFactX="-34043" custLinFactNeighborX="-100000" custLinFactNeighborY="26755"/>
      <dgm:spPr/>
      <dgm:t>
        <a:bodyPr/>
        <a:lstStyle/>
        <a:p>
          <a:endParaRPr lang="uk-UA"/>
        </a:p>
      </dgm:t>
    </dgm:pt>
    <dgm:pt modelId="{FFC716D2-E7A9-432D-81F2-9BB6549B695E}" type="pres">
      <dgm:prSet presAssocID="{0D3F82BD-2D2C-441E-B0EB-45F20F7D93CD}" presName="rectangle" presStyleLbl="revTx" presStyleIdx="0" presStyleCnt="1" custScaleX="191285" custLinFactNeighborX="-11590" custLinFactNeighborY="38781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AB26521-0A0E-4178-B45E-0F02C04129E1}" type="pres">
      <dgm:prSet presAssocID="{08059F85-24B2-46D5-98E2-F5036892DEB7}" presName="item1" presStyleLbl="node1" presStyleIdx="0" presStyleCnt="2" custScaleX="137696" custScaleY="126892" custLinFactNeighborX="-16311" custLinFactNeighborY="-878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EF085C-0516-4982-B1E4-873700F6F45D}" type="pres">
      <dgm:prSet presAssocID="{B7E50083-414C-4260-9AB0-82057A06C739}" presName="item2" presStyleLbl="node1" presStyleIdx="1" presStyleCnt="2" custScaleX="137696" custScaleY="110518" custLinFactNeighborX="-84469" custLinFactNeighborY="-209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DAC1BF-82EA-4D9B-A6B8-72A14B6172DB}" type="pres">
      <dgm:prSet presAssocID="{0D3F82BD-2D2C-441E-B0EB-45F20F7D93CD}" presName="funnel" presStyleLbl="trAlignAcc1" presStyleIdx="0" presStyleCnt="1" custScaleX="102417" custScaleY="103731" custLinFactNeighborX="-23523" custLinFactNeighborY="5588"/>
      <dgm:spPr>
        <a:solidFill>
          <a:srgbClr val="FF3399">
            <a:alpha val="40000"/>
          </a:srgbClr>
        </a:solidFill>
      </dgm:spPr>
      <dgm:t>
        <a:bodyPr/>
        <a:lstStyle/>
        <a:p>
          <a:endParaRPr lang="uk-UA"/>
        </a:p>
      </dgm:t>
    </dgm:pt>
  </dgm:ptLst>
  <dgm:cxnLst>
    <dgm:cxn modelId="{8384F4D4-4F8B-411B-A225-A76B136EB884}" srcId="{0D3F82BD-2D2C-441E-B0EB-45F20F7D93CD}" destId="{B7E50083-414C-4260-9AB0-82057A06C739}" srcOrd="2" destOrd="0" parTransId="{0B51F9B1-B1DB-431F-8281-214D43FC6C8C}" sibTransId="{28F6336A-AA8D-47DF-9725-BBDD6C576E56}"/>
    <dgm:cxn modelId="{A701E926-2168-4C8D-9070-ADB1DBC5D0E8}" type="presOf" srcId="{08059F85-24B2-46D5-98E2-F5036892DEB7}" destId="{4AB26521-0A0E-4178-B45E-0F02C04129E1}" srcOrd="0" destOrd="0" presId="urn:microsoft.com/office/officeart/2005/8/layout/funnel1"/>
    <dgm:cxn modelId="{8978404E-FDBA-4942-9778-47575786EEEB}" type="presOf" srcId="{9B0F3408-AA3B-46C9-A06E-C5CB15907CCF}" destId="{9CEF085C-0516-4982-B1E4-873700F6F45D}" srcOrd="0" destOrd="0" presId="urn:microsoft.com/office/officeart/2005/8/layout/funnel1"/>
    <dgm:cxn modelId="{2960089E-AA3C-45A3-9B1D-31CDC2AA271E}" srcId="{0D3F82BD-2D2C-441E-B0EB-45F20F7D93CD}" destId="{9B0F3408-AA3B-46C9-A06E-C5CB15907CCF}" srcOrd="0" destOrd="0" parTransId="{9F91645B-8E27-4754-9762-591FFB232F0D}" sibTransId="{F9271F0A-BE3A-46CF-8C6C-43ED6D5C557B}"/>
    <dgm:cxn modelId="{CF27B28E-96CA-4630-A40B-3EDC84566324}" type="presOf" srcId="{B7E50083-414C-4260-9AB0-82057A06C739}" destId="{FFC716D2-E7A9-432D-81F2-9BB6549B695E}" srcOrd="0" destOrd="0" presId="urn:microsoft.com/office/officeart/2005/8/layout/funnel1"/>
    <dgm:cxn modelId="{C77D385D-5CB1-4173-AA26-E6C77E11D7CD}" type="presOf" srcId="{0D3F82BD-2D2C-441E-B0EB-45F20F7D93CD}" destId="{131E2B29-D47A-4D46-861D-81CB2BBEB99C}" srcOrd="0" destOrd="0" presId="urn:microsoft.com/office/officeart/2005/8/layout/funnel1"/>
    <dgm:cxn modelId="{AF94DB8A-5FA4-4FF9-9523-DB74729AEB12}" srcId="{0D3F82BD-2D2C-441E-B0EB-45F20F7D93CD}" destId="{08059F85-24B2-46D5-98E2-F5036892DEB7}" srcOrd="1" destOrd="0" parTransId="{30E1B406-201D-4E57-A232-55EDEE7F2B4F}" sibTransId="{020E89C6-7AFD-4D47-8594-A7139BEA6523}"/>
    <dgm:cxn modelId="{865A1F81-DACE-4344-8E0A-7910A2DE0977}" type="presParOf" srcId="{131E2B29-D47A-4D46-861D-81CB2BBEB99C}" destId="{35783A07-A26E-4AA2-8C62-CE80393264FE}" srcOrd="0" destOrd="0" presId="urn:microsoft.com/office/officeart/2005/8/layout/funnel1"/>
    <dgm:cxn modelId="{ABDC1D3A-AC63-4E52-A547-31FB7C3F5167}" type="presParOf" srcId="{131E2B29-D47A-4D46-861D-81CB2BBEB99C}" destId="{C021AEA6-7840-4B2D-BB57-1E4F7BCF9E7B}" srcOrd="1" destOrd="0" presId="urn:microsoft.com/office/officeart/2005/8/layout/funnel1"/>
    <dgm:cxn modelId="{EBD606CF-1E52-4D72-9648-83B4B1ECD506}" type="presParOf" srcId="{131E2B29-D47A-4D46-861D-81CB2BBEB99C}" destId="{FFC716D2-E7A9-432D-81F2-9BB6549B695E}" srcOrd="2" destOrd="0" presId="urn:microsoft.com/office/officeart/2005/8/layout/funnel1"/>
    <dgm:cxn modelId="{C137055E-7EB9-4678-890B-CCDD033DEB6B}" type="presParOf" srcId="{131E2B29-D47A-4D46-861D-81CB2BBEB99C}" destId="{4AB26521-0A0E-4178-B45E-0F02C04129E1}" srcOrd="3" destOrd="0" presId="urn:microsoft.com/office/officeart/2005/8/layout/funnel1"/>
    <dgm:cxn modelId="{7BC054CA-8706-44A3-AB90-06989D6BE9B6}" type="presParOf" srcId="{131E2B29-D47A-4D46-861D-81CB2BBEB99C}" destId="{9CEF085C-0516-4982-B1E4-873700F6F45D}" srcOrd="4" destOrd="0" presId="urn:microsoft.com/office/officeart/2005/8/layout/funnel1"/>
    <dgm:cxn modelId="{A235F31E-7293-42C1-BA5F-B375AF5021B2}" type="presParOf" srcId="{131E2B29-D47A-4D46-861D-81CB2BBEB99C}" destId="{37DAC1BF-82EA-4D9B-A6B8-72A14B6172DB}" srcOrd="5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E10AAE7-4FF1-4102-A20A-3B8F628883B8}" type="doc">
      <dgm:prSet loTypeId="urn:microsoft.com/office/officeart/2005/8/layout/radial4" loCatId="relationship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3CE59FF1-E3A2-4AA5-8B8E-739FDDF8D586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uk-UA" sz="195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Спеціальний фонд                        </a:t>
          </a:r>
          <a:r>
            <a:rPr lang="uk-UA" sz="22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 3 662,4 тис. грн.                           129,8% </a:t>
          </a:r>
        </a:p>
        <a:p>
          <a:r>
            <a:rPr lang="uk-UA" sz="195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(+ 2128,6 тис. грн. до попереднього року)</a:t>
          </a:r>
          <a:endParaRPr lang="ru-RU" sz="195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A9083668-242D-41F8-AE4F-739E9421E67E}" type="parTrans" cxnId="{843B9A73-3E2D-4B9F-A561-7FF21248C92B}">
      <dgm:prSet/>
      <dgm:spPr/>
      <dgm:t>
        <a:bodyPr/>
        <a:lstStyle/>
        <a:p>
          <a:endParaRPr lang="ru-RU">
            <a:solidFill>
              <a:schemeClr val="tx1"/>
            </a:solidFill>
            <a:latin typeface="Cambria" pitchFamily="18" charset="0"/>
          </a:endParaRPr>
        </a:p>
      </dgm:t>
    </dgm:pt>
    <dgm:pt modelId="{2DDBB468-F6AA-4DCD-8A13-A6F8541D2AF3}" type="sibTrans" cxnId="{843B9A73-3E2D-4B9F-A561-7FF21248C92B}">
      <dgm:prSet/>
      <dgm:spPr/>
      <dgm:t>
        <a:bodyPr/>
        <a:lstStyle/>
        <a:p>
          <a:endParaRPr lang="ru-RU">
            <a:solidFill>
              <a:schemeClr val="tx1"/>
            </a:solidFill>
            <a:latin typeface="Cambria" pitchFamily="18" charset="0"/>
          </a:endParaRPr>
        </a:p>
      </dgm:t>
    </dgm:pt>
    <dgm:pt modelId="{85BB155A-2A9C-46AC-949B-740123F56893}">
      <dgm:prSet phldrT="[Текст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solidFill>
          <a:schemeClr val="accent6">
            <a:lumMod val="60000"/>
            <a:lumOff val="40000"/>
          </a:schemeClr>
        </a:soli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uk-UA" dirty="0" smtClean="0">
              <a:solidFill>
                <a:schemeClr val="tx1"/>
              </a:solidFill>
              <a:latin typeface="Cambria" pitchFamily="18" charset="0"/>
            </a:rPr>
            <a:t>Екологічний податок 961,7 тис. грн. </a:t>
          </a:r>
        </a:p>
        <a:p>
          <a:r>
            <a:rPr lang="uk-UA" dirty="0" smtClean="0">
              <a:solidFill>
                <a:schemeClr val="tx1"/>
              </a:solidFill>
              <a:latin typeface="Cambria" pitchFamily="18" charset="0"/>
            </a:rPr>
            <a:t>103,4% </a:t>
          </a:r>
        </a:p>
        <a:p>
          <a:r>
            <a:rPr lang="uk-UA" dirty="0" smtClean="0">
              <a:solidFill>
                <a:schemeClr val="tx1"/>
              </a:solidFill>
              <a:latin typeface="Cambria" pitchFamily="18" charset="0"/>
            </a:rPr>
            <a:t>(-121,4 тис. грн.)</a:t>
          </a:r>
          <a:endParaRPr lang="ru-RU" dirty="0">
            <a:solidFill>
              <a:schemeClr val="tx1"/>
            </a:solidFill>
            <a:latin typeface="Cambria" pitchFamily="18" charset="0"/>
          </a:endParaRPr>
        </a:p>
      </dgm:t>
    </dgm:pt>
    <dgm:pt modelId="{00462C5E-519F-4983-A7A1-9776C31F61A6}" type="parTrans" cxnId="{D1159166-2704-45A9-A780-904B5C088C19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solidFill>
          <a:schemeClr val="accent6">
            <a:lumMod val="60000"/>
            <a:lumOff val="40000"/>
          </a:schemeClr>
        </a:soli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endParaRPr lang="ru-RU">
            <a:solidFill>
              <a:schemeClr val="tx1"/>
            </a:solidFill>
            <a:latin typeface="Cambria" pitchFamily="18" charset="0"/>
          </a:endParaRPr>
        </a:p>
      </dgm:t>
    </dgm:pt>
    <dgm:pt modelId="{53E8544A-1688-44F8-8885-85D8B1FE083F}" type="sibTrans" cxnId="{D1159166-2704-45A9-A780-904B5C088C19}">
      <dgm:prSet/>
      <dgm:spPr/>
      <dgm:t>
        <a:bodyPr/>
        <a:lstStyle/>
        <a:p>
          <a:endParaRPr lang="ru-RU">
            <a:solidFill>
              <a:schemeClr val="tx1"/>
            </a:solidFill>
            <a:latin typeface="Cambria" pitchFamily="18" charset="0"/>
          </a:endParaRPr>
        </a:p>
      </dgm:t>
    </dgm:pt>
    <dgm:pt modelId="{A4340FAB-DEC5-450E-BEFF-94AB24A4B0C5}">
      <dgm:prSet phldrT="[Текст]"/>
      <dgm:spPr>
        <a:solidFill>
          <a:srgbClr val="FFC000"/>
        </a:soli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uk-UA" dirty="0" smtClean="0">
              <a:solidFill>
                <a:schemeClr val="tx1"/>
              </a:solidFill>
              <a:latin typeface="Cambria" pitchFamily="18" charset="0"/>
            </a:rPr>
            <a:t>Власні надходження бюджетних установ  1890,7 тис. </a:t>
          </a:r>
          <a:r>
            <a:rPr lang="uk-UA" dirty="0" err="1" smtClean="0">
              <a:solidFill>
                <a:schemeClr val="tx1"/>
              </a:solidFill>
              <a:latin typeface="Cambria" pitchFamily="18" charset="0"/>
            </a:rPr>
            <a:t>грн</a:t>
          </a:r>
          <a:r>
            <a:rPr lang="uk-UA" dirty="0" smtClean="0">
              <a:solidFill>
                <a:schemeClr val="tx1"/>
              </a:solidFill>
              <a:latin typeface="Cambria" pitchFamily="18" charset="0"/>
            </a:rPr>
            <a:t> 100,0%   </a:t>
          </a:r>
        </a:p>
        <a:p>
          <a:r>
            <a:rPr lang="uk-UA" dirty="0" smtClean="0">
              <a:solidFill>
                <a:schemeClr val="tx1"/>
              </a:solidFill>
              <a:latin typeface="Cambria" pitchFamily="18" charset="0"/>
            </a:rPr>
            <a:t>(+ 1 453,2 тис. грн.)</a:t>
          </a:r>
          <a:endParaRPr lang="ru-RU" dirty="0">
            <a:solidFill>
              <a:schemeClr val="tx1"/>
            </a:solidFill>
            <a:latin typeface="Cambria" pitchFamily="18" charset="0"/>
          </a:endParaRPr>
        </a:p>
      </dgm:t>
    </dgm:pt>
    <dgm:pt modelId="{C4ECA5AA-3C2D-491A-BBC2-7B71DC54BF1D}" type="parTrans" cxnId="{243F3B51-858C-463B-9E67-547D99C37ADB}">
      <dgm:prSet/>
      <dgm:spPr>
        <a:solidFill>
          <a:srgbClr val="FFC000"/>
        </a:soli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endParaRPr lang="ru-RU">
            <a:solidFill>
              <a:schemeClr val="tx1"/>
            </a:solidFill>
            <a:latin typeface="Cambria" pitchFamily="18" charset="0"/>
          </a:endParaRPr>
        </a:p>
      </dgm:t>
    </dgm:pt>
    <dgm:pt modelId="{96719150-AC5F-4DE6-A441-64FD2259BE90}" type="sibTrans" cxnId="{243F3B51-858C-463B-9E67-547D99C37ADB}">
      <dgm:prSet/>
      <dgm:spPr/>
      <dgm:t>
        <a:bodyPr/>
        <a:lstStyle/>
        <a:p>
          <a:endParaRPr lang="ru-RU">
            <a:solidFill>
              <a:schemeClr val="tx1"/>
            </a:solidFill>
            <a:latin typeface="Cambria" pitchFamily="18" charset="0"/>
          </a:endParaRPr>
        </a:p>
      </dgm:t>
    </dgm:pt>
    <dgm:pt modelId="{CE415317-0C7F-4A64-AFF8-60B83850EA1E}">
      <dgm:prSet phldrT="[Текст]" phldr="1"/>
      <dgm:spPr/>
      <dgm:t>
        <a:bodyPr/>
        <a:lstStyle/>
        <a:p>
          <a:endParaRPr lang="ru-RU" dirty="0">
            <a:solidFill>
              <a:schemeClr val="tx1"/>
            </a:solidFill>
            <a:latin typeface="Cambria" pitchFamily="18" charset="0"/>
          </a:endParaRPr>
        </a:p>
      </dgm:t>
    </dgm:pt>
    <dgm:pt modelId="{19CFB917-D685-482F-B956-FF5C1CDF9018}" type="parTrans" cxnId="{00709AC7-27D0-46B7-9810-C8B6AAF47433}">
      <dgm:prSet/>
      <dgm:spPr/>
      <dgm:t>
        <a:bodyPr/>
        <a:lstStyle/>
        <a:p>
          <a:endParaRPr lang="ru-RU">
            <a:solidFill>
              <a:schemeClr val="tx1"/>
            </a:solidFill>
            <a:latin typeface="Cambria" pitchFamily="18" charset="0"/>
          </a:endParaRPr>
        </a:p>
      </dgm:t>
    </dgm:pt>
    <dgm:pt modelId="{6E1EB9C0-306F-4A45-A381-A8072348030A}" type="sibTrans" cxnId="{00709AC7-27D0-46B7-9810-C8B6AAF47433}">
      <dgm:prSet/>
      <dgm:spPr/>
      <dgm:t>
        <a:bodyPr/>
        <a:lstStyle/>
        <a:p>
          <a:endParaRPr lang="ru-RU">
            <a:solidFill>
              <a:schemeClr val="tx1"/>
            </a:solidFill>
            <a:latin typeface="Cambria" pitchFamily="18" charset="0"/>
          </a:endParaRPr>
        </a:p>
      </dgm:t>
    </dgm:pt>
    <dgm:pt modelId="{636B7FA2-2BE4-4DB7-8FE0-30797796EF63}">
      <dgm:prSet phldrT="[Текст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uk-UA" dirty="0" smtClean="0">
              <a:solidFill>
                <a:schemeClr val="tx1"/>
              </a:solidFill>
              <a:latin typeface="Cambria" pitchFamily="18" charset="0"/>
            </a:rPr>
            <a:t>Грошові стягнення за шкоду навколишньому середовищу 810,1 тис. грн. (+796,9 тис. грн.)</a:t>
          </a:r>
          <a:endParaRPr lang="ru-RU" dirty="0">
            <a:solidFill>
              <a:schemeClr val="tx1"/>
            </a:solidFill>
            <a:latin typeface="Cambria" pitchFamily="18" charset="0"/>
          </a:endParaRPr>
        </a:p>
      </dgm:t>
    </dgm:pt>
    <dgm:pt modelId="{D888B672-64C7-4928-9CD7-43B957D4EC30}" type="parTrans" cxnId="{427BCCB2-3694-4510-8E17-983BD2D298BE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endParaRPr lang="ru-RU">
            <a:solidFill>
              <a:schemeClr val="tx1"/>
            </a:solidFill>
            <a:latin typeface="Cambria" pitchFamily="18" charset="0"/>
          </a:endParaRPr>
        </a:p>
      </dgm:t>
    </dgm:pt>
    <dgm:pt modelId="{9A504354-5883-4AD6-AD6A-112A6F777D0B}" type="sibTrans" cxnId="{427BCCB2-3694-4510-8E17-983BD2D298BE}">
      <dgm:prSet/>
      <dgm:spPr/>
      <dgm:t>
        <a:bodyPr/>
        <a:lstStyle/>
        <a:p>
          <a:endParaRPr lang="uk-UA"/>
        </a:p>
      </dgm:t>
    </dgm:pt>
    <dgm:pt modelId="{97614C2C-6821-4D74-9968-F292EDFCCFE7}" type="pres">
      <dgm:prSet presAssocID="{4E10AAE7-4FF1-4102-A20A-3B8F628883B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B41D80E-D64D-439E-9734-65697B4044CB}" type="pres">
      <dgm:prSet presAssocID="{3CE59FF1-E3A2-4AA5-8B8E-739FDDF8D586}" presName="centerShape" presStyleLbl="node0" presStyleIdx="0" presStyleCnt="1" custScaleX="151494" custScaleY="102844" custLinFactNeighborX="536" custLinFactNeighborY="-4693"/>
      <dgm:spPr/>
      <dgm:t>
        <a:bodyPr/>
        <a:lstStyle/>
        <a:p>
          <a:endParaRPr lang="ru-RU"/>
        </a:p>
      </dgm:t>
    </dgm:pt>
    <dgm:pt modelId="{C95B674F-19F1-44D0-83B4-4241FF947E8E}" type="pres">
      <dgm:prSet presAssocID="{00462C5E-519F-4983-A7A1-9776C31F61A6}" presName="parTrans" presStyleLbl="bgSibTrans2D1" presStyleIdx="0" presStyleCnt="3" custLinFactNeighborX="19140" custLinFactNeighborY="-34058"/>
      <dgm:spPr/>
      <dgm:t>
        <a:bodyPr/>
        <a:lstStyle/>
        <a:p>
          <a:endParaRPr lang="ru-RU"/>
        </a:p>
      </dgm:t>
    </dgm:pt>
    <dgm:pt modelId="{5FA73063-005C-4589-A158-A6367E25CDBE}" type="pres">
      <dgm:prSet presAssocID="{85BB155A-2A9C-46AC-949B-740123F56893}" presName="node" presStyleLbl="node1" presStyleIdx="0" presStyleCnt="3" custScaleX="109302" custRadScaleRad="111010" custRadScaleInc="-43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3DCA54-3F3F-4111-B0A6-2CC35D32B1D9}" type="pres">
      <dgm:prSet presAssocID="{D888B672-64C7-4928-9CD7-43B957D4EC30}" presName="parTrans" presStyleLbl="bgSibTrans2D1" presStyleIdx="1" presStyleCnt="3" custLinFactNeighborX="-6679" custLinFactNeighborY="-1310"/>
      <dgm:spPr/>
      <dgm:t>
        <a:bodyPr/>
        <a:lstStyle/>
        <a:p>
          <a:endParaRPr lang="uk-UA"/>
        </a:p>
      </dgm:t>
    </dgm:pt>
    <dgm:pt modelId="{B0EA26EC-70D9-4B93-AC05-EF614FF92CF1}" type="pres">
      <dgm:prSet presAssocID="{636B7FA2-2BE4-4DB7-8FE0-30797796EF63}" presName="node" presStyleLbl="node1" presStyleIdx="1" presStyleCnt="3" custRadScaleRad="112022" custRadScaleInc="9571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837EB40-4B95-4DAE-B8B9-9DAF0C8DF256}" type="pres">
      <dgm:prSet presAssocID="{C4ECA5AA-3C2D-491A-BBC2-7B71DC54BF1D}" presName="parTrans" presStyleLbl="bgSibTrans2D1" presStyleIdx="2" presStyleCnt="3" custLinFactNeighborX="1014" custLinFactNeighborY="1309"/>
      <dgm:spPr/>
      <dgm:t>
        <a:bodyPr/>
        <a:lstStyle/>
        <a:p>
          <a:endParaRPr lang="ru-RU"/>
        </a:p>
      </dgm:t>
    </dgm:pt>
    <dgm:pt modelId="{181393F5-93E3-43D2-A722-0B73A2B6ACA8}" type="pres">
      <dgm:prSet presAssocID="{A4340FAB-DEC5-450E-BEFF-94AB24A4B0C5}" presName="node" presStyleLbl="node1" presStyleIdx="2" presStyleCnt="3" custScaleX="102715" custScaleY="86228" custRadScaleRad="96248" custRadScaleInc="-910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FDCA6FD-EA7D-4BCA-8369-959A67010E3D}" type="presOf" srcId="{A4340FAB-DEC5-450E-BEFF-94AB24A4B0C5}" destId="{181393F5-93E3-43D2-A722-0B73A2B6ACA8}" srcOrd="0" destOrd="0" presId="urn:microsoft.com/office/officeart/2005/8/layout/radial4"/>
    <dgm:cxn modelId="{843B9A73-3E2D-4B9F-A561-7FF21248C92B}" srcId="{4E10AAE7-4FF1-4102-A20A-3B8F628883B8}" destId="{3CE59FF1-E3A2-4AA5-8B8E-739FDDF8D586}" srcOrd="0" destOrd="0" parTransId="{A9083668-242D-41F8-AE4F-739E9421E67E}" sibTransId="{2DDBB468-F6AA-4DCD-8A13-A6F8541D2AF3}"/>
    <dgm:cxn modelId="{243F3B51-858C-463B-9E67-547D99C37ADB}" srcId="{3CE59FF1-E3A2-4AA5-8B8E-739FDDF8D586}" destId="{A4340FAB-DEC5-450E-BEFF-94AB24A4B0C5}" srcOrd="2" destOrd="0" parTransId="{C4ECA5AA-3C2D-491A-BBC2-7B71DC54BF1D}" sibTransId="{96719150-AC5F-4DE6-A441-64FD2259BE90}"/>
    <dgm:cxn modelId="{C7A59903-50AE-40C5-8B13-76AD1DF6D857}" type="presOf" srcId="{D888B672-64C7-4928-9CD7-43B957D4EC30}" destId="{4D3DCA54-3F3F-4111-B0A6-2CC35D32B1D9}" srcOrd="0" destOrd="0" presId="urn:microsoft.com/office/officeart/2005/8/layout/radial4"/>
    <dgm:cxn modelId="{513DBAA4-2B65-47EF-9934-9D30BF64932A}" type="presOf" srcId="{85BB155A-2A9C-46AC-949B-740123F56893}" destId="{5FA73063-005C-4589-A158-A6367E25CDBE}" srcOrd="0" destOrd="0" presId="urn:microsoft.com/office/officeart/2005/8/layout/radial4"/>
    <dgm:cxn modelId="{00709AC7-27D0-46B7-9810-C8B6AAF47433}" srcId="{4E10AAE7-4FF1-4102-A20A-3B8F628883B8}" destId="{CE415317-0C7F-4A64-AFF8-60B83850EA1E}" srcOrd="1" destOrd="0" parTransId="{19CFB917-D685-482F-B956-FF5C1CDF9018}" sibTransId="{6E1EB9C0-306F-4A45-A381-A8072348030A}"/>
    <dgm:cxn modelId="{D0D6E94B-CFF1-4EEB-8C15-F0EF5F478ECE}" type="presOf" srcId="{C4ECA5AA-3C2D-491A-BBC2-7B71DC54BF1D}" destId="{4837EB40-4B95-4DAE-B8B9-9DAF0C8DF256}" srcOrd="0" destOrd="0" presId="urn:microsoft.com/office/officeart/2005/8/layout/radial4"/>
    <dgm:cxn modelId="{A5CF1590-ED41-4B31-B3D3-50D62C523670}" type="presOf" srcId="{3CE59FF1-E3A2-4AA5-8B8E-739FDDF8D586}" destId="{0B41D80E-D64D-439E-9734-65697B4044CB}" srcOrd="0" destOrd="0" presId="urn:microsoft.com/office/officeart/2005/8/layout/radial4"/>
    <dgm:cxn modelId="{C8982DC6-F2B6-4DEF-B859-24731ABDB4CE}" type="presOf" srcId="{00462C5E-519F-4983-A7A1-9776C31F61A6}" destId="{C95B674F-19F1-44D0-83B4-4241FF947E8E}" srcOrd="0" destOrd="0" presId="urn:microsoft.com/office/officeart/2005/8/layout/radial4"/>
    <dgm:cxn modelId="{AB2B3B68-6252-4161-9BB4-C462FF3C5A06}" type="presOf" srcId="{636B7FA2-2BE4-4DB7-8FE0-30797796EF63}" destId="{B0EA26EC-70D9-4B93-AC05-EF614FF92CF1}" srcOrd="0" destOrd="0" presId="urn:microsoft.com/office/officeart/2005/8/layout/radial4"/>
    <dgm:cxn modelId="{D1159166-2704-45A9-A780-904B5C088C19}" srcId="{3CE59FF1-E3A2-4AA5-8B8E-739FDDF8D586}" destId="{85BB155A-2A9C-46AC-949B-740123F56893}" srcOrd="0" destOrd="0" parTransId="{00462C5E-519F-4983-A7A1-9776C31F61A6}" sibTransId="{53E8544A-1688-44F8-8885-85D8B1FE083F}"/>
    <dgm:cxn modelId="{427BCCB2-3694-4510-8E17-983BD2D298BE}" srcId="{3CE59FF1-E3A2-4AA5-8B8E-739FDDF8D586}" destId="{636B7FA2-2BE4-4DB7-8FE0-30797796EF63}" srcOrd="1" destOrd="0" parTransId="{D888B672-64C7-4928-9CD7-43B957D4EC30}" sibTransId="{9A504354-5883-4AD6-AD6A-112A6F777D0B}"/>
    <dgm:cxn modelId="{8BE85418-C902-4EE5-84C8-512587A94B5F}" type="presOf" srcId="{4E10AAE7-4FF1-4102-A20A-3B8F628883B8}" destId="{97614C2C-6821-4D74-9968-F292EDFCCFE7}" srcOrd="0" destOrd="0" presId="urn:microsoft.com/office/officeart/2005/8/layout/radial4"/>
    <dgm:cxn modelId="{D98E9CE2-0881-4260-BAB7-7591A6743CD7}" type="presParOf" srcId="{97614C2C-6821-4D74-9968-F292EDFCCFE7}" destId="{0B41D80E-D64D-439E-9734-65697B4044CB}" srcOrd="0" destOrd="0" presId="urn:microsoft.com/office/officeart/2005/8/layout/radial4"/>
    <dgm:cxn modelId="{5F88989C-891E-4005-86FA-AA7A648CC7C7}" type="presParOf" srcId="{97614C2C-6821-4D74-9968-F292EDFCCFE7}" destId="{C95B674F-19F1-44D0-83B4-4241FF947E8E}" srcOrd="1" destOrd="0" presId="urn:microsoft.com/office/officeart/2005/8/layout/radial4"/>
    <dgm:cxn modelId="{0A8B065B-E17C-47BB-A8C8-3423C2DAF651}" type="presParOf" srcId="{97614C2C-6821-4D74-9968-F292EDFCCFE7}" destId="{5FA73063-005C-4589-A158-A6367E25CDBE}" srcOrd="2" destOrd="0" presId="urn:microsoft.com/office/officeart/2005/8/layout/radial4"/>
    <dgm:cxn modelId="{E3849895-A53E-4258-B319-864B5FF5953A}" type="presParOf" srcId="{97614C2C-6821-4D74-9968-F292EDFCCFE7}" destId="{4D3DCA54-3F3F-4111-B0A6-2CC35D32B1D9}" srcOrd="3" destOrd="0" presId="urn:microsoft.com/office/officeart/2005/8/layout/radial4"/>
    <dgm:cxn modelId="{00AAF500-67E3-405C-8ED8-E61C7BE1DD2C}" type="presParOf" srcId="{97614C2C-6821-4D74-9968-F292EDFCCFE7}" destId="{B0EA26EC-70D9-4B93-AC05-EF614FF92CF1}" srcOrd="4" destOrd="0" presId="urn:microsoft.com/office/officeart/2005/8/layout/radial4"/>
    <dgm:cxn modelId="{32CB0BCA-0F44-444D-BFF3-48639D6A76D6}" type="presParOf" srcId="{97614C2C-6821-4D74-9968-F292EDFCCFE7}" destId="{4837EB40-4B95-4DAE-B8B9-9DAF0C8DF256}" srcOrd="5" destOrd="0" presId="urn:microsoft.com/office/officeart/2005/8/layout/radial4"/>
    <dgm:cxn modelId="{12FE5798-2985-40AC-9F95-7D7063F15A59}" type="presParOf" srcId="{97614C2C-6821-4D74-9968-F292EDFCCFE7}" destId="{181393F5-93E3-43D2-A722-0B73A2B6ACA8}" srcOrd="6" destOrd="0" presId="urn:microsoft.com/office/officeart/2005/8/layout/radial4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9DB5FB4-E9C8-4664-8C9A-4F2954FD5202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07C11CB2-C605-487F-95E9-FDACAB9DB3F2}">
      <dgm:prSet phldrT="[Текст]" custT="1"/>
      <dgm:spPr>
        <a:solidFill>
          <a:srgbClr val="0066FF"/>
        </a:solidFill>
        <a:effectLst>
          <a:innerShdw blurRad="63500" dist="50800" dir="189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uk-UA" sz="2000" b="1" kern="1200" dirty="0" smtClean="0">
              <a:solidFill>
                <a:schemeClr val="bg1"/>
              </a:solidFill>
              <a:latin typeface="Cambria" pitchFamily="18" charset="0"/>
              <a:ea typeface="Cambria" pitchFamily="18" charset="0"/>
              <a:cs typeface="+mn-cs"/>
            </a:rPr>
            <a:t>Субвенції  та дотації з державного бюджету             </a:t>
          </a:r>
        </a:p>
        <a:p>
          <a:r>
            <a:rPr lang="uk-UA" sz="2000" b="1" kern="1200" dirty="0" smtClean="0">
              <a:solidFill>
                <a:schemeClr val="bg1"/>
              </a:solidFill>
              <a:latin typeface="Cambria" pitchFamily="18" charset="0"/>
              <a:ea typeface="Cambria" pitchFamily="18" charset="0"/>
              <a:cs typeface="+mn-cs"/>
            </a:rPr>
            <a:t>30 709,8 </a:t>
          </a:r>
        </a:p>
        <a:p>
          <a:r>
            <a:rPr lang="uk-UA" sz="1800" b="1" kern="1200" dirty="0" smtClean="0">
              <a:solidFill>
                <a:schemeClr val="bg1"/>
              </a:solidFill>
              <a:latin typeface="Cambria" pitchFamily="18" charset="0"/>
              <a:ea typeface="Cambria" pitchFamily="18" charset="0"/>
              <a:cs typeface="+mn-cs"/>
            </a:rPr>
            <a:t>тис. </a:t>
          </a:r>
          <a:r>
            <a:rPr lang="uk-UA" sz="1800" b="1" kern="1200" dirty="0" err="1" smtClean="0">
              <a:solidFill>
                <a:schemeClr val="bg1"/>
              </a:solidFill>
              <a:latin typeface="Cambria" pitchFamily="18" charset="0"/>
              <a:ea typeface="Cambria" pitchFamily="18" charset="0"/>
              <a:cs typeface="+mn-cs"/>
            </a:rPr>
            <a:t>грн</a:t>
          </a:r>
          <a:endParaRPr lang="uk-UA" sz="1800" b="1" kern="1200" dirty="0">
            <a:solidFill>
              <a:schemeClr val="bg1"/>
            </a:solidFill>
            <a:latin typeface="Cambria" pitchFamily="18" charset="0"/>
            <a:ea typeface="Cambria" pitchFamily="18" charset="0"/>
            <a:cs typeface="+mn-cs"/>
          </a:endParaRPr>
        </a:p>
      </dgm:t>
    </dgm:pt>
    <dgm:pt modelId="{29F118D0-BC8F-4DDF-9CF2-85A55DE4D47C}" type="parTrans" cxnId="{1804D3F8-D442-4088-979F-06FD89A2D5D9}">
      <dgm:prSet/>
      <dgm:spPr/>
      <dgm:t>
        <a:bodyPr/>
        <a:lstStyle/>
        <a:p>
          <a:endParaRPr lang="uk-UA" sz="1400"/>
        </a:p>
      </dgm:t>
    </dgm:pt>
    <dgm:pt modelId="{E17575E6-C954-4019-AC16-27B111F99711}" type="sibTrans" cxnId="{1804D3F8-D442-4088-979F-06FD89A2D5D9}">
      <dgm:prSet/>
      <dgm:spPr/>
      <dgm:t>
        <a:bodyPr/>
        <a:lstStyle/>
        <a:p>
          <a:endParaRPr lang="uk-UA" sz="1400"/>
        </a:p>
      </dgm:t>
    </dgm:pt>
    <dgm:pt modelId="{2CF75DDA-3B13-4DC8-AF19-062F7F739453}">
      <dgm:prSet phldrT="[Текст]" custT="1"/>
      <dgm:spPr>
        <a:solidFill>
          <a:srgbClr val="99CCFF">
            <a:alpha val="90000"/>
          </a:srgbClr>
        </a:solidFill>
        <a:effectLst>
          <a:innerShdw blurRad="63500" dist="50800" dir="189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>
          <a:bevelT/>
        </a:sp3d>
      </dgm:spPr>
      <dgm:t>
        <a:bodyPr anchor="t"/>
        <a:lstStyle/>
        <a:p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Субвенція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з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державного бюджету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місцевим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бюджетам на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забезпечення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харчуванням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учнів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закладів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загальної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середньої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освіти</a:t>
          </a:r>
          <a:r>
            <a:rPr lang="uk-UA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– 1677,3 тис. грн</a:t>
          </a:r>
          <a:endParaRPr lang="uk-UA" sz="1400" b="1" kern="1200" dirty="0">
            <a:solidFill>
              <a:schemeClr val="tx1"/>
            </a:solidFill>
            <a:latin typeface="Cambria" pitchFamily="18" charset="0"/>
            <a:ea typeface="Cambria" pitchFamily="18" charset="0"/>
            <a:cs typeface="+mn-cs"/>
          </a:endParaRPr>
        </a:p>
      </dgm:t>
    </dgm:pt>
    <dgm:pt modelId="{3C963C68-1F2F-4422-B5E1-3955A55E0D1A}" type="parTrans" cxnId="{DB16FAAE-18F1-4FF5-BBA7-E0A6530D1F50}">
      <dgm:prSet/>
      <dgm:spPr/>
      <dgm:t>
        <a:bodyPr/>
        <a:lstStyle/>
        <a:p>
          <a:endParaRPr lang="ru-RU"/>
        </a:p>
      </dgm:t>
    </dgm:pt>
    <dgm:pt modelId="{7D620DE6-BE3E-4540-94EA-4B2351ADB304}" type="sibTrans" cxnId="{DB16FAAE-18F1-4FF5-BBA7-E0A6530D1F50}">
      <dgm:prSet/>
      <dgm:spPr/>
      <dgm:t>
        <a:bodyPr/>
        <a:lstStyle/>
        <a:p>
          <a:endParaRPr lang="ru-RU"/>
        </a:p>
      </dgm:t>
    </dgm:pt>
    <dgm:pt modelId="{D6A8E95B-1398-4E4E-BE54-EC141B6CFA6C}">
      <dgm:prSet phldrT="[Текст]" custT="1"/>
      <dgm:spPr>
        <a:solidFill>
          <a:srgbClr val="FFFF00"/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uk-UA" sz="20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Субвенції з місцевих бюджетів                5 301,6 </a:t>
          </a:r>
        </a:p>
        <a:p>
          <a:r>
            <a:rPr lang="uk-UA" sz="18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тис. </a:t>
          </a:r>
          <a:r>
            <a:rPr lang="uk-UA" sz="18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грн</a:t>
          </a:r>
          <a:endParaRPr lang="uk-UA" sz="1800" b="1" kern="1200" dirty="0">
            <a:solidFill>
              <a:schemeClr val="tx1"/>
            </a:solidFill>
            <a:latin typeface="Cambria" pitchFamily="18" charset="0"/>
            <a:ea typeface="Cambria" pitchFamily="18" charset="0"/>
            <a:cs typeface="+mn-cs"/>
          </a:endParaRPr>
        </a:p>
      </dgm:t>
    </dgm:pt>
    <dgm:pt modelId="{4ECF2074-A1AD-4575-BD3B-171E824F9A9B}" type="sibTrans" cxnId="{BC6AD283-AD19-4AB5-B50F-B4ECA957B94B}">
      <dgm:prSet/>
      <dgm:spPr/>
      <dgm:t>
        <a:bodyPr/>
        <a:lstStyle/>
        <a:p>
          <a:endParaRPr lang="uk-UA" sz="1400"/>
        </a:p>
      </dgm:t>
    </dgm:pt>
    <dgm:pt modelId="{F89FAD65-132B-4591-86DF-9700FF7FF744}" type="parTrans" cxnId="{BC6AD283-AD19-4AB5-B50F-B4ECA957B94B}">
      <dgm:prSet/>
      <dgm:spPr/>
      <dgm:t>
        <a:bodyPr/>
        <a:lstStyle/>
        <a:p>
          <a:endParaRPr lang="uk-UA" sz="1400"/>
        </a:p>
      </dgm:t>
    </dgm:pt>
    <dgm:pt modelId="{948B104C-EFEF-454A-A7AC-A5CF2448F764}">
      <dgm:prSet phldrT="[Текст]" custT="1"/>
      <dgm:spPr>
        <a:solidFill>
          <a:srgbClr val="FFFF66">
            <a:alpha val="90000"/>
          </a:srgb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l"/>
          <a:endParaRPr lang="uk-UA" sz="1300" b="1" kern="1200" dirty="0">
            <a:solidFill>
              <a:schemeClr val="tx1"/>
            </a:solidFill>
            <a:latin typeface="Cambria" pitchFamily="18" charset="0"/>
            <a:ea typeface="Cambria" pitchFamily="18" charset="0"/>
            <a:cs typeface="+mn-cs"/>
          </a:endParaRPr>
        </a:p>
      </dgm:t>
    </dgm:pt>
    <dgm:pt modelId="{143897CB-5231-4405-8DC4-55D2C07F4FFB}" type="parTrans" cxnId="{E0AB3A72-93D2-4A0E-9137-031332142A46}">
      <dgm:prSet/>
      <dgm:spPr/>
      <dgm:t>
        <a:bodyPr/>
        <a:lstStyle/>
        <a:p>
          <a:endParaRPr lang="uk-UA"/>
        </a:p>
      </dgm:t>
    </dgm:pt>
    <dgm:pt modelId="{8937134C-5C64-4329-BBAA-670BCC4127C6}" type="sibTrans" cxnId="{E0AB3A72-93D2-4A0E-9137-031332142A46}">
      <dgm:prSet/>
      <dgm:spPr/>
      <dgm:t>
        <a:bodyPr/>
        <a:lstStyle/>
        <a:p>
          <a:endParaRPr lang="uk-UA"/>
        </a:p>
      </dgm:t>
    </dgm:pt>
    <dgm:pt modelId="{20486543-A13D-43A5-825A-D07893A91F76}">
      <dgm:prSet phldrT="[Текст]" custT="1"/>
      <dgm:spPr>
        <a:solidFill>
          <a:srgbClr val="99CCFF">
            <a:alpha val="90000"/>
          </a:srgbClr>
        </a:solidFill>
        <a:effectLst>
          <a:innerShdw blurRad="63500" dist="50800" dir="189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>
          <a:bevelT/>
        </a:sp3d>
      </dgm:spPr>
      <dgm:t>
        <a:bodyPr anchor="t"/>
        <a:lstStyle/>
        <a:p>
          <a:endParaRPr lang="uk-UA" sz="1000" b="1" kern="1200" dirty="0">
            <a:solidFill>
              <a:schemeClr val="tx1"/>
            </a:solidFill>
            <a:latin typeface="Cambria" pitchFamily="18" charset="0"/>
            <a:ea typeface="Cambria" pitchFamily="18" charset="0"/>
            <a:cs typeface="+mn-cs"/>
          </a:endParaRPr>
        </a:p>
      </dgm:t>
    </dgm:pt>
    <dgm:pt modelId="{D659F26B-73CC-4522-9017-EF9E080B3FFF}" type="parTrans" cxnId="{E7A6856C-44A5-4640-81A7-BDE4468CF0D8}">
      <dgm:prSet/>
      <dgm:spPr/>
      <dgm:t>
        <a:bodyPr/>
        <a:lstStyle/>
        <a:p>
          <a:endParaRPr lang="ru-RU"/>
        </a:p>
      </dgm:t>
    </dgm:pt>
    <dgm:pt modelId="{C84A93CA-5F45-41C7-A3C0-C7788C9B3F67}" type="sibTrans" cxnId="{E7A6856C-44A5-4640-81A7-BDE4468CF0D8}">
      <dgm:prSet/>
      <dgm:spPr/>
      <dgm:t>
        <a:bodyPr/>
        <a:lstStyle/>
        <a:p>
          <a:endParaRPr lang="ru-RU"/>
        </a:p>
      </dgm:t>
    </dgm:pt>
    <dgm:pt modelId="{6C0BD924-3338-4F55-ABEE-64A94AFF1D71}">
      <dgm:prSet phldrT="[Текст]" custT="1"/>
      <dgm:spPr>
        <a:solidFill>
          <a:srgbClr val="99CCFF">
            <a:alpha val="90000"/>
          </a:srgbClr>
        </a:solidFill>
        <a:effectLst>
          <a:innerShdw blurRad="63500" dist="50800" dir="189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>
          <a:bevelT/>
        </a:sp3d>
      </dgm:spPr>
      <dgm:t>
        <a:bodyPr anchor="t"/>
        <a:lstStyle/>
        <a:p>
          <a:r>
            <a:rPr lang="uk-UA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Освітня субвенція  – 24 922,3 тис. </a:t>
          </a:r>
          <a:r>
            <a:rPr lang="uk-UA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грн</a:t>
          </a:r>
          <a:r>
            <a:rPr lang="uk-UA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;</a:t>
          </a:r>
          <a:endParaRPr lang="uk-UA" sz="1300" b="1" kern="1200" dirty="0">
            <a:solidFill>
              <a:schemeClr val="tx1"/>
            </a:solidFill>
            <a:latin typeface="Cambria" pitchFamily="18" charset="0"/>
            <a:ea typeface="Cambria" pitchFamily="18" charset="0"/>
            <a:cs typeface="+mn-cs"/>
          </a:endParaRPr>
        </a:p>
      </dgm:t>
    </dgm:pt>
    <dgm:pt modelId="{476942C1-1C48-43E1-884C-A9749479E45C}" type="parTrans" cxnId="{13FF0F98-5D08-474A-94E4-B802862D3472}">
      <dgm:prSet/>
      <dgm:spPr/>
      <dgm:t>
        <a:bodyPr/>
        <a:lstStyle/>
        <a:p>
          <a:endParaRPr lang="ru-RU"/>
        </a:p>
      </dgm:t>
    </dgm:pt>
    <dgm:pt modelId="{3BE5847A-C680-44C8-8DFB-B304BC8D7398}" type="sibTrans" cxnId="{13FF0F98-5D08-474A-94E4-B802862D3472}">
      <dgm:prSet/>
      <dgm:spPr/>
      <dgm:t>
        <a:bodyPr/>
        <a:lstStyle/>
        <a:p>
          <a:endParaRPr lang="ru-RU"/>
        </a:p>
      </dgm:t>
    </dgm:pt>
    <dgm:pt modelId="{391AEEE1-B68C-4E75-9533-FDD6BE5C3089}">
      <dgm:prSet phldrT="[Текст]" custT="1"/>
      <dgm:spPr>
        <a:solidFill>
          <a:srgbClr val="FFFF66">
            <a:alpha val="90000"/>
          </a:srgb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just"/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Інші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субвенції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з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місцевого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бюджету – 4 901,3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тис.грн</a:t>
          </a:r>
          <a:endParaRPr lang="ru-RU" sz="1400" b="1" kern="1200" dirty="0">
            <a:solidFill>
              <a:schemeClr val="tx1"/>
            </a:solidFill>
            <a:latin typeface="Cambria" pitchFamily="18" charset="0"/>
            <a:ea typeface="Cambria" pitchFamily="18" charset="0"/>
            <a:cs typeface="+mn-cs"/>
          </a:endParaRPr>
        </a:p>
      </dgm:t>
    </dgm:pt>
    <dgm:pt modelId="{4C87D527-C0A9-4779-A834-0830C532C938}" type="parTrans" cxnId="{BDCCD141-F1FF-4815-A7CB-061F1466C106}">
      <dgm:prSet/>
      <dgm:spPr/>
      <dgm:t>
        <a:bodyPr/>
        <a:lstStyle/>
        <a:p>
          <a:endParaRPr lang="ru-RU"/>
        </a:p>
      </dgm:t>
    </dgm:pt>
    <dgm:pt modelId="{61147DBB-C1F5-4AA7-8863-7BCAB29E633B}" type="sibTrans" cxnId="{BDCCD141-F1FF-4815-A7CB-061F1466C106}">
      <dgm:prSet/>
      <dgm:spPr/>
      <dgm:t>
        <a:bodyPr/>
        <a:lstStyle/>
        <a:p>
          <a:endParaRPr lang="ru-RU"/>
        </a:p>
      </dgm:t>
    </dgm:pt>
    <dgm:pt modelId="{12AC76B0-6D04-4AA8-B3BE-FB0A6BFB3CFD}">
      <dgm:prSet phldrT="[Текст]" custT="1"/>
      <dgm:spPr>
        <a:solidFill>
          <a:srgbClr val="99CCFF">
            <a:alpha val="90000"/>
          </a:srgbClr>
        </a:solidFill>
        <a:effectLst>
          <a:innerShdw blurRad="63500" dist="50800" dir="189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>
          <a:bevelT/>
        </a:sp3d>
      </dgm:spPr>
      <dgm:t>
        <a:bodyPr anchor="t"/>
        <a:lstStyle/>
        <a:p>
          <a:r>
            <a:rPr lang="uk-UA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Субвенція з державного бюджету місцевим бюджетам на надання державної підтримки особам з особливими освітніми потребами – 83,3 </a:t>
          </a:r>
          <a:r>
            <a:rPr lang="uk-UA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тис.грн</a:t>
          </a:r>
          <a:endParaRPr lang="uk-UA" sz="1400" b="1" kern="1200" dirty="0">
            <a:solidFill>
              <a:schemeClr val="tx1"/>
            </a:solidFill>
            <a:latin typeface="Cambria" pitchFamily="18" charset="0"/>
            <a:ea typeface="Cambria" pitchFamily="18" charset="0"/>
            <a:cs typeface="+mn-cs"/>
          </a:endParaRPr>
        </a:p>
      </dgm:t>
    </dgm:pt>
    <dgm:pt modelId="{63AC6888-4599-4101-932E-01136F81DB58}" type="parTrans" cxnId="{3E775486-2B12-4A99-A471-68AB9B80C0E5}">
      <dgm:prSet/>
      <dgm:spPr/>
      <dgm:t>
        <a:bodyPr/>
        <a:lstStyle/>
        <a:p>
          <a:endParaRPr lang="uk-UA"/>
        </a:p>
      </dgm:t>
    </dgm:pt>
    <dgm:pt modelId="{D52F77E7-9962-4791-A2BA-2F7617A0E706}" type="sibTrans" cxnId="{3E775486-2B12-4A99-A471-68AB9B80C0E5}">
      <dgm:prSet/>
      <dgm:spPr/>
      <dgm:t>
        <a:bodyPr/>
        <a:lstStyle/>
        <a:p>
          <a:endParaRPr lang="uk-UA"/>
        </a:p>
      </dgm:t>
    </dgm:pt>
    <dgm:pt modelId="{ECF20C50-73BE-4B61-979F-8C5667AD8CDB}">
      <dgm:prSet phldrT="[Текст]" custT="1"/>
      <dgm:spPr>
        <a:solidFill>
          <a:srgbClr val="99CCFF">
            <a:alpha val="90000"/>
          </a:srgbClr>
        </a:solidFill>
        <a:effectLst>
          <a:innerShdw blurRad="63500" dist="50800" dir="189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>
          <a:bevelT/>
        </a:sp3d>
      </dgm:spPr>
      <dgm:t>
        <a:bodyPr anchor="t"/>
        <a:lstStyle/>
        <a:p>
          <a:r>
            <a:rPr lang="uk-UA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Субвенція з державного бюджету місцевим бюджетам на здійснення доплат педагогічним працівникам закладів загальної середньої освіти – 2 876,0 </a:t>
          </a:r>
          <a:r>
            <a:rPr lang="uk-UA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тис.грн</a:t>
          </a:r>
          <a:endParaRPr lang="uk-UA" sz="1400" b="1" kern="1200" dirty="0">
            <a:solidFill>
              <a:schemeClr val="tx1"/>
            </a:solidFill>
            <a:latin typeface="Cambria" pitchFamily="18" charset="0"/>
            <a:ea typeface="Cambria" pitchFamily="18" charset="0"/>
            <a:cs typeface="+mn-cs"/>
          </a:endParaRPr>
        </a:p>
      </dgm:t>
    </dgm:pt>
    <dgm:pt modelId="{06092EB6-4E97-42B9-BF11-F453D792B561}" type="parTrans" cxnId="{3BED6AC8-4209-465C-A6D1-3C81A7F9BFCD}">
      <dgm:prSet/>
      <dgm:spPr/>
      <dgm:t>
        <a:bodyPr/>
        <a:lstStyle/>
        <a:p>
          <a:endParaRPr lang="uk-UA"/>
        </a:p>
      </dgm:t>
    </dgm:pt>
    <dgm:pt modelId="{52ED325D-BB42-4846-9D49-B3CAEC35E5D6}" type="sibTrans" cxnId="{3BED6AC8-4209-465C-A6D1-3C81A7F9BFCD}">
      <dgm:prSet/>
      <dgm:spPr/>
      <dgm:t>
        <a:bodyPr/>
        <a:lstStyle/>
        <a:p>
          <a:endParaRPr lang="uk-UA"/>
        </a:p>
      </dgm:t>
    </dgm:pt>
    <dgm:pt modelId="{19A9E3FA-39D7-4E4E-BA1C-1B6235DEB27E}">
      <dgm:prSet phldrT="[Текст]" custT="1"/>
      <dgm:spPr>
        <a:solidFill>
          <a:srgbClr val="99CCFF">
            <a:alpha val="90000"/>
          </a:srgbClr>
        </a:solidFill>
        <a:effectLst>
          <a:innerShdw blurRad="63500" dist="50800" dir="189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>
          <a:bevelT/>
        </a:sp3d>
      </dgm:spPr>
      <dgm:t>
        <a:bodyPr anchor="t"/>
        <a:lstStyle/>
        <a:p>
          <a:r>
            <a:rPr lang="uk-UA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Субвенція з державного бюджету місцевим бюджетам на покращення якості гарячого харчування та  фінансування харчування учнів початкових класів закладів загальної середньої освіти – 93,3тис.грн</a:t>
          </a:r>
          <a:endParaRPr lang="uk-UA" sz="1400" b="1" kern="1200" dirty="0">
            <a:solidFill>
              <a:schemeClr val="tx1"/>
            </a:solidFill>
            <a:latin typeface="Cambria" pitchFamily="18" charset="0"/>
            <a:ea typeface="Cambria" pitchFamily="18" charset="0"/>
            <a:cs typeface="+mn-cs"/>
          </a:endParaRPr>
        </a:p>
      </dgm:t>
    </dgm:pt>
    <dgm:pt modelId="{35FB5417-C677-42B6-88E8-6BCBE8691791}" type="parTrans" cxnId="{19A299F4-7538-4D58-9F80-AC0B4FB762CA}">
      <dgm:prSet/>
      <dgm:spPr/>
      <dgm:t>
        <a:bodyPr/>
        <a:lstStyle/>
        <a:p>
          <a:endParaRPr lang="uk-UA"/>
        </a:p>
      </dgm:t>
    </dgm:pt>
    <dgm:pt modelId="{3063B0BF-3887-4480-8AF1-A28EE96A7DCB}" type="sibTrans" cxnId="{19A299F4-7538-4D58-9F80-AC0B4FB762CA}">
      <dgm:prSet/>
      <dgm:spPr/>
      <dgm:t>
        <a:bodyPr/>
        <a:lstStyle/>
        <a:p>
          <a:endParaRPr lang="uk-UA"/>
        </a:p>
      </dgm:t>
    </dgm:pt>
    <dgm:pt modelId="{C9F76164-EB79-4923-B9C4-2DB3AC4B726E}">
      <dgm:prSet phldrT="[Текст]" custT="1"/>
      <dgm:spPr>
        <a:solidFill>
          <a:srgbClr val="FFFF66">
            <a:alpha val="90000"/>
          </a:srgb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just"/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Субвенція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з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місцевого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бюджету на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забезпечення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діяльності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фахівців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із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супроводу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ветеранів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війни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та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демобілізованих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осіб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та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окремі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заходи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з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підтримки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осіб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,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які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захищали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незалежність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,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суверенітет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, та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територіальну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цілісність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України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, за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рахунок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відповідної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субвенції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з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державного бюджету – 400,3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тис.грн</a:t>
          </a:r>
          <a:endParaRPr lang="ru-RU" sz="1400" b="1" kern="1200" dirty="0">
            <a:solidFill>
              <a:schemeClr val="tx1"/>
            </a:solidFill>
            <a:latin typeface="Cambria" pitchFamily="18" charset="0"/>
            <a:ea typeface="Cambria" pitchFamily="18" charset="0"/>
            <a:cs typeface="+mn-cs"/>
          </a:endParaRPr>
        </a:p>
      </dgm:t>
    </dgm:pt>
    <dgm:pt modelId="{E67AB69F-6325-4E8F-BBDC-B71B3A3FBC4A}" type="parTrans" cxnId="{56C11775-E178-4C24-BD36-736243F9315B}">
      <dgm:prSet/>
      <dgm:spPr/>
      <dgm:t>
        <a:bodyPr/>
        <a:lstStyle/>
        <a:p>
          <a:endParaRPr lang="uk-UA"/>
        </a:p>
      </dgm:t>
    </dgm:pt>
    <dgm:pt modelId="{31FFD59B-DBD3-4C9E-9061-9AF50966A6B6}" type="sibTrans" cxnId="{56C11775-E178-4C24-BD36-736243F9315B}">
      <dgm:prSet/>
      <dgm:spPr/>
      <dgm:t>
        <a:bodyPr/>
        <a:lstStyle/>
        <a:p>
          <a:endParaRPr lang="uk-UA"/>
        </a:p>
      </dgm:t>
    </dgm:pt>
    <dgm:pt modelId="{5496BED3-08BB-42A8-95C5-4CC31FF22DAF}">
      <dgm:prSet phldrT="[Текст]" custT="1"/>
      <dgm:spPr>
        <a:solidFill>
          <a:srgbClr val="FFFF66">
            <a:alpha val="90000"/>
          </a:srgb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just"/>
          <a:endParaRPr lang="uk-UA" sz="1000" b="1" kern="1200" dirty="0">
            <a:solidFill>
              <a:schemeClr val="tx1"/>
            </a:solidFill>
            <a:latin typeface="Cambria" pitchFamily="18" charset="0"/>
            <a:ea typeface="Cambria" pitchFamily="18" charset="0"/>
            <a:cs typeface="+mn-cs"/>
          </a:endParaRPr>
        </a:p>
      </dgm:t>
    </dgm:pt>
    <dgm:pt modelId="{86F5DE15-BE7F-43E0-B559-44EDE045D910}" type="parTrans" cxnId="{09DB7D4F-A07C-4CB9-85B9-D6BA47F57289}">
      <dgm:prSet/>
      <dgm:spPr/>
      <dgm:t>
        <a:bodyPr/>
        <a:lstStyle/>
        <a:p>
          <a:endParaRPr lang="uk-UA"/>
        </a:p>
      </dgm:t>
    </dgm:pt>
    <dgm:pt modelId="{C6BFECE6-946E-4C41-A498-B0B849C82962}" type="sibTrans" cxnId="{09DB7D4F-A07C-4CB9-85B9-D6BA47F57289}">
      <dgm:prSet/>
      <dgm:spPr/>
      <dgm:t>
        <a:bodyPr/>
        <a:lstStyle/>
        <a:p>
          <a:endParaRPr lang="uk-UA"/>
        </a:p>
      </dgm:t>
    </dgm:pt>
    <dgm:pt modelId="{C693DAAB-80CC-43E9-8420-E605F20303DD}">
      <dgm:prSet phldrT="[Текст]" custT="1"/>
      <dgm:spPr>
        <a:solidFill>
          <a:srgbClr val="99CCFF">
            <a:alpha val="90000"/>
          </a:srgbClr>
        </a:solidFill>
        <a:effectLst>
          <a:innerShdw blurRad="63500" dist="50800" dir="189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>
          <a:bevelT/>
        </a:sp3d>
      </dgm:spPr>
      <dgm:t>
        <a:bodyPr anchor="t"/>
        <a:lstStyle/>
        <a:p>
          <a:endParaRPr lang="uk-UA" sz="1000" b="1" kern="1200" dirty="0">
            <a:solidFill>
              <a:schemeClr val="tx1"/>
            </a:solidFill>
            <a:latin typeface="Cambria" pitchFamily="18" charset="0"/>
            <a:ea typeface="Cambria" pitchFamily="18" charset="0"/>
            <a:cs typeface="+mn-cs"/>
          </a:endParaRPr>
        </a:p>
      </dgm:t>
    </dgm:pt>
    <dgm:pt modelId="{5FB06A2A-8D3C-4A24-A14A-9FD644E64881}" type="parTrans" cxnId="{F1F709C4-EBE3-4C2A-8764-167A92CF9D67}">
      <dgm:prSet/>
      <dgm:spPr/>
      <dgm:t>
        <a:bodyPr/>
        <a:lstStyle/>
        <a:p>
          <a:endParaRPr lang="ru-RU"/>
        </a:p>
      </dgm:t>
    </dgm:pt>
    <dgm:pt modelId="{1CF7251B-2CBF-4FBA-9412-7E63F079D38E}" type="sibTrans" cxnId="{F1F709C4-EBE3-4C2A-8764-167A92CF9D67}">
      <dgm:prSet/>
      <dgm:spPr/>
      <dgm:t>
        <a:bodyPr/>
        <a:lstStyle/>
        <a:p>
          <a:endParaRPr lang="ru-RU"/>
        </a:p>
      </dgm:t>
    </dgm:pt>
    <dgm:pt modelId="{EF1C6E13-2EB8-4757-A6D7-16F4DDAEF38D}">
      <dgm:prSet phldrT="[Текст]" custT="1"/>
      <dgm:spPr>
        <a:solidFill>
          <a:srgbClr val="99CCFF">
            <a:alpha val="90000"/>
          </a:srgbClr>
        </a:solidFill>
        <a:effectLst>
          <a:innerShdw blurRad="63500" dist="50800" dir="189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>
          <a:bevelT/>
        </a:sp3d>
      </dgm:spPr>
      <dgm:t>
        <a:bodyPr anchor="t"/>
        <a:lstStyle/>
        <a:p>
          <a:endParaRPr lang="uk-UA" sz="1000" b="1" kern="1200" dirty="0">
            <a:solidFill>
              <a:schemeClr val="tx1"/>
            </a:solidFill>
            <a:latin typeface="Cambria" pitchFamily="18" charset="0"/>
            <a:ea typeface="Cambria" pitchFamily="18" charset="0"/>
            <a:cs typeface="+mn-cs"/>
          </a:endParaRPr>
        </a:p>
      </dgm:t>
    </dgm:pt>
    <dgm:pt modelId="{6D98FC15-01C2-4979-98FA-5C45C9566594}" type="parTrans" cxnId="{687A92FA-B6E9-4F46-B50D-662266085852}">
      <dgm:prSet/>
      <dgm:spPr/>
      <dgm:t>
        <a:bodyPr/>
        <a:lstStyle/>
        <a:p>
          <a:endParaRPr lang="ru-RU"/>
        </a:p>
      </dgm:t>
    </dgm:pt>
    <dgm:pt modelId="{B340D181-6C4A-4160-847B-23FF635EA4DA}" type="sibTrans" cxnId="{687A92FA-B6E9-4F46-B50D-662266085852}">
      <dgm:prSet/>
      <dgm:spPr/>
      <dgm:t>
        <a:bodyPr/>
        <a:lstStyle/>
        <a:p>
          <a:endParaRPr lang="ru-RU"/>
        </a:p>
      </dgm:t>
    </dgm:pt>
    <dgm:pt modelId="{8BED7519-2E18-4938-808C-4475913D6912}">
      <dgm:prSet phldrT="[Текст]" custT="1"/>
      <dgm:spPr>
        <a:solidFill>
          <a:srgbClr val="99CCFF">
            <a:alpha val="90000"/>
          </a:srgbClr>
        </a:solidFill>
        <a:effectLst>
          <a:innerShdw blurRad="63500" dist="50800" dir="189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sz="1400" b="1" i="0" u="none" kern="1200" dirty="0" err="1" smtClean="0">
              <a:latin typeface="+mn-lt"/>
            </a:rPr>
            <a:t>Субвенція</a:t>
          </a:r>
          <a:r>
            <a:rPr lang="ru-RU" sz="1400" b="1" i="0" u="none" kern="1200" dirty="0" smtClean="0">
              <a:latin typeface="+mn-lt"/>
            </a:rPr>
            <a:t> </a:t>
          </a:r>
          <a:r>
            <a:rPr lang="ru-RU" sz="1400" b="1" i="0" u="none" kern="1200" dirty="0" err="1" smtClean="0">
              <a:latin typeface="+mn-lt"/>
            </a:rPr>
            <a:t>з</a:t>
          </a:r>
          <a:r>
            <a:rPr lang="ru-RU" sz="1400" b="1" i="0" u="none" kern="1200" dirty="0" smtClean="0">
              <a:latin typeface="+mn-lt"/>
            </a:rPr>
            <a:t> державного бюджету </a:t>
          </a:r>
          <a:r>
            <a:rPr lang="ru-RU" sz="1400" b="1" i="0" u="none" kern="1200" dirty="0" err="1" smtClean="0">
              <a:latin typeface="+mn-lt"/>
            </a:rPr>
            <a:t>місцевим</a:t>
          </a:r>
          <a:r>
            <a:rPr lang="ru-RU" sz="1400" b="1" i="0" u="none" kern="1200" dirty="0" smtClean="0">
              <a:latin typeface="+mn-lt"/>
            </a:rPr>
            <a:t> бюджетам на </a:t>
          </a:r>
          <a:r>
            <a:rPr lang="ru-RU" sz="1400" b="1" i="0" u="none" kern="1200" dirty="0" err="1" smtClean="0">
              <a:latin typeface="+mn-lt"/>
            </a:rPr>
            <a:t>реалізацію</a:t>
          </a:r>
          <a:r>
            <a:rPr lang="ru-RU" sz="1400" b="1" i="0" u="none" kern="1200" dirty="0" smtClean="0">
              <a:latin typeface="+mn-lt"/>
            </a:rPr>
            <a:t> </a:t>
          </a:r>
          <a:r>
            <a:rPr lang="ru-RU" sz="1400" b="1" i="0" u="none" kern="1200" dirty="0" err="1" smtClean="0">
              <a:latin typeface="+mn-lt"/>
            </a:rPr>
            <a:t>публічного</a:t>
          </a:r>
          <a:r>
            <a:rPr lang="ru-RU" sz="1400" b="1" i="0" u="none" kern="1200" dirty="0" smtClean="0">
              <a:latin typeface="+mn-lt"/>
            </a:rPr>
            <a:t> </a:t>
          </a:r>
          <a:r>
            <a:rPr lang="ru-RU" sz="1400" b="1" i="0" u="none" kern="1200" dirty="0" err="1" smtClean="0">
              <a:latin typeface="+mn-lt"/>
            </a:rPr>
            <a:t>інвестиційного</a:t>
          </a:r>
          <a:r>
            <a:rPr lang="ru-RU" sz="1400" b="1" i="0" u="none" kern="1200" dirty="0" smtClean="0">
              <a:latin typeface="+mn-lt"/>
            </a:rPr>
            <a:t> проекту на </a:t>
          </a:r>
          <a:r>
            <a:rPr lang="ru-RU" sz="1400" b="1" i="0" u="none" kern="1200" dirty="0" err="1" smtClean="0">
              <a:latin typeface="+mn-lt"/>
            </a:rPr>
            <a:t>забезпечення</a:t>
          </a:r>
          <a:r>
            <a:rPr lang="ru-RU" sz="1400" b="1" i="0" u="none" kern="1200" dirty="0" smtClean="0">
              <a:latin typeface="+mn-lt"/>
            </a:rPr>
            <a:t> </a:t>
          </a:r>
          <a:r>
            <a:rPr lang="ru-RU" sz="1400" b="1" i="0" u="none" kern="1200" dirty="0" err="1" smtClean="0">
              <a:latin typeface="+mn-lt"/>
            </a:rPr>
            <a:t>якісної</a:t>
          </a:r>
          <a:r>
            <a:rPr lang="ru-RU" sz="1400" b="1" i="0" u="none" kern="1200" dirty="0" smtClean="0">
              <a:latin typeface="+mn-lt"/>
            </a:rPr>
            <a:t>, </a:t>
          </a:r>
          <a:r>
            <a:rPr lang="ru-RU" sz="1400" b="1" i="0" u="none" kern="1200" dirty="0" err="1" smtClean="0">
              <a:latin typeface="+mn-lt"/>
            </a:rPr>
            <a:t>сучасної</a:t>
          </a:r>
          <a:r>
            <a:rPr lang="ru-RU" sz="1400" b="1" i="0" u="none" kern="1200" dirty="0" smtClean="0">
              <a:latin typeface="+mn-lt"/>
            </a:rPr>
            <a:t> та </a:t>
          </a:r>
          <a:r>
            <a:rPr lang="ru-RU" sz="1400" b="1" i="0" u="none" kern="1200" dirty="0" err="1" smtClean="0">
              <a:latin typeface="+mn-lt"/>
            </a:rPr>
            <a:t>доступної</a:t>
          </a:r>
          <a:r>
            <a:rPr lang="ru-RU" sz="1400" b="1" i="0" u="none" kern="1200" dirty="0" smtClean="0">
              <a:latin typeface="+mn-lt"/>
            </a:rPr>
            <a:t> </a:t>
          </a:r>
          <a:r>
            <a:rPr lang="ru-RU" sz="1400" b="1" i="0" u="none" kern="1200" dirty="0" err="1" smtClean="0">
              <a:latin typeface="+mn-lt"/>
            </a:rPr>
            <a:t>загальної</a:t>
          </a:r>
          <a:r>
            <a:rPr lang="ru-RU" sz="1400" b="1" i="0" u="none" kern="1200" dirty="0" smtClean="0">
              <a:latin typeface="+mn-lt"/>
            </a:rPr>
            <a:t> </a:t>
          </a:r>
          <a:r>
            <a:rPr lang="ru-RU" sz="1400" b="1" i="0" u="none" kern="1200" dirty="0" err="1" smtClean="0">
              <a:latin typeface="+mn-lt"/>
            </a:rPr>
            <a:t>середньої</a:t>
          </a:r>
          <a:r>
            <a:rPr lang="ru-RU" sz="1400" b="1" i="0" u="none" kern="1200" dirty="0" smtClean="0">
              <a:latin typeface="+mn-lt"/>
            </a:rPr>
            <a:t> </a:t>
          </a:r>
          <a:r>
            <a:rPr lang="ru-RU" sz="1400" b="1" i="0" u="none" kern="1200" dirty="0" err="1" smtClean="0">
              <a:latin typeface="+mn-lt"/>
            </a:rPr>
            <a:t>освіти</a:t>
          </a:r>
          <a:r>
            <a:rPr lang="ru-RU" sz="1400" b="1" i="0" u="none" kern="1200" dirty="0" smtClean="0">
              <a:latin typeface="+mn-lt"/>
            </a:rPr>
            <a:t> `Нова </a:t>
          </a:r>
          <a:r>
            <a:rPr lang="ru-RU" sz="1400" b="1" i="0" u="none" kern="1200" dirty="0" err="1" smtClean="0">
              <a:latin typeface="+mn-lt"/>
            </a:rPr>
            <a:t>українська</a:t>
          </a:r>
          <a:r>
            <a:rPr lang="ru-RU" sz="1400" b="1" i="0" u="none" kern="1200" dirty="0" smtClean="0">
              <a:latin typeface="+mn-lt"/>
            </a:rPr>
            <a:t> школа`-318,4 </a:t>
          </a:r>
          <a:r>
            <a:rPr lang="ru-RU" sz="1400" b="1" i="0" u="none" kern="1200" dirty="0" err="1" smtClean="0">
              <a:latin typeface="+mn-lt"/>
            </a:rPr>
            <a:t>тис.грн</a:t>
          </a:r>
          <a:endParaRPr lang="uk-UA" sz="1400" b="1" kern="1200" dirty="0">
            <a:solidFill>
              <a:schemeClr val="tx1"/>
            </a:solidFill>
            <a:latin typeface="+mn-lt"/>
            <a:ea typeface="Cambria" pitchFamily="18" charset="0"/>
            <a:cs typeface="+mn-cs"/>
          </a:endParaRPr>
        </a:p>
      </dgm:t>
    </dgm:pt>
    <dgm:pt modelId="{A2D0F9AB-197F-4DE9-B64C-FD6A638A1A23}" type="parTrans" cxnId="{85642A0E-A318-49E2-8FAE-664F8CA8DE12}">
      <dgm:prSet/>
      <dgm:spPr/>
    </dgm:pt>
    <dgm:pt modelId="{DCF5BF75-59D3-4AF6-9AD9-3CFA6A0FE9CB}" type="sibTrans" cxnId="{85642A0E-A318-49E2-8FAE-664F8CA8DE12}">
      <dgm:prSet/>
      <dgm:spPr/>
    </dgm:pt>
    <dgm:pt modelId="{EC47A093-C50F-474A-A786-5E6B95131D7E}" type="pres">
      <dgm:prSet presAssocID="{B9DB5FB4-E9C8-4664-8C9A-4F2954FD520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uk-UA"/>
        </a:p>
      </dgm:t>
    </dgm:pt>
    <dgm:pt modelId="{905B99F1-0F5E-45A6-905A-D339733991FA}" type="pres">
      <dgm:prSet presAssocID="{07C11CB2-C605-487F-95E9-FDACAB9DB3F2}" presName="linNode" presStyleCnt="0"/>
      <dgm:spPr/>
    </dgm:pt>
    <dgm:pt modelId="{219449BD-F2AF-4374-B617-E1EE94717A12}" type="pres">
      <dgm:prSet presAssocID="{07C11CB2-C605-487F-95E9-FDACAB9DB3F2}" presName="parentShp" presStyleLbl="node1" presStyleIdx="0" presStyleCnt="2" custScaleX="59766" custScaleY="167279" custLinFactNeighborX="-244" custLinFactNeighborY="6931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6FAA2CD-5E1F-4600-B392-8FF3E6B6A7E2}" type="pres">
      <dgm:prSet presAssocID="{07C11CB2-C605-487F-95E9-FDACAB9DB3F2}" presName="childShp" presStyleLbl="bgAccFollowNode1" presStyleIdx="0" presStyleCnt="2" custScaleX="131048" custScaleY="292488" custLinFactNeighborX="355" custLinFactNeighborY="-1378">
        <dgm:presLayoutVars>
          <dgm:bulletEnabled val="1"/>
        </dgm:presLayoutVars>
      </dgm:prSet>
      <dgm:spPr>
        <a:prstGeom prst="flowChartProcess">
          <a:avLst/>
        </a:prstGeom>
      </dgm:spPr>
      <dgm:t>
        <a:bodyPr/>
        <a:lstStyle/>
        <a:p>
          <a:endParaRPr lang="uk-UA"/>
        </a:p>
      </dgm:t>
    </dgm:pt>
    <dgm:pt modelId="{657AEC87-526C-4409-8891-CFA98074E5B5}" type="pres">
      <dgm:prSet presAssocID="{E17575E6-C954-4019-AC16-27B111F99711}" presName="spacing" presStyleCnt="0"/>
      <dgm:spPr/>
    </dgm:pt>
    <dgm:pt modelId="{441A6165-A2C4-4725-865B-BACCF5A87F6D}" type="pres">
      <dgm:prSet presAssocID="{D6A8E95B-1398-4E4E-BE54-EC141B6CFA6C}" presName="linNode" presStyleCnt="0"/>
      <dgm:spPr/>
    </dgm:pt>
    <dgm:pt modelId="{4EED12C7-40BF-4154-A62C-C3177445FDD3}" type="pres">
      <dgm:prSet presAssocID="{D6A8E95B-1398-4E4E-BE54-EC141B6CFA6C}" presName="parentShp" presStyleLbl="node1" presStyleIdx="1" presStyleCnt="2" custScaleX="58643" custScaleY="165924" custLinFactNeighborX="-3431" custLinFactNeighborY="-1207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945D0A0-76B0-4BAB-8D02-5DB74ACC0953}" type="pres">
      <dgm:prSet presAssocID="{D6A8E95B-1398-4E4E-BE54-EC141B6CFA6C}" presName="childShp" presStyleLbl="bgAccFollowNode1" presStyleIdx="1" presStyleCnt="2" custScaleX="127816" custScaleY="144339" custLinFactNeighborX="61" custLinFactNeighborY="-4484">
        <dgm:presLayoutVars>
          <dgm:bulletEnabled val="1"/>
        </dgm:presLayoutVars>
      </dgm:prSet>
      <dgm:spPr>
        <a:prstGeom prst="flowChartProcess">
          <a:avLst/>
        </a:prstGeom>
      </dgm:spPr>
      <dgm:t>
        <a:bodyPr/>
        <a:lstStyle/>
        <a:p>
          <a:endParaRPr lang="uk-UA"/>
        </a:p>
      </dgm:t>
    </dgm:pt>
  </dgm:ptLst>
  <dgm:cxnLst>
    <dgm:cxn modelId="{8B7A3603-1528-4968-95DD-6FD79490D35E}" type="presOf" srcId="{07C11CB2-C605-487F-95E9-FDACAB9DB3F2}" destId="{219449BD-F2AF-4374-B617-E1EE94717A12}" srcOrd="0" destOrd="0" presId="urn:microsoft.com/office/officeart/2005/8/layout/vList6"/>
    <dgm:cxn modelId="{09DB7D4F-A07C-4CB9-85B9-D6BA47F57289}" srcId="{D6A8E95B-1398-4E4E-BE54-EC141B6CFA6C}" destId="{5496BED3-08BB-42A8-95C5-4CC31FF22DAF}" srcOrd="0" destOrd="0" parTransId="{86F5DE15-BE7F-43E0-B559-44EDE045D910}" sibTransId="{C6BFECE6-946E-4C41-A498-B0B849C82962}"/>
    <dgm:cxn modelId="{E7A6856C-44A5-4640-81A7-BDE4468CF0D8}" srcId="{07C11CB2-C605-487F-95E9-FDACAB9DB3F2}" destId="{20486543-A13D-43A5-825A-D07893A91F76}" srcOrd="2" destOrd="0" parTransId="{D659F26B-73CC-4522-9017-EF9E080B3FFF}" sibTransId="{C84A93CA-5F45-41C7-A3C0-C7788C9B3F67}"/>
    <dgm:cxn modelId="{19A299F4-7538-4D58-9F80-AC0B4FB762CA}" srcId="{07C11CB2-C605-487F-95E9-FDACAB9DB3F2}" destId="{19A9E3FA-39D7-4E4E-BA1C-1B6235DEB27E}" srcOrd="7" destOrd="0" parTransId="{35FB5417-C677-42B6-88E8-6BCBE8691791}" sibTransId="{3063B0BF-3887-4480-8AF1-A28EE96A7DCB}"/>
    <dgm:cxn modelId="{C1ED5D57-3202-475F-B4F4-DB29A6468AC2}" type="presOf" srcId="{12AC76B0-6D04-4AA8-B3BE-FB0A6BFB3CFD}" destId="{86FAA2CD-5E1F-4600-B392-8FF3E6B6A7E2}" srcOrd="0" destOrd="5" presId="urn:microsoft.com/office/officeart/2005/8/layout/vList6"/>
    <dgm:cxn modelId="{3E775486-2B12-4A99-A471-68AB9B80C0E5}" srcId="{07C11CB2-C605-487F-95E9-FDACAB9DB3F2}" destId="{12AC76B0-6D04-4AA8-B3BE-FB0A6BFB3CFD}" srcOrd="5" destOrd="0" parTransId="{63AC6888-4599-4101-932E-01136F81DB58}" sibTransId="{D52F77E7-9962-4791-A2BA-2F7617A0E706}"/>
    <dgm:cxn modelId="{5BD06F37-0699-4517-AE9B-4F2D27C05FDA}" type="presOf" srcId="{5496BED3-08BB-42A8-95C5-4CC31FF22DAF}" destId="{4945D0A0-76B0-4BAB-8D02-5DB74ACC0953}" srcOrd="0" destOrd="0" presId="urn:microsoft.com/office/officeart/2005/8/layout/vList6"/>
    <dgm:cxn modelId="{6D021D21-B86E-4EBF-B00A-14BAE1ED3017}" type="presOf" srcId="{2CF75DDA-3B13-4DC8-AF19-062F7F739453}" destId="{86FAA2CD-5E1F-4600-B392-8FF3E6B6A7E2}" srcOrd="0" destOrd="4" presId="urn:microsoft.com/office/officeart/2005/8/layout/vList6"/>
    <dgm:cxn modelId="{BC6AD283-AD19-4AB5-B50F-B4ECA957B94B}" srcId="{B9DB5FB4-E9C8-4664-8C9A-4F2954FD5202}" destId="{D6A8E95B-1398-4E4E-BE54-EC141B6CFA6C}" srcOrd="1" destOrd="0" parTransId="{F89FAD65-132B-4591-86DF-9700FF7FF744}" sibTransId="{4ECF2074-A1AD-4575-BD3B-171E824F9A9B}"/>
    <dgm:cxn modelId="{37B69FFE-C047-42E5-9B64-EB6502CFA332}" type="presOf" srcId="{ECF20C50-73BE-4B61-979F-8C5667AD8CDB}" destId="{86FAA2CD-5E1F-4600-B392-8FF3E6B6A7E2}" srcOrd="0" destOrd="6" presId="urn:microsoft.com/office/officeart/2005/8/layout/vList6"/>
    <dgm:cxn modelId="{DB16FAAE-18F1-4FF5-BBA7-E0A6530D1F50}" srcId="{07C11CB2-C605-487F-95E9-FDACAB9DB3F2}" destId="{2CF75DDA-3B13-4DC8-AF19-062F7F739453}" srcOrd="4" destOrd="0" parTransId="{3C963C68-1F2F-4422-B5E1-3955A55E0D1A}" sibTransId="{7D620DE6-BE3E-4540-94EA-4B2351ADB304}"/>
    <dgm:cxn modelId="{2FE4130C-7CC7-4AAD-97D8-44FE38569FF6}" type="presOf" srcId="{391AEEE1-B68C-4E75-9533-FDD6BE5C3089}" destId="{4945D0A0-76B0-4BAB-8D02-5DB74ACC0953}" srcOrd="0" destOrd="1" presId="urn:microsoft.com/office/officeart/2005/8/layout/vList6"/>
    <dgm:cxn modelId="{85642A0E-A318-49E2-8FAE-664F8CA8DE12}" srcId="{07C11CB2-C605-487F-95E9-FDACAB9DB3F2}" destId="{8BED7519-2E18-4938-808C-4475913D6912}" srcOrd="8" destOrd="0" parTransId="{A2D0F9AB-197F-4DE9-B64C-FD6A638A1A23}" sibTransId="{DCF5BF75-59D3-4AF6-9AD9-3CFA6A0FE9CB}"/>
    <dgm:cxn modelId="{E0AB3A72-93D2-4A0E-9137-031332142A46}" srcId="{D6A8E95B-1398-4E4E-BE54-EC141B6CFA6C}" destId="{948B104C-EFEF-454A-A7AC-A5CF2448F764}" srcOrd="3" destOrd="0" parTransId="{143897CB-5231-4405-8DC4-55D2C07F4FFB}" sibTransId="{8937134C-5C64-4329-BBAA-670BCC4127C6}"/>
    <dgm:cxn modelId="{F1F709C4-EBE3-4C2A-8764-167A92CF9D67}" srcId="{07C11CB2-C605-487F-95E9-FDACAB9DB3F2}" destId="{C693DAAB-80CC-43E9-8420-E605F20303DD}" srcOrd="0" destOrd="0" parTransId="{5FB06A2A-8D3C-4A24-A14A-9FD644E64881}" sibTransId="{1CF7251B-2CBF-4FBA-9412-7E63F079D38E}"/>
    <dgm:cxn modelId="{EB3FDFEB-0322-4C60-BB8D-67FE1BBDC529}" type="presOf" srcId="{D6A8E95B-1398-4E4E-BE54-EC141B6CFA6C}" destId="{4EED12C7-40BF-4154-A62C-C3177445FDD3}" srcOrd="0" destOrd="0" presId="urn:microsoft.com/office/officeart/2005/8/layout/vList6"/>
    <dgm:cxn modelId="{B67E2E7D-BF3A-466D-814A-FC2A4FAAF6FF}" type="presOf" srcId="{EF1C6E13-2EB8-4757-A6D7-16F4DDAEF38D}" destId="{86FAA2CD-5E1F-4600-B392-8FF3E6B6A7E2}" srcOrd="0" destOrd="1" presId="urn:microsoft.com/office/officeart/2005/8/layout/vList6"/>
    <dgm:cxn modelId="{1804D3F8-D442-4088-979F-06FD89A2D5D9}" srcId="{B9DB5FB4-E9C8-4664-8C9A-4F2954FD5202}" destId="{07C11CB2-C605-487F-95E9-FDACAB9DB3F2}" srcOrd="0" destOrd="0" parTransId="{29F118D0-BC8F-4DDF-9CF2-85A55DE4D47C}" sibTransId="{E17575E6-C954-4019-AC16-27B111F99711}"/>
    <dgm:cxn modelId="{A809B45B-EA3A-45A7-AADA-105831DD963D}" type="presOf" srcId="{C693DAAB-80CC-43E9-8420-E605F20303DD}" destId="{86FAA2CD-5E1F-4600-B392-8FF3E6B6A7E2}" srcOrd="0" destOrd="0" presId="urn:microsoft.com/office/officeart/2005/8/layout/vList6"/>
    <dgm:cxn modelId="{00B2CC9C-27BA-4734-A994-06AA09821B87}" type="presOf" srcId="{6C0BD924-3338-4F55-ABEE-64A94AFF1D71}" destId="{86FAA2CD-5E1F-4600-B392-8FF3E6B6A7E2}" srcOrd="0" destOrd="3" presId="urn:microsoft.com/office/officeart/2005/8/layout/vList6"/>
    <dgm:cxn modelId="{84E3903B-BC57-4D27-90B9-D683C664EF76}" type="presOf" srcId="{948B104C-EFEF-454A-A7AC-A5CF2448F764}" destId="{4945D0A0-76B0-4BAB-8D02-5DB74ACC0953}" srcOrd="0" destOrd="3" presId="urn:microsoft.com/office/officeart/2005/8/layout/vList6"/>
    <dgm:cxn modelId="{13FF0F98-5D08-474A-94E4-B802862D3472}" srcId="{07C11CB2-C605-487F-95E9-FDACAB9DB3F2}" destId="{6C0BD924-3338-4F55-ABEE-64A94AFF1D71}" srcOrd="3" destOrd="0" parTransId="{476942C1-1C48-43E1-884C-A9749479E45C}" sibTransId="{3BE5847A-C680-44C8-8DFB-B304BC8D7398}"/>
    <dgm:cxn modelId="{25CAA0BC-9B26-4755-AA7F-D08AB94EC61C}" type="presOf" srcId="{B9DB5FB4-E9C8-4664-8C9A-4F2954FD5202}" destId="{EC47A093-C50F-474A-A786-5E6B95131D7E}" srcOrd="0" destOrd="0" presId="urn:microsoft.com/office/officeart/2005/8/layout/vList6"/>
    <dgm:cxn modelId="{56C11775-E178-4C24-BD36-736243F9315B}" srcId="{D6A8E95B-1398-4E4E-BE54-EC141B6CFA6C}" destId="{C9F76164-EB79-4923-B9C4-2DB3AC4B726E}" srcOrd="2" destOrd="0" parTransId="{E67AB69F-6325-4E8F-BBDC-B71B3A3FBC4A}" sibTransId="{31FFD59B-DBD3-4C9E-9061-9AF50966A6B6}"/>
    <dgm:cxn modelId="{3BED6AC8-4209-465C-A6D1-3C81A7F9BFCD}" srcId="{07C11CB2-C605-487F-95E9-FDACAB9DB3F2}" destId="{ECF20C50-73BE-4B61-979F-8C5667AD8CDB}" srcOrd="6" destOrd="0" parTransId="{06092EB6-4E97-42B9-BF11-F453D792B561}" sibTransId="{52ED325D-BB42-4846-9D49-B3CAEC35E5D6}"/>
    <dgm:cxn modelId="{687A92FA-B6E9-4F46-B50D-662266085852}" srcId="{07C11CB2-C605-487F-95E9-FDACAB9DB3F2}" destId="{EF1C6E13-2EB8-4757-A6D7-16F4DDAEF38D}" srcOrd="1" destOrd="0" parTransId="{6D98FC15-01C2-4979-98FA-5C45C9566594}" sibTransId="{B340D181-6C4A-4160-847B-23FF635EA4DA}"/>
    <dgm:cxn modelId="{1B2D6408-4A1E-4835-91C9-70D41B3182B7}" type="presOf" srcId="{19A9E3FA-39D7-4E4E-BA1C-1B6235DEB27E}" destId="{86FAA2CD-5E1F-4600-B392-8FF3E6B6A7E2}" srcOrd="0" destOrd="7" presId="urn:microsoft.com/office/officeart/2005/8/layout/vList6"/>
    <dgm:cxn modelId="{BDCCD141-F1FF-4815-A7CB-061F1466C106}" srcId="{D6A8E95B-1398-4E4E-BE54-EC141B6CFA6C}" destId="{391AEEE1-B68C-4E75-9533-FDD6BE5C3089}" srcOrd="1" destOrd="0" parTransId="{4C87D527-C0A9-4779-A834-0830C532C938}" sibTransId="{61147DBB-C1F5-4AA7-8863-7BCAB29E633B}"/>
    <dgm:cxn modelId="{7387C75D-9847-443D-AECD-F26D40A12676}" type="presOf" srcId="{20486543-A13D-43A5-825A-D07893A91F76}" destId="{86FAA2CD-5E1F-4600-B392-8FF3E6B6A7E2}" srcOrd="0" destOrd="2" presId="urn:microsoft.com/office/officeart/2005/8/layout/vList6"/>
    <dgm:cxn modelId="{35F76798-75DC-4DF7-982E-11358281F04D}" type="presOf" srcId="{C9F76164-EB79-4923-B9C4-2DB3AC4B726E}" destId="{4945D0A0-76B0-4BAB-8D02-5DB74ACC0953}" srcOrd="0" destOrd="2" presId="urn:microsoft.com/office/officeart/2005/8/layout/vList6"/>
    <dgm:cxn modelId="{99BA193E-58D5-4BB0-9F92-DE1BB4B42A03}" type="presOf" srcId="{8BED7519-2E18-4938-808C-4475913D6912}" destId="{86FAA2CD-5E1F-4600-B392-8FF3E6B6A7E2}" srcOrd="0" destOrd="8" presId="urn:microsoft.com/office/officeart/2005/8/layout/vList6"/>
    <dgm:cxn modelId="{2035BF55-A3BB-4983-A637-4F1EFB10860D}" type="presParOf" srcId="{EC47A093-C50F-474A-A786-5E6B95131D7E}" destId="{905B99F1-0F5E-45A6-905A-D339733991FA}" srcOrd="0" destOrd="0" presId="urn:microsoft.com/office/officeart/2005/8/layout/vList6"/>
    <dgm:cxn modelId="{6C227DC5-7132-411E-BF1E-2832B3E8AAAF}" type="presParOf" srcId="{905B99F1-0F5E-45A6-905A-D339733991FA}" destId="{219449BD-F2AF-4374-B617-E1EE94717A12}" srcOrd="0" destOrd="0" presId="urn:microsoft.com/office/officeart/2005/8/layout/vList6"/>
    <dgm:cxn modelId="{E3474075-039E-4BCB-9E8D-445E4051A086}" type="presParOf" srcId="{905B99F1-0F5E-45A6-905A-D339733991FA}" destId="{86FAA2CD-5E1F-4600-B392-8FF3E6B6A7E2}" srcOrd="1" destOrd="0" presId="urn:microsoft.com/office/officeart/2005/8/layout/vList6"/>
    <dgm:cxn modelId="{E4CE8831-16F6-4F5C-B10E-AB5D25EBEAA6}" type="presParOf" srcId="{EC47A093-C50F-474A-A786-5E6B95131D7E}" destId="{657AEC87-526C-4409-8891-CFA98074E5B5}" srcOrd="1" destOrd="0" presId="urn:microsoft.com/office/officeart/2005/8/layout/vList6"/>
    <dgm:cxn modelId="{36A7CF33-B540-455E-843E-63BCD63B582B}" type="presParOf" srcId="{EC47A093-C50F-474A-A786-5E6B95131D7E}" destId="{441A6165-A2C4-4725-865B-BACCF5A87F6D}" srcOrd="2" destOrd="0" presId="urn:microsoft.com/office/officeart/2005/8/layout/vList6"/>
    <dgm:cxn modelId="{41524C4E-DFB9-4EEE-9F3A-0A348E5B9C12}" type="presParOf" srcId="{441A6165-A2C4-4725-865B-BACCF5A87F6D}" destId="{4EED12C7-40BF-4154-A62C-C3177445FDD3}" srcOrd="0" destOrd="0" presId="urn:microsoft.com/office/officeart/2005/8/layout/vList6"/>
    <dgm:cxn modelId="{9EA7B93E-3F25-4116-8315-21A6BCB65A35}" type="presParOf" srcId="{441A6165-A2C4-4725-865B-BACCF5A87F6D}" destId="{4945D0A0-76B0-4BAB-8D02-5DB74ACC095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5783A07-A26E-4AA2-8C62-CE80393264FE}">
      <dsp:nvSpPr>
        <dsp:cNvPr id="0" name=""/>
        <dsp:cNvSpPr/>
      </dsp:nvSpPr>
      <dsp:spPr>
        <a:xfrm>
          <a:off x="552788" y="387336"/>
          <a:ext cx="3798808" cy="1319276"/>
        </a:xfrm>
        <a:prstGeom prst="ellipse">
          <a:avLst/>
        </a:prstGeom>
        <a:solidFill>
          <a:schemeClr val="accent5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z="-190500" extrusionH="1270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21AEA6-7840-4B2D-BB57-1E4F7BCF9E7B}">
      <dsp:nvSpPr>
        <dsp:cNvPr id="0" name=""/>
        <dsp:cNvSpPr/>
      </dsp:nvSpPr>
      <dsp:spPr>
        <a:xfrm>
          <a:off x="2024857" y="3578697"/>
          <a:ext cx="736203" cy="471170"/>
        </a:xfrm>
        <a:prstGeom prst="down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FC716D2-E7A9-432D-81F2-9BB6549B695E}">
      <dsp:nvSpPr>
        <dsp:cNvPr id="0" name=""/>
        <dsp:cNvSpPr/>
      </dsp:nvSpPr>
      <dsp:spPr>
        <a:xfrm>
          <a:off x="-3" y="3829571"/>
          <a:ext cx="6759581" cy="8834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50000"/>
            </a:lnSpc>
            <a:spcBef>
              <a:spcPct val="0"/>
            </a:spcBef>
            <a:spcAft>
              <a:spcPct val="35000"/>
            </a:spcAft>
          </a:pPr>
          <a:endParaRPr lang="uk-UA" sz="2500" b="1" kern="1200" dirty="0">
            <a:latin typeface="Cambria" pitchFamily="18" charset="0"/>
            <a:ea typeface="Cambria" pitchFamily="18" charset="0"/>
          </a:endParaRPr>
        </a:p>
      </dsp:txBody>
      <dsp:txXfrm>
        <a:off x="-3" y="3829571"/>
        <a:ext cx="6759581" cy="883443"/>
      </dsp:txXfrm>
    </dsp:sp>
    <dsp:sp modelId="{4AB26521-0A0E-4178-B45E-0F02C04129E1}">
      <dsp:nvSpPr>
        <dsp:cNvPr id="0" name=""/>
        <dsp:cNvSpPr/>
      </dsp:nvSpPr>
      <dsp:spPr>
        <a:xfrm>
          <a:off x="2389695" y="301612"/>
          <a:ext cx="1824700" cy="1681529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Алкоголь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374,8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тис.грн</a:t>
          </a:r>
          <a:endParaRPr lang="uk-UA" sz="1800" b="1" kern="1200" dirty="0">
            <a:solidFill>
              <a:schemeClr val="tx1"/>
            </a:solidFill>
            <a:latin typeface="Cambria" pitchFamily="18" charset="0"/>
            <a:ea typeface="Cambria" pitchFamily="18" charset="0"/>
          </a:endParaRPr>
        </a:p>
      </dsp:txBody>
      <dsp:txXfrm>
        <a:off x="2389695" y="301612"/>
        <a:ext cx="1824700" cy="1681529"/>
      </dsp:txXfrm>
    </dsp:sp>
    <dsp:sp modelId="{9CEF085C-0516-4982-B1E4-873700F6F45D}">
      <dsp:nvSpPr>
        <dsp:cNvPr id="0" name=""/>
        <dsp:cNvSpPr/>
      </dsp:nvSpPr>
      <dsp:spPr>
        <a:xfrm>
          <a:off x="538259" y="301610"/>
          <a:ext cx="1824700" cy="1464546"/>
        </a:xfrm>
        <a:prstGeom prst="ellipse">
          <a:avLst/>
        </a:prstGeom>
        <a:gradFill rotWithShape="0">
          <a:gsLst>
            <a:gs pos="0">
              <a:schemeClr val="accent5">
                <a:hueOff val="-7353345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5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5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Тютюн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79</a:t>
          </a:r>
          <a:r>
            <a:rPr lang="en-US" sz="17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,</a:t>
          </a:r>
          <a:r>
            <a:rPr lang="uk-UA" sz="17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7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тис. </a:t>
          </a:r>
          <a:r>
            <a:rPr lang="uk-UA" sz="17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грн</a:t>
          </a:r>
          <a:r>
            <a:rPr lang="uk-UA" sz="17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endParaRPr lang="uk-UA" sz="1700" b="1" kern="1200" dirty="0">
            <a:solidFill>
              <a:schemeClr val="tx1"/>
            </a:solidFill>
            <a:latin typeface="Cambria" pitchFamily="18" charset="0"/>
            <a:ea typeface="Cambria" pitchFamily="18" charset="0"/>
          </a:endParaRPr>
        </a:p>
      </dsp:txBody>
      <dsp:txXfrm>
        <a:off x="538259" y="301610"/>
        <a:ext cx="1824700" cy="1464546"/>
      </dsp:txXfrm>
    </dsp:sp>
    <dsp:sp modelId="{37DAC1BF-82EA-4D9B-A6B8-72A14B6172DB}">
      <dsp:nvSpPr>
        <dsp:cNvPr id="0" name=""/>
        <dsp:cNvSpPr/>
      </dsp:nvSpPr>
      <dsp:spPr>
        <a:xfrm>
          <a:off x="298803" y="182987"/>
          <a:ext cx="4222384" cy="3421245"/>
        </a:xfrm>
        <a:prstGeom prst="funnel">
          <a:avLst/>
        </a:prstGeom>
        <a:solidFill>
          <a:srgbClr val="FF3399">
            <a:alpha val="40000"/>
          </a:srgb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B41D80E-D64D-439E-9734-65697B4044CB}">
      <dsp:nvSpPr>
        <dsp:cNvPr id="0" name=""/>
        <dsp:cNvSpPr/>
      </dsp:nvSpPr>
      <dsp:spPr>
        <a:xfrm>
          <a:off x="2649415" y="2638770"/>
          <a:ext cx="3567902" cy="2422124"/>
        </a:xfrm>
        <a:prstGeom prst="ellipse">
          <a:avLst/>
        </a:prstGeom>
        <a:solidFill>
          <a:schemeClr val="accent4">
            <a:lumMod val="75000"/>
          </a:schemeClr>
        </a:solidFill>
        <a:ln w="6350" cap="flat" cmpd="sng" algn="ctr">
          <a:solidFill>
            <a:schemeClr val="accent1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667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5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Спеціальний фонд                        </a:t>
          </a:r>
          <a:r>
            <a:rPr lang="uk-UA" sz="22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 3 662,4 тис. грн.                           129,8% </a:t>
          </a:r>
        </a:p>
        <a:p>
          <a:pPr lvl="0" algn="ctr" defTabSz="8667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5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(+ 2128,6 тис. грн. до попереднього року)</a:t>
          </a:r>
          <a:endParaRPr lang="ru-RU" sz="195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2649415" y="2638770"/>
        <a:ext cx="3567902" cy="2422124"/>
      </dsp:txXfrm>
    </dsp:sp>
    <dsp:sp modelId="{C95B674F-19F1-44D0-83B4-4241FF947E8E}">
      <dsp:nvSpPr>
        <dsp:cNvPr id="0" name=""/>
        <dsp:cNvSpPr/>
      </dsp:nvSpPr>
      <dsp:spPr>
        <a:xfrm rot="12472006">
          <a:off x="1568356" y="2067319"/>
          <a:ext cx="1817262" cy="671216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lumMod val="60000"/>
            <a:lumOff val="40000"/>
          </a:schemeClr>
        </a:solidFill>
        <a:ln w="6350" cap="flat" cmpd="sng" algn="ctr">
          <a:solidFill>
            <a:schemeClr val="accent2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</dsp:sp>
    <dsp:sp modelId="{5FA73063-005C-4589-A158-A6367E25CDBE}">
      <dsp:nvSpPr>
        <dsp:cNvPr id="0" name=""/>
        <dsp:cNvSpPr/>
      </dsp:nvSpPr>
      <dsp:spPr>
        <a:xfrm>
          <a:off x="103145" y="1311865"/>
          <a:ext cx="2445509" cy="1789909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6350" cap="flat" cmpd="sng" algn="ctr">
          <a:solidFill>
            <a:schemeClr val="accent2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>
              <a:solidFill>
                <a:schemeClr val="tx1"/>
              </a:solidFill>
              <a:latin typeface="Cambria" pitchFamily="18" charset="0"/>
            </a:rPr>
            <a:t>Екологічний податок 961,7 тис. грн.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>
              <a:solidFill>
                <a:schemeClr val="tx1"/>
              </a:solidFill>
              <a:latin typeface="Cambria" pitchFamily="18" charset="0"/>
            </a:rPr>
            <a:t>103,4%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>
              <a:solidFill>
                <a:schemeClr val="tx1"/>
              </a:solidFill>
              <a:latin typeface="Cambria" pitchFamily="18" charset="0"/>
            </a:rPr>
            <a:t>(-121,4 тис. грн.)</a:t>
          </a:r>
          <a:endParaRPr lang="ru-RU" sz="1800" kern="1200" dirty="0">
            <a:solidFill>
              <a:schemeClr val="tx1"/>
            </a:solidFill>
            <a:latin typeface="Cambria" pitchFamily="18" charset="0"/>
          </a:endParaRPr>
        </a:p>
      </dsp:txBody>
      <dsp:txXfrm>
        <a:off x="103145" y="1311865"/>
        <a:ext cx="2445509" cy="1789909"/>
      </dsp:txXfrm>
    </dsp:sp>
    <dsp:sp modelId="{4D3DCA54-3F3F-4111-B0A6-2CC35D32B1D9}">
      <dsp:nvSpPr>
        <dsp:cNvPr id="0" name=""/>
        <dsp:cNvSpPr/>
      </dsp:nvSpPr>
      <dsp:spPr>
        <a:xfrm rot="19882989">
          <a:off x="5685929" y="2266362"/>
          <a:ext cx="1796895" cy="671216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6">
                <a:lumMod val="110000"/>
                <a:satMod val="105000"/>
                <a:tint val="67000"/>
              </a:schemeClr>
            </a:gs>
            <a:gs pos="5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</dsp:sp>
    <dsp:sp modelId="{B0EA26EC-70D9-4B93-AC05-EF614FF92CF1}">
      <dsp:nvSpPr>
        <dsp:cNvPr id="0" name=""/>
        <dsp:cNvSpPr/>
      </dsp:nvSpPr>
      <dsp:spPr>
        <a:xfrm>
          <a:off x="6374392" y="1285496"/>
          <a:ext cx="2237387" cy="178990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lumMod val="110000"/>
                <a:satMod val="105000"/>
                <a:tint val="67000"/>
              </a:schemeClr>
            </a:gs>
            <a:gs pos="5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>
              <a:solidFill>
                <a:schemeClr val="tx1"/>
              </a:solidFill>
              <a:latin typeface="Cambria" pitchFamily="18" charset="0"/>
            </a:rPr>
            <a:t>Грошові стягнення за шкоду навколишньому середовищу 810,1 тис. грн. (+796,9 тис. грн.)</a:t>
          </a:r>
          <a:endParaRPr lang="ru-RU" sz="1800" kern="1200" dirty="0">
            <a:solidFill>
              <a:schemeClr val="tx1"/>
            </a:solidFill>
            <a:latin typeface="Cambria" pitchFamily="18" charset="0"/>
          </a:endParaRPr>
        </a:p>
      </dsp:txBody>
      <dsp:txXfrm>
        <a:off x="6374392" y="1285496"/>
        <a:ext cx="2237387" cy="1789909"/>
      </dsp:txXfrm>
    </dsp:sp>
    <dsp:sp modelId="{4837EB40-4B95-4DAE-B8B9-9DAF0C8DF256}">
      <dsp:nvSpPr>
        <dsp:cNvPr id="0" name=""/>
        <dsp:cNvSpPr/>
      </dsp:nvSpPr>
      <dsp:spPr>
        <a:xfrm rot="16183408">
          <a:off x="3665777" y="1448695"/>
          <a:ext cx="1546520" cy="671216"/>
        </a:xfrm>
        <a:prstGeom prst="lef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/>
        </a:scene3d>
        <a:sp3d>
          <a:bevelT w="114300" prst="artDeco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81393F5-93E3-43D2-A722-0B73A2B6ACA8}">
      <dsp:nvSpPr>
        <dsp:cNvPr id="0" name=""/>
        <dsp:cNvSpPr/>
      </dsp:nvSpPr>
      <dsp:spPr>
        <a:xfrm>
          <a:off x="3270557" y="230564"/>
          <a:ext cx="2298132" cy="1543403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/>
        </a:scene3d>
        <a:sp3d>
          <a:bevelT w="114300" prst="artDeco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>
              <a:solidFill>
                <a:schemeClr val="tx1"/>
              </a:solidFill>
              <a:latin typeface="Cambria" pitchFamily="18" charset="0"/>
            </a:rPr>
            <a:t>Власні надходження бюджетних установ  1890,7 тис. </a:t>
          </a:r>
          <a:r>
            <a:rPr lang="uk-UA" sz="1800" kern="1200" dirty="0" err="1" smtClean="0">
              <a:solidFill>
                <a:schemeClr val="tx1"/>
              </a:solidFill>
              <a:latin typeface="Cambria" pitchFamily="18" charset="0"/>
            </a:rPr>
            <a:t>грн</a:t>
          </a:r>
          <a:r>
            <a:rPr lang="uk-UA" sz="1800" kern="1200" dirty="0" smtClean="0">
              <a:solidFill>
                <a:schemeClr val="tx1"/>
              </a:solidFill>
              <a:latin typeface="Cambria" pitchFamily="18" charset="0"/>
            </a:rPr>
            <a:t> 100,0%  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>
              <a:solidFill>
                <a:schemeClr val="tx1"/>
              </a:solidFill>
              <a:latin typeface="Cambria" pitchFamily="18" charset="0"/>
            </a:rPr>
            <a:t>(+ 1 453,2 тис. грн.)</a:t>
          </a:r>
          <a:endParaRPr lang="ru-RU" sz="1800" kern="1200" dirty="0">
            <a:solidFill>
              <a:schemeClr val="tx1"/>
            </a:solidFill>
            <a:latin typeface="Cambria" pitchFamily="18" charset="0"/>
          </a:endParaRPr>
        </a:p>
      </dsp:txBody>
      <dsp:txXfrm>
        <a:off x="3270557" y="230564"/>
        <a:ext cx="2298132" cy="1543403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6FAA2CD-5E1F-4600-B392-8FF3E6B6A7E2}">
      <dsp:nvSpPr>
        <dsp:cNvPr id="0" name=""/>
        <dsp:cNvSpPr/>
      </dsp:nvSpPr>
      <dsp:spPr>
        <a:xfrm>
          <a:off x="2110027" y="0"/>
          <a:ext cx="6919672" cy="3595850"/>
        </a:xfrm>
        <a:prstGeom prst="flowChartProcess">
          <a:avLst/>
        </a:prstGeom>
        <a:solidFill>
          <a:srgbClr val="99CCFF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89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k-UA" sz="1000" b="1" kern="1200" dirty="0">
            <a:solidFill>
              <a:schemeClr val="tx1"/>
            </a:solidFill>
            <a:latin typeface="Cambria" pitchFamily="18" charset="0"/>
            <a:ea typeface="Cambria" pitchFamily="18" charset="0"/>
            <a:cs typeface="+mn-cs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k-UA" sz="1000" b="1" kern="1200" dirty="0">
            <a:solidFill>
              <a:schemeClr val="tx1"/>
            </a:solidFill>
            <a:latin typeface="Cambria" pitchFamily="18" charset="0"/>
            <a:ea typeface="Cambria" pitchFamily="18" charset="0"/>
            <a:cs typeface="+mn-cs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k-UA" sz="1000" b="1" kern="1200" dirty="0">
            <a:solidFill>
              <a:schemeClr val="tx1"/>
            </a:solidFill>
            <a:latin typeface="Cambria" pitchFamily="18" charset="0"/>
            <a:ea typeface="Cambria" pitchFamily="18" charset="0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Освітня субвенція  – 24 922,3 тис. </a:t>
          </a:r>
          <a:r>
            <a:rPr lang="uk-UA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грн</a:t>
          </a:r>
          <a:r>
            <a:rPr lang="uk-UA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;</a:t>
          </a:r>
          <a:endParaRPr lang="uk-UA" sz="1300" b="1" kern="1200" dirty="0">
            <a:solidFill>
              <a:schemeClr val="tx1"/>
            </a:solidFill>
            <a:latin typeface="Cambria" pitchFamily="18" charset="0"/>
            <a:ea typeface="Cambria" pitchFamily="18" charset="0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Субвенція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з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державного бюджету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місцевим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бюджетам на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забезпечення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харчуванням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учнів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закладів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загальної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середньої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освіти</a:t>
          </a:r>
          <a:r>
            <a:rPr lang="uk-UA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– 1677,3 тис. грн</a:t>
          </a:r>
          <a:endParaRPr lang="uk-UA" sz="1400" b="1" kern="1200" dirty="0">
            <a:solidFill>
              <a:schemeClr val="tx1"/>
            </a:solidFill>
            <a:latin typeface="Cambria" pitchFamily="18" charset="0"/>
            <a:ea typeface="Cambria" pitchFamily="18" charset="0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Субвенція з державного бюджету місцевим бюджетам на надання державної підтримки особам з особливими освітніми потребами – 83,3 </a:t>
          </a:r>
          <a:r>
            <a:rPr lang="uk-UA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тис.грн</a:t>
          </a:r>
          <a:endParaRPr lang="uk-UA" sz="1400" b="1" kern="1200" dirty="0">
            <a:solidFill>
              <a:schemeClr val="tx1"/>
            </a:solidFill>
            <a:latin typeface="Cambria" pitchFamily="18" charset="0"/>
            <a:ea typeface="Cambria" pitchFamily="18" charset="0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Субвенція з державного бюджету місцевим бюджетам на здійснення доплат педагогічним працівникам закладів загальної середньої освіти – 2 876,0 </a:t>
          </a:r>
          <a:r>
            <a:rPr lang="uk-UA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тис.грн</a:t>
          </a:r>
          <a:endParaRPr lang="uk-UA" sz="1400" b="1" kern="1200" dirty="0">
            <a:solidFill>
              <a:schemeClr val="tx1"/>
            </a:solidFill>
            <a:latin typeface="Cambria" pitchFamily="18" charset="0"/>
            <a:ea typeface="Cambria" pitchFamily="18" charset="0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Субвенція з державного бюджету місцевим бюджетам на покращення якості гарячого харчування та  фінансування харчування учнів початкових класів закладів загальної середньої освіти – 93,3тис.грн</a:t>
          </a:r>
          <a:endParaRPr lang="uk-UA" sz="1400" b="1" kern="1200" dirty="0">
            <a:solidFill>
              <a:schemeClr val="tx1"/>
            </a:solidFill>
            <a:latin typeface="Cambria" pitchFamily="18" charset="0"/>
            <a:ea typeface="Cambria" pitchFamily="18" charset="0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i="0" u="none" kern="1200" dirty="0" err="1" smtClean="0">
              <a:latin typeface="+mn-lt"/>
            </a:rPr>
            <a:t>Субвенція</a:t>
          </a:r>
          <a:r>
            <a:rPr lang="ru-RU" sz="1400" b="1" i="0" u="none" kern="1200" dirty="0" smtClean="0">
              <a:latin typeface="+mn-lt"/>
            </a:rPr>
            <a:t> </a:t>
          </a:r>
          <a:r>
            <a:rPr lang="ru-RU" sz="1400" b="1" i="0" u="none" kern="1200" dirty="0" err="1" smtClean="0">
              <a:latin typeface="+mn-lt"/>
            </a:rPr>
            <a:t>з</a:t>
          </a:r>
          <a:r>
            <a:rPr lang="ru-RU" sz="1400" b="1" i="0" u="none" kern="1200" dirty="0" smtClean="0">
              <a:latin typeface="+mn-lt"/>
            </a:rPr>
            <a:t> державного бюджету </a:t>
          </a:r>
          <a:r>
            <a:rPr lang="ru-RU" sz="1400" b="1" i="0" u="none" kern="1200" dirty="0" err="1" smtClean="0">
              <a:latin typeface="+mn-lt"/>
            </a:rPr>
            <a:t>місцевим</a:t>
          </a:r>
          <a:r>
            <a:rPr lang="ru-RU" sz="1400" b="1" i="0" u="none" kern="1200" dirty="0" smtClean="0">
              <a:latin typeface="+mn-lt"/>
            </a:rPr>
            <a:t> бюджетам на </a:t>
          </a:r>
          <a:r>
            <a:rPr lang="ru-RU" sz="1400" b="1" i="0" u="none" kern="1200" dirty="0" err="1" smtClean="0">
              <a:latin typeface="+mn-lt"/>
            </a:rPr>
            <a:t>реалізацію</a:t>
          </a:r>
          <a:r>
            <a:rPr lang="ru-RU" sz="1400" b="1" i="0" u="none" kern="1200" dirty="0" smtClean="0">
              <a:latin typeface="+mn-lt"/>
            </a:rPr>
            <a:t> </a:t>
          </a:r>
          <a:r>
            <a:rPr lang="ru-RU" sz="1400" b="1" i="0" u="none" kern="1200" dirty="0" err="1" smtClean="0">
              <a:latin typeface="+mn-lt"/>
            </a:rPr>
            <a:t>публічного</a:t>
          </a:r>
          <a:r>
            <a:rPr lang="ru-RU" sz="1400" b="1" i="0" u="none" kern="1200" dirty="0" smtClean="0">
              <a:latin typeface="+mn-lt"/>
            </a:rPr>
            <a:t> </a:t>
          </a:r>
          <a:r>
            <a:rPr lang="ru-RU" sz="1400" b="1" i="0" u="none" kern="1200" dirty="0" err="1" smtClean="0">
              <a:latin typeface="+mn-lt"/>
            </a:rPr>
            <a:t>інвестиційного</a:t>
          </a:r>
          <a:r>
            <a:rPr lang="ru-RU" sz="1400" b="1" i="0" u="none" kern="1200" dirty="0" smtClean="0">
              <a:latin typeface="+mn-lt"/>
            </a:rPr>
            <a:t> проекту на </a:t>
          </a:r>
          <a:r>
            <a:rPr lang="ru-RU" sz="1400" b="1" i="0" u="none" kern="1200" dirty="0" err="1" smtClean="0">
              <a:latin typeface="+mn-lt"/>
            </a:rPr>
            <a:t>забезпечення</a:t>
          </a:r>
          <a:r>
            <a:rPr lang="ru-RU" sz="1400" b="1" i="0" u="none" kern="1200" dirty="0" smtClean="0">
              <a:latin typeface="+mn-lt"/>
            </a:rPr>
            <a:t> </a:t>
          </a:r>
          <a:r>
            <a:rPr lang="ru-RU" sz="1400" b="1" i="0" u="none" kern="1200" dirty="0" err="1" smtClean="0">
              <a:latin typeface="+mn-lt"/>
            </a:rPr>
            <a:t>якісної</a:t>
          </a:r>
          <a:r>
            <a:rPr lang="ru-RU" sz="1400" b="1" i="0" u="none" kern="1200" dirty="0" smtClean="0">
              <a:latin typeface="+mn-lt"/>
            </a:rPr>
            <a:t>, </a:t>
          </a:r>
          <a:r>
            <a:rPr lang="ru-RU" sz="1400" b="1" i="0" u="none" kern="1200" dirty="0" err="1" smtClean="0">
              <a:latin typeface="+mn-lt"/>
            </a:rPr>
            <a:t>сучасної</a:t>
          </a:r>
          <a:r>
            <a:rPr lang="ru-RU" sz="1400" b="1" i="0" u="none" kern="1200" dirty="0" smtClean="0">
              <a:latin typeface="+mn-lt"/>
            </a:rPr>
            <a:t> та </a:t>
          </a:r>
          <a:r>
            <a:rPr lang="ru-RU" sz="1400" b="1" i="0" u="none" kern="1200" dirty="0" err="1" smtClean="0">
              <a:latin typeface="+mn-lt"/>
            </a:rPr>
            <a:t>доступної</a:t>
          </a:r>
          <a:r>
            <a:rPr lang="ru-RU" sz="1400" b="1" i="0" u="none" kern="1200" dirty="0" smtClean="0">
              <a:latin typeface="+mn-lt"/>
            </a:rPr>
            <a:t> </a:t>
          </a:r>
          <a:r>
            <a:rPr lang="ru-RU" sz="1400" b="1" i="0" u="none" kern="1200" dirty="0" err="1" smtClean="0">
              <a:latin typeface="+mn-lt"/>
            </a:rPr>
            <a:t>загальної</a:t>
          </a:r>
          <a:r>
            <a:rPr lang="ru-RU" sz="1400" b="1" i="0" u="none" kern="1200" dirty="0" smtClean="0">
              <a:latin typeface="+mn-lt"/>
            </a:rPr>
            <a:t> </a:t>
          </a:r>
          <a:r>
            <a:rPr lang="ru-RU" sz="1400" b="1" i="0" u="none" kern="1200" dirty="0" err="1" smtClean="0">
              <a:latin typeface="+mn-lt"/>
            </a:rPr>
            <a:t>середньої</a:t>
          </a:r>
          <a:r>
            <a:rPr lang="ru-RU" sz="1400" b="1" i="0" u="none" kern="1200" dirty="0" smtClean="0">
              <a:latin typeface="+mn-lt"/>
            </a:rPr>
            <a:t> </a:t>
          </a:r>
          <a:r>
            <a:rPr lang="ru-RU" sz="1400" b="1" i="0" u="none" kern="1200" dirty="0" err="1" smtClean="0">
              <a:latin typeface="+mn-lt"/>
            </a:rPr>
            <a:t>освіти</a:t>
          </a:r>
          <a:r>
            <a:rPr lang="ru-RU" sz="1400" b="1" i="0" u="none" kern="1200" dirty="0" smtClean="0">
              <a:latin typeface="+mn-lt"/>
            </a:rPr>
            <a:t> `Нова </a:t>
          </a:r>
          <a:r>
            <a:rPr lang="ru-RU" sz="1400" b="1" i="0" u="none" kern="1200" dirty="0" err="1" smtClean="0">
              <a:latin typeface="+mn-lt"/>
            </a:rPr>
            <a:t>українська</a:t>
          </a:r>
          <a:r>
            <a:rPr lang="ru-RU" sz="1400" b="1" i="0" u="none" kern="1200" dirty="0" smtClean="0">
              <a:latin typeface="+mn-lt"/>
            </a:rPr>
            <a:t> школа`-318,4 </a:t>
          </a:r>
          <a:r>
            <a:rPr lang="ru-RU" sz="1400" b="1" i="0" u="none" kern="1200" dirty="0" err="1" smtClean="0">
              <a:latin typeface="+mn-lt"/>
            </a:rPr>
            <a:t>тис.грн</a:t>
          </a:r>
          <a:endParaRPr lang="uk-UA" sz="1400" b="1" kern="1200" dirty="0">
            <a:solidFill>
              <a:schemeClr val="tx1"/>
            </a:solidFill>
            <a:latin typeface="+mn-lt"/>
            <a:ea typeface="Cambria" pitchFamily="18" charset="0"/>
            <a:cs typeface="+mn-cs"/>
          </a:endParaRPr>
        </a:p>
      </dsp:txBody>
      <dsp:txXfrm>
        <a:off x="2110027" y="0"/>
        <a:ext cx="6919672" cy="3595850"/>
      </dsp:txXfrm>
    </dsp:sp>
    <dsp:sp modelId="{219449BD-F2AF-4374-B617-E1EE94717A12}">
      <dsp:nvSpPr>
        <dsp:cNvPr id="0" name=""/>
        <dsp:cNvSpPr/>
      </dsp:nvSpPr>
      <dsp:spPr>
        <a:xfrm>
          <a:off x="0" y="856332"/>
          <a:ext cx="2103866" cy="2056529"/>
        </a:xfrm>
        <a:prstGeom prst="roundRect">
          <a:avLst/>
        </a:prstGeom>
        <a:solidFill>
          <a:srgbClr val="0066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89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chemeClr val="bg1"/>
              </a:solidFill>
              <a:latin typeface="Cambria" pitchFamily="18" charset="0"/>
              <a:ea typeface="Cambria" pitchFamily="18" charset="0"/>
              <a:cs typeface="+mn-cs"/>
            </a:rPr>
            <a:t>Субвенції  та дотації з державного бюджету            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chemeClr val="bg1"/>
              </a:solidFill>
              <a:latin typeface="Cambria" pitchFamily="18" charset="0"/>
              <a:ea typeface="Cambria" pitchFamily="18" charset="0"/>
              <a:cs typeface="+mn-cs"/>
            </a:rPr>
            <a:t>30 709,8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chemeClr val="bg1"/>
              </a:solidFill>
              <a:latin typeface="Cambria" pitchFamily="18" charset="0"/>
              <a:ea typeface="Cambria" pitchFamily="18" charset="0"/>
              <a:cs typeface="+mn-cs"/>
            </a:rPr>
            <a:t>тис. </a:t>
          </a:r>
          <a:r>
            <a:rPr lang="uk-UA" sz="1800" b="1" kern="1200" dirty="0" err="1" smtClean="0">
              <a:solidFill>
                <a:schemeClr val="bg1"/>
              </a:solidFill>
              <a:latin typeface="Cambria" pitchFamily="18" charset="0"/>
              <a:ea typeface="Cambria" pitchFamily="18" charset="0"/>
              <a:cs typeface="+mn-cs"/>
            </a:rPr>
            <a:t>грн</a:t>
          </a:r>
          <a:endParaRPr lang="uk-UA" sz="1800" b="1" kern="1200" dirty="0">
            <a:solidFill>
              <a:schemeClr val="bg1"/>
            </a:solidFill>
            <a:latin typeface="Cambria" pitchFamily="18" charset="0"/>
            <a:ea typeface="Cambria" pitchFamily="18" charset="0"/>
            <a:cs typeface="+mn-cs"/>
          </a:endParaRPr>
        </a:p>
      </dsp:txBody>
      <dsp:txXfrm>
        <a:off x="0" y="856332"/>
        <a:ext cx="2103866" cy="2056529"/>
      </dsp:txXfrm>
    </dsp:sp>
    <dsp:sp modelId="{4945D0A0-76B0-4BAB-8D02-5DB74ACC0953}">
      <dsp:nvSpPr>
        <dsp:cNvPr id="0" name=""/>
        <dsp:cNvSpPr/>
      </dsp:nvSpPr>
      <dsp:spPr>
        <a:xfrm>
          <a:off x="2118380" y="3797809"/>
          <a:ext cx="6911315" cy="1774505"/>
        </a:xfrm>
        <a:prstGeom prst="flowChartProcess">
          <a:avLst/>
        </a:prstGeom>
        <a:solidFill>
          <a:srgbClr val="FFFF66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t" anchorCtr="0">
          <a:noAutofit/>
        </a:bodyPr>
        <a:lstStyle/>
        <a:p>
          <a:pPr marL="57150" lvl="1" indent="-57150" algn="just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k-UA" sz="1000" b="1" kern="1200" dirty="0">
            <a:solidFill>
              <a:schemeClr val="tx1"/>
            </a:solidFill>
            <a:latin typeface="Cambria" pitchFamily="18" charset="0"/>
            <a:ea typeface="Cambria" pitchFamily="18" charset="0"/>
            <a:cs typeface="+mn-cs"/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Інші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субвенції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з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місцевого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бюджету – 4 901,3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тис.грн</a:t>
          </a:r>
          <a:endParaRPr lang="ru-RU" sz="1400" b="1" kern="1200" dirty="0">
            <a:solidFill>
              <a:schemeClr val="tx1"/>
            </a:solidFill>
            <a:latin typeface="Cambria" pitchFamily="18" charset="0"/>
            <a:ea typeface="Cambria" pitchFamily="18" charset="0"/>
            <a:cs typeface="+mn-cs"/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Субвенція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з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місцевого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бюджету на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забезпечення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діяльності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фахівців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із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супроводу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ветеранів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війни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та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демобілізованих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осіб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та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окремі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заходи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з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підтримки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осіб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,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які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захищали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незалежність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,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суверенітет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, та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територіальну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цілісність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України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, за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рахунок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відповідної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субвенції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з</a:t>
          </a:r>
          <a:r>
            <a:rPr lang="ru-RU" sz="14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 державного бюджету – 400,3 </a:t>
          </a:r>
          <a:r>
            <a:rPr lang="ru-RU" sz="14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тис.грн</a:t>
          </a:r>
          <a:endParaRPr lang="ru-RU" sz="1400" b="1" kern="1200" dirty="0">
            <a:solidFill>
              <a:schemeClr val="tx1"/>
            </a:solidFill>
            <a:latin typeface="Cambria" pitchFamily="18" charset="0"/>
            <a:ea typeface="Cambria" pitchFamily="18" charset="0"/>
            <a:cs typeface="+mn-cs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k-UA" sz="1300" b="1" kern="1200" dirty="0">
            <a:solidFill>
              <a:schemeClr val="tx1"/>
            </a:solidFill>
            <a:latin typeface="Cambria" pitchFamily="18" charset="0"/>
            <a:ea typeface="Cambria" pitchFamily="18" charset="0"/>
            <a:cs typeface="+mn-cs"/>
          </a:endParaRPr>
        </a:p>
      </dsp:txBody>
      <dsp:txXfrm>
        <a:off x="2118380" y="3797809"/>
        <a:ext cx="6911315" cy="1774505"/>
      </dsp:txXfrm>
    </dsp:sp>
    <dsp:sp modelId="{4EED12C7-40BF-4154-A62C-C3177445FDD3}">
      <dsp:nvSpPr>
        <dsp:cNvPr id="0" name=""/>
        <dsp:cNvSpPr/>
      </dsp:nvSpPr>
      <dsp:spPr>
        <a:xfrm>
          <a:off x="0" y="3571827"/>
          <a:ext cx="2113977" cy="2039871"/>
        </a:xfrm>
        <a:prstGeom prst="round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Субвенції з місцевих бюджетів                5 301,6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тис. </a:t>
          </a:r>
          <a:r>
            <a:rPr lang="uk-UA" sz="18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+mn-cs"/>
            </a:rPr>
            <a:t>грн</a:t>
          </a:r>
          <a:endParaRPr lang="uk-UA" sz="1800" b="1" kern="1200" dirty="0">
            <a:solidFill>
              <a:schemeClr val="tx1"/>
            </a:solidFill>
            <a:latin typeface="Cambria" pitchFamily="18" charset="0"/>
            <a:ea typeface="Cambria" pitchFamily="18" charset="0"/>
            <a:cs typeface="+mn-cs"/>
          </a:endParaRPr>
        </a:p>
      </dsp:txBody>
      <dsp:txXfrm>
        <a:off x="0" y="3571827"/>
        <a:ext cx="2113977" cy="20398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0.10752</cdr:x>
      <cdr:y>0.16106</cdr:y>
    </cdr:from>
    <cdr:to>
      <cdr:x>0.26027</cdr:x>
      <cdr:y>0.21347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926811" y="921715"/>
          <a:ext cx="1316736" cy="2999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uk-UA" sz="1600" b="1" dirty="0" smtClean="0">
              <a:latin typeface="Cambria" pitchFamily="18" charset="0"/>
            </a:rPr>
            <a:t>+14 779,5</a:t>
          </a:r>
          <a:r>
            <a:rPr lang="uk-UA" sz="1600" dirty="0" smtClean="0">
              <a:latin typeface="Cambria" pitchFamily="18" charset="0"/>
            </a:rPr>
            <a:t> </a:t>
          </a:r>
          <a:endParaRPr lang="ru-RU" sz="1600" dirty="0">
            <a:latin typeface="Cambria" pitchFamily="18" charset="0"/>
          </a:endParaRPr>
        </a:p>
      </cdr:txBody>
    </cdr:sp>
  </cdr:relSizeAnchor>
  <cdr:relSizeAnchor xmlns:cdr="http://schemas.openxmlformats.org/drawingml/2006/chartDrawing">
    <cdr:from>
      <cdr:x>0.31798</cdr:x>
      <cdr:y>0.48975</cdr:y>
    </cdr:from>
    <cdr:to>
      <cdr:x>0.45504</cdr:x>
      <cdr:y>0.56345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740980" y="2576265"/>
          <a:ext cx="1181473" cy="3876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uk-UA" sz="1600" b="1" dirty="0">
              <a:latin typeface="Cambria" pitchFamily="18" charset="0"/>
            </a:rPr>
            <a:t>+</a:t>
          </a:r>
          <a:r>
            <a:rPr lang="uk-UA" sz="1600" b="1" dirty="0" smtClean="0">
              <a:latin typeface="Cambria" pitchFamily="18" charset="0"/>
            </a:rPr>
            <a:t>  2128,6</a:t>
          </a:r>
          <a:r>
            <a:rPr lang="uk-UA" sz="1600" dirty="0" smtClean="0">
              <a:latin typeface="Cambria" pitchFamily="18" charset="0"/>
            </a:rPr>
            <a:t> </a:t>
          </a:r>
          <a:endParaRPr lang="ru-RU" sz="1600" dirty="0">
            <a:latin typeface="Cambria" pitchFamily="18" charset="0"/>
          </a:endParaRPr>
        </a:p>
      </cdr:txBody>
    </cdr:sp>
  </cdr:relSizeAnchor>
  <cdr:relSizeAnchor xmlns:cdr="http://schemas.openxmlformats.org/drawingml/2006/chartDrawing">
    <cdr:from>
      <cdr:x>0.57415</cdr:x>
      <cdr:y>0.40492</cdr:y>
    </cdr:from>
    <cdr:to>
      <cdr:x>0.69732</cdr:x>
      <cdr:y>0.4675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4949216" y="2130039"/>
          <a:ext cx="1061660" cy="3291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uk-UA" sz="1600" b="1" dirty="0" smtClean="0">
              <a:latin typeface="Cambria" pitchFamily="18" charset="0"/>
            </a:rPr>
            <a:t>+ 9 107,6 </a:t>
          </a:r>
          <a:endParaRPr lang="ru-RU" sz="1600" b="1" dirty="0">
            <a:latin typeface="Cambria" pitchFamily="18" charset="0"/>
          </a:endParaRPr>
        </a:p>
      </cdr:txBody>
    </cdr:sp>
  </cdr:relSizeAnchor>
  <cdr:relSizeAnchor xmlns:cdr="http://schemas.openxmlformats.org/drawingml/2006/chartDrawing">
    <cdr:from>
      <cdr:x>0.84029</cdr:x>
      <cdr:y>0</cdr:y>
    </cdr:from>
    <cdr:to>
      <cdr:x>0.98808</cdr:x>
      <cdr:y>0.0517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7243315" y="0"/>
          <a:ext cx="1273952" cy="2958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uk-UA" sz="1600" b="0" dirty="0">
              <a:latin typeface="Cambria" pitchFamily="18" charset="0"/>
            </a:rPr>
            <a:t>т</a:t>
          </a:r>
          <a:r>
            <a:rPr lang="uk-UA" sz="1600" b="0" dirty="0" smtClean="0">
              <a:latin typeface="Cambria" pitchFamily="18" charset="0"/>
            </a:rPr>
            <a:t>ис. грн.</a:t>
          </a:r>
          <a:endParaRPr lang="ru-RU" sz="1600" b="0" dirty="0">
            <a:latin typeface="Cambria" pitchFamily="18" charset="0"/>
          </a:endParaRPr>
        </a:p>
      </cdr:txBody>
    </cdr:sp>
  </cdr:relSizeAnchor>
  <cdr:relSizeAnchor xmlns:cdr="http://schemas.openxmlformats.org/drawingml/2006/chartDrawing">
    <cdr:from>
      <cdr:x>0.12709</cdr:x>
      <cdr:y>0.23436</cdr:y>
    </cdr:from>
    <cdr:to>
      <cdr:x>0.21052</cdr:x>
      <cdr:y>0.30272</cdr:y>
    </cdr:to>
    <cdr:sp macro="" textlink="">
      <cdr:nvSpPr>
        <cdr:cNvPr id="6" name="Выгнутая вверх стрелка 5"/>
        <cdr:cNvSpPr/>
      </cdr:nvSpPr>
      <cdr:spPr>
        <a:xfrm xmlns:a="http://schemas.openxmlformats.org/drawingml/2006/main" rot="20120070">
          <a:off x="1095476" y="1341175"/>
          <a:ext cx="719168" cy="391209"/>
        </a:xfrm>
        <a:prstGeom xmlns:a="http://schemas.openxmlformats.org/drawingml/2006/main" prst="curvedDownArrow">
          <a:avLst/>
        </a:prstGeom>
        <a:solidFill xmlns:a="http://schemas.openxmlformats.org/drawingml/2006/main">
          <a:srgbClr val="33CC33"/>
        </a:solidFill>
        <a:ln xmlns:a="http://schemas.openxmlformats.org/drawingml/2006/main" w="12700" cap="flat" cmpd="sng" algn="ctr">
          <a:solidFill>
            <a:srgbClr val="5B9BD5">
              <a:shade val="50000"/>
            </a:srgbClr>
          </a:solidFill>
          <a:prstDash val="solid"/>
          <a:miter lim="800000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endParaRPr lang="ru-RU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0.34449</cdr:x>
      <cdr:y>0.58711</cdr:y>
    </cdr:from>
    <cdr:to>
      <cdr:x>0.42792</cdr:x>
      <cdr:y>0.65547</cdr:y>
    </cdr:to>
    <cdr:sp macro="" textlink="">
      <cdr:nvSpPr>
        <cdr:cNvPr id="7" name="Выгнутая вверх стрелка 6"/>
        <cdr:cNvSpPr/>
      </cdr:nvSpPr>
      <cdr:spPr>
        <a:xfrm xmlns:a="http://schemas.openxmlformats.org/drawingml/2006/main">
          <a:off x="2969509" y="3088423"/>
          <a:ext cx="719168" cy="359599"/>
        </a:xfrm>
        <a:prstGeom xmlns:a="http://schemas.openxmlformats.org/drawingml/2006/main" prst="curvedDownArrow">
          <a:avLst/>
        </a:prstGeom>
        <a:solidFill xmlns:a="http://schemas.openxmlformats.org/drawingml/2006/main">
          <a:srgbClr val="33CC33"/>
        </a:solidFill>
        <a:ln xmlns:a="http://schemas.openxmlformats.org/drawingml/2006/main" w="12700" cap="flat" cmpd="sng" algn="ctr">
          <a:solidFill>
            <a:srgbClr val="5B9BD5">
              <a:shade val="50000"/>
            </a:srgbClr>
          </a:solidFill>
          <a:prstDash val="solid"/>
          <a:miter lim="800000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endParaRPr lang="ru-RU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0.76011</cdr:x>
      <cdr:y>0.15467</cdr:y>
    </cdr:from>
    <cdr:to>
      <cdr:x>0.85007</cdr:x>
      <cdr:y>0.24287</cdr:y>
    </cdr:to>
    <cdr:sp macro="" textlink="">
      <cdr:nvSpPr>
        <cdr:cNvPr id="8" name="Выгнутая вверх стрелка 7"/>
        <cdr:cNvSpPr/>
      </cdr:nvSpPr>
      <cdr:spPr>
        <a:xfrm xmlns:a="http://schemas.openxmlformats.org/drawingml/2006/main" rot="19844382">
          <a:off x="6552199" y="885139"/>
          <a:ext cx="775412" cy="504749"/>
        </a:xfrm>
        <a:prstGeom xmlns:a="http://schemas.openxmlformats.org/drawingml/2006/main" prst="curvedDownArrow">
          <a:avLst>
            <a:gd name="adj1" fmla="val 32772"/>
            <a:gd name="adj2" fmla="val 50000"/>
            <a:gd name="adj3" fmla="val 25000"/>
          </a:avLst>
        </a:prstGeom>
      </cdr:spPr>
      <cdr:style>
        <a:lnRef xmlns:a="http://schemas.openxmlformats.org/drawingml/2006/main" idx="2">
          <a:schemeClr val="accent6">
            <a:shade val="50000"/>
          </a:schemeClr>
        </a:lnRef>
        <a:fillRef xmlns:a="http://schemas.openxmlformats.org/drawingml/2006/main" idx="1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0.75672</cdr:x>
      <cdr:y>0.09843</cdr:y>
    </cdr:from>
    <cdr:to>
      <cdr:x>0.90184</cdr:x>
      <cdr:y>0.14956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6522938" y="563272"/>
          <a:ext cx="1250900" cy="2926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uk-UA" sz="1800" b="1" dirty="0" smtClean="0"/>
            <a:t>+26 015,8</a:t>
          </a:r>
        </a:p>
        <a:p xmlns:a="http://schemas.openxmlformats.org/drawingml/2006/main">
          <a:endParaRPr lang="ru-RU" sz="1800" dirty="0"/>
        </a:p>
      </cdr:txBody>
    </cdr:sp>
  </cdr:relSizeAnchor>
  <cdr:relSizeAnchor xmlns:cdr="http://schemas.openxmlformats.org/drawingml/2006/chartDrawing">
    <cdr:from>
      <cdr:x>0.77878</cdr:x>
      <cdr:y>0.15467</cdr:y>
    </cdr:from>
    <cdr:to>
      <cdr:x>0.88486</cdr:x>
      <cdr:y>0.18023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6713134" y="885139"/>
          <a:ext cx="914400" cy="1463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0.66817</cdr:x>
      <cdr:y>0.61611</cdr:y>
    </cdr:from>
    <cdr:to>
      <cdr:x>0.78327</cdr:x>
      <cdr:y>0.7348</cdr:y>
    </cdr:to>
    <cdr:sp macro="" textlink="">
      <cdr:nvSpPr>
        <cdr:cNvPr id="3" name="Стрелка вниз 2"/>
        <cdr:cNvSpPr/>
      </cdr:nvSpPr>
      <cdr:spPr>
        <a:xfrm xmlns:a="http://schemas.openxmlformats.org/drawingml/2006/main" rot="14431261">
          <a:off x="5846282" y="3154929"/>
          <a:ext cx="640309" cy="977999"/>
        </a:xfrm>
        <a:prstGeom xmlns:a="http://schemas.openxmlformats.org/drawingml/2006/main" prst="downArrow">
          <a:avLst>
            <a:gd name="adj1" fmla="val 50000"/>
            <a:gd name="adj2" fmla="val 48036"/>
          </a:avLst>
        </a:prstGeom>
        <a:solidFill xmlns:a="http://schemas.openxmlformats.org/drawingml/2006/main">
          <a:srgbClr val="00B050"/>
        </a:solidFill>
        <a:ln xmlns:a="http://schemas.openxmlformats.org/drawingml/2006/main" w="25400" cap="flat" cmpd="sng" algn="ctr">
          <a:solidFill>
            <a:srgbClr val="4F81BD">
              <a:shade val="50000"/>
            </a:srgbClr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uk-UA"/>
          </a:defPPr>
          <a:lvl1pPr marL="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endParaRPr lang="uk-UA" dirty="0"/>
        </a:p>
      </cdr:txBody>
    </cdr:sp>
  </cdr:relSizeAnchor>
  <cdr:relSizeAnchor xmlns:cdr="http://schemas.openxmlformats.org/drawingml/2006/chartDrawing">
    <cdr:from>
      <cdr:x>0.01004</cdr:x>
      <cdr:y>0.02889</cdr:y>
    </cdr:from>
    <cdr:to>
      <cdr:x>0.17526</cdr:x>
      <cdr:y>0.13729</cdr:y>
    </cdr:to>
    <cdr:sp macro="" textlink="">
      <cdr:nvSpPr>
        <cdr:cNvPr id="6" name="TextBox 17"/>
        <cdr:cNvSpPr txBox="1"/>
      </cdr:nvSpPr>
      <cdr:spPr>
        <a:xfrm xmlns:a="http://schemas.openxmlformats.org/drawingml/2006/main">
          <a:off x="85309" y="155856"/>
          <a:ext cx="1403865" cy="58477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uk-UA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uk-UA" sz="1600" b="1" dirty="0" smtClean="0">
              <a:latin typeface="Cambria" pitchFamily="18" charset="0"/>
              <a:ea typeface="Cambria" pitchFamily="18" charset="0"/>
            </a:rPr>
            <a:t>+ 14 779,5 або 112,4 %</a:t>
          </a:r>
          <a:endParaRPr lang="uk-UA" sz="1600" b="1" dirty="0">
            <a:latin typeface="Cambria" pitchFamily="18" charset="0"/>
            <a:ea typeface="Cambria" pitchFamily="18" charset="0"/>
          </a:endParaRPr>
        </a:p>
      </cdr:txBody>
    </cdr:sp>
  </cdr:relSizeAnchor>
  <cdr:relSizeAnchor xmlns:cdr="http://schemas.openxmlformats.org/drawingml/2006/chartDrawing">
    <cdr:from>
      <cdr:x>0.81739</cdr:x>
      <cdr:y>0.01445</cdr:y>
    </cdr:from>
    <cdr:to>
      <cdr:x>0.96522</cdr:x>
      <cdr:y>0.08668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6768752" y="72008"/>
          <a:ext cx="1224136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uk-UA" sz="1600" b="1" dirty="0">
              <a:latin typeface="Cambria" pitchFamily="18" charset="0"/>
              <a:ea typeface="Cambria" pitchFamily="18" charset="0"/>
            </a:rPr>
            <a:t>т</a:t>
          </a:r>
          <a:r>
            <a:rPr lang="uk-UA" sz="1600" b="1" dirty="0" smtClean="0">
              <a:latin typeface="Cambria" pitchFamily="18" charset="0"/>
              <a:ea typeface="Cambria" pitchFamily="18" charset="0"/>
            </a:rPr>
            <a:t>ис.  грн.</a:t>
          </a:r>
          <a:endParaRPr lang="uk-UA" sz="1600" b="1" dirty="0">
            <a:latin typeface="Cambria" pitchFamily="18" charset="0"/>
            <a:ea typeface="Cambria" pitchFamily="18" charset="0"/>
          </a:endParaRPr>
        </a:p>
      </cdr:txBody>
    </cdr:sp>
  </cdr:relSizeAnchor>
  <cdr:relSizeAnchor xmlns:cdr="http://schemas.openxmlformats.org/drawingml/2006/chartDrawing">
    <cdr:from>
      <cdr:x>0.52174</cdr:x>
      <cdr:y>0.07223</cdr:y>
    </cdr:from>
    <cdr:to>
      <cdr:x>0.98261</cdr:x>
      <cdr:y>0.4623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4320480" y="360040"/>
          <a:ext cx="3816424" cy="19442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uk-UA" sz="2000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Всього доходів:</a:t>
          </a:r>
        </a:p>
        <a:p xmlns:a="http://schemas.openxmlformats.org/drawingml/2006/main">
          <a:pPr algn="ctr"/>
          <a:r>
            <a:rPr lang="uk-UA" sz="1800" b="1" dirty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з</a:t>
          </a:r>
          <a:r>
            <a:rPr lang="uk-UA" sz="1800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а І </a:t>
          </a:r>
          <a:r>
            <a:rPr lang="uk-UA" sz="1800" b="1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півр</a:t>
          </a:r>
          <a:r>
            <a:rPr lang="uk-UA" sz="1800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. 2025р. –  </a:t>
          </a:r>
          <a:r>
            <a:rPr lang="uk-UA" sz="2000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120 316,2</a:t>
          </a:r>
        </a:p>
        <a:p xmlns:a="http://schemas.openxmlformats.org/drawingml/2006/main">
          <a:pPr algn="ctr"/>
          <a:r>
            <a:rPr lang="uk-UA" sz="1800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за І </a:t>
          </a:r>
          <a:r>
            <a:rPr lang="uk-UA" sz="1800" b="1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півр</a:t>
          </a:r>
          <a:r>
            <a:rPr lang="uk-UA" sz="1800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. 2026р. – </a:t>
          </a:r>
          <a:r>
            <a:rPr lang="uk-UA" sz="2000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137 215,8 </a:t>
          </a:r>
        </a:p>
        <a:p xmlns:a="http://schemas.openxmlformats.org/drawingml/2006/main">
          <a:pPr algn="ctr"/>
          <a:r>
            <a:rPr lang="uk-UA" sz="1800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збільшення доходів: </a:t>
          </a:r>
        </a:p>
        <a:p xmlns:a="http://schemas.openxmlformats.org/drawingml/2006/main">
          <a:pPr algn="ctr"/>
          <a:r>
            <a:rPr lang="uk-UA" sz="1800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+16 899,6 або 114,0 %</a:t>
          </a:r>
          <a:endParaRPr lang="uk-UA" sz="1800" b="1" dirty="0">
            <a:solidFill>
              <a:schemeClr val="tx1"/>
            </a:solidFill>
            <a:latin typeface="Cambria" pitchFamily="18" charset="0"/>
            <a:ea typeface="Cambria" pitchFamily="18" charset="0"/>
          </a:endParaRPr>
        </a:p>
      </cdr:txBody>
    </cdr:sp>
  </cdr:relSizeAnchor>
  <cdr:relSizeAnchor xmlns:cdr="http://schemas.openxmlformats.org/drawingml/2006/chartDrawing">
    <cdr:from>
      <cdr:x>0.23947</cdr:x>
      <cdr:y>0.17661</cdr:y>
    </cdr:from>
    <cdr:to>
      <cdr:x>0.34116</cdr:x>
      <cdr:y>0.27735</cdr:y>
    </cdr:to>
    <cdr:sp macro="" textlink="">
      <cdr:nvSpPr>
        <cdr:cNvPr id="9" name="Стрелка вниз 8"/>
        <cdr:cNvSpPr/>
      </cdr:nvSpPr>
      <cdr:spPr>
        <a:xfrm xmlns:a="http://schemas.openxmlformats.org/drawingml/2006/main" rot="14169715">
          <a:off x="2195083" y="792511"/>
          <a:ext cx="543472" cy="864054"/>
        </a:xfrm>
        <a:prstGeom xmlns:a="http://schemas.openxmlformats.org/drawingml/2006/main" prst="downArrow">
          <a:avLst/>
        </a:prstGeom>
        <a:solidFill xmlns:a="http://schemas.openxmlformats.org/drawingml/2006/main">
          <a:srgbClr val="00B050"/>
        </a:solidFill>
        <a:ln xmlns:a="http://schemas.openxmlformats.org/drawingml/2006/main" w="25400" cap="flat" cmpd="sng" algn="ctr">
          <a:solidFill>
            <a:srgbClr val="4F81BD">
              <a:shade val="50000"/>
            </a:srgbClr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uk-UA"/>
          </a:defPPr>
          <a:lvl1pPr marL="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endParaRPr lang="uk-UA" dirty="0"/>
        </a:p>
      </cdr:txBody>
    </cdr:sp>
  </cdr:relSizeAnchor>
  <cdr:relSizeAnchor xmlns:cdr="http://schemas.openxmlformats.org/drawingml/2006/chartDrawing">
    <cdr:from>
      <cdr:x>0.64209</cdr:x>
      <cdr:y>0.4774</cdr:y>
    </cdr:from>
    <cdr:to>
      <cdr:x>0.84283</cdr:x>
      <cdr:y>0.5858</cdr:y>
    </cdr:to>
    <cdr:sp macro="" textlink="">
      <cdr:nvSpPr>
        <cdr:cNvPr id="10" name="TextBox 17"/>
        <cdr:cNvSpPr txBox="1"/>
      </cdr:nvSpPr>
      <cdr:spPr>
        <a:xfrm xmlns:a="http://schemas.openxmlformats.org/drawingml/2006/main">
          <a:off x="5455779" y="2575466"/>
          <a:ext cx="1705676" cy="58479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uk-UA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uk-UA" sz="1600" b="1" dirty="0" smtClean="0">
              <a:latin typeface="Cambria" pitchFamily="18" charset="0"/>
              <a:ea typeface="Cambria" pitchFamily="18" charset="0"/>
            </a:rPr>
            <a:t>+ 2128,6    або 238,8 %</a:t>
          </a:r>
          <a:endParaRPr lang="uk-UA" sz="1600" b="1" dirty="0">
            <a:latin typeface="Cambria" pitchFamily="18" charset="0"/>
            <a:ea typeface="Cambria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0.14356</cdr:x>
      <cdr:y>0.069</cdr:y>
    </cdr:from>
    <cdr:to>
      <cdr:x>0.2242</cdr:x>
      <cdr:y>0.15478</cdr:y>
    </cdr:to>
    <cdr:sp macro="" textlink="">
      <cdr:nvSpPr>
        <cdr:cNvPr id="7" name="Выгнутая вверх стрелка 6"/>
        <cdr:cNvSpPr/>
      </cdr:nvSpPr>
      <cdr:spPr>
        <a:xfrm xmlns:a="http://schemas.openxmlformats.org/drawingml/2006/main" rot="19831124">
          <a:off x="1288581" y="369113"/>
          <a:ext cx="723785" cy="458926"/>
        </a:xfrm>
        <a:prstGeom xmlns:a="http://schemas.openxmlformats.org/drawingml/2006/main" prst="curvedDownArrow">
          <a:avLst>
            <a:gd name="adj1" fmla="val 34569"/>
            <a:gd name="adj2" fmla="val 45103"/>
            <a:gd name="adj3" fmla="val 25000"/>
          </a:avLst>
        </a:prstGeom>
        <a:solidFill xmlns:a="http://schemas.openxmlformats.org/drawingml/2006/main">
          <a:srgbClr val="92D05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0.34036</cdr:x>
      <cdr:y>0.48567</cdr:y>
    </cdr:from>
    <cdr:to>
      <cdr:x>0.4295</cdr:x>
      <cdr:y>0.58789</cdr:y>
    </cdr:to>
    <cdr:sp macro="" textlink="">
      <cdr:nvSpPr>
        <cdr:cNvPr id="8" name="Выгнутая вверх стрелка 7"/>
        <cdr:cNvSpPr/>
      </cdr:nvSpPr>
      <cdr:spPr>
        <a:xfrm xmlns:a="http://schemas.openxmlformats.org/drawingml/2006/main">
          <a:off x="2950263" y="2598225"/>
          <a:ext cx="772675" cy="546853"/>
        </a:xfrm>
        <a:prstGeom xmlns:a="http://schemas.openxmlformats.org/drawingml/2006/main" prst="curvedDownArrow">
          <a:avLst/>
        </a:prstGeom>
        <a:solidFill xmlns:a="http://schemas.openxmlformats.org/drawingml/2006/main">
          <a:srgbClr val="92D05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0.5375</cdr:x>
      <cdr:y>0.50085</cdr:y>
    </cdr:from>
    <cdr:to>
      <cdr:x>0.62664</cdr:x>
      <cdr:y>0.59453</cdr:y>
    </cdr:to>
    <cdr:sp macro="" textlink="">
      <cdr:nvSpPr>
        <cdr:cNvPr id="9" name="Выгнутая вверх стрелка 8"/>
        <cdr:cNvSpPr/>
      </cdr:nvSpPr>
      <cdr:spPr>
        <a:xfrm xmlns:a="http://schemas.openxmlformats.org/drawingml/2006/main">
          <a:off x="4659130" y="2679422"/>
          <a:ext cx="772675" cy="501166"/>
        </a:xfrm>
        <a:prstGeom xmlns:a="http://schemas.openxmlformats.org/drawingml/2006/main" prst="curvedDownArrow">
          <a:avLst/>
        </a:prstGeom>
        <a:solidFill xmlns:a="http://schemas.openxmlformats.org/drawingml/2006/main">
          <a:srgbClr val="92D05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0.72758</cdr:x>
      <cdr:y>0.57831</cdr:y>
    </cdr:from>
    <cdr:to>
      <cdr:x>0.83141</cdr:x>
      <cdr:y>0.68021</cdr:y>
    </cdr:to>
    <cdr:sp macro="" textlink="">
      <cdr:nvSpPr>
        <cdr:cNvPr id="10" name="Выгнутая вверх стрелка 9"/>
        <cdr:cNvSpPr/>
      </cdr:nvSpPr>
      <cdr:spPr>
        <a:xfrm xmlns:a="http://schemas.openxmlformats.org/drawingml/2006/main" rot="21027862">
          <a:off x="6306741" y="3093829"/>
          <a:ext cx="900009" cy="545141"/>
        </a:xfrm>
        <a:prstGeom xmlns:a="http://schemas.openxmlformats.org/drawingml/2006/main" prst="curvedDownArrow">
          <a:avLst/>
        </a:prstGeom>
        <a:solidFill xmlns:a="http://schemas.openxmlformats.org/drawingml/2006/main">
          <a:srgbClr val="92D05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0.55096</cdr:x>
      <cdr:y>0.15584</cdr:y>
    </cdr:from>
    <cdr:to>
      <cdr:x>0.93745</cdr:x>
      <cdr:y>0.23377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4824536" y="864096"/>
          <a:ext cx="3384376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uk-UA" sz="1100" dirty="0"/>
        </a:p>
      </cdr:txBody>
    </cdr:sp>
  </cdr:relSizeAnchor>
  <cdr:relSizeAnchor xmlns:cdr="http://schemas.openxmlformats.org/drawingml/2006/chartDrawing">
    <cdr:from>
      <cdr:x>0.53451</cdr:x>
      <cdr:y>0.1039</cdr:y>
    </cdr:from>
    <cdr:to>
      <cdr:x>0.93745</cdr:x>
      <cdr:y>0.25974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4680520" y="576064"/>
          <a:ext cx="3528392" cy="8640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uk-UA" sz="1100"/>
        </a:p>
      </cdr:txBody>
    </cdr:sp>
  </cdr:relSizeAnchor>
  <cdr:relSizeAnchor xmlns:cdr="http://schemas.openxmlformats.org/drawingml/2006/chartDrawing">
    <cdr:from>
      <cdr:x>0.61089</cdr:x>
      <cdr:y>0.71581</cdr:y>
    </cdr:from>
    <cdr:to>
      <cdr:x>0.82626</cdr:x>
      <cdr:y>0.84878</cdr:y>
    </cdr:to>
    <cdr:sp macro="" textlink="">
      <cdr:nvSpPr>
        <cdr:cNvPr id="9" name="Стрелка вниз 8"/>
        <cdr:cNvSpPr/>
      </cdr:nvSpPr>
      <cdr:spPr>
        <a:xfrm xmlns:a="http://schemas.openxmlformats.org/drawingml/2006/main">
          <a:off x="5586012" y="3974957"/>
          <a:ext cx="1969343" cy="738392"/>
        </a:xfrm>
        <a:prstGeom xmlns:a="http://schemas.openxmlformats.org/drawingml/2006/main" prst="downArrow">
          <a:avLst/>
        </a:prstGeom>
      </cdr:spPr>
      <cdr:style>
        <a:lnRef xmlns:a="http://schemas.openxmlformats.org/drawingml/2006/main" idx="0">
          <a:schemeClr val="accent5"/>
        </a:lnRef>
        <a:fillRef xmlns:a="http://schemas.openxmlformats.org/drawingml/2006/main" idx="3">
          <a:schemeClr val="accent5"/>
        </a:fillRef>
        <a:effectRef xmlns:a="http://schemas.openxmlformats.org/drawingml/2006/main" idx="3">
          <a:schemeClr val="accent5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endParaRPr lang="uk-UA" sz="900" b="1" dirty="0">
            <a:solidFill>
              <a:schemeClr val="tx1">
                <a:lumMod val="95000"/>
                <a:lumOff val="5000"/>
              </a:schemeClr>
            </a:solidFill>
            <a:latin typeface="Cambria" pitchFamily="18" charset="0"/>
            <a:ea typeface="Cambria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0.17947</cdr:x>
      <cdr:y>0.39132</cdr:y>
    </cdr:from>
    <cdr:to>
      <cdr:x>0.39375</cdr:x>
      <cdr:y>0.86572</cdr:y>
    </cdr:to>
    <cdr:sp macro="" textlink="">
      <cdr:nvSpPr>
        <cdr:cNvPr id="8" name="Стрелка вверх 7"/>
        <cdr:cNvSpPr/>
      </cdr:nvSpPr>
      <cdr:spPr>
        <a:xfrm xmlns:a="http://schemas.openxmlformats.org/drawingml/2006/main">
          <a:off x="1641089" y="2173007"/>
          <a:ext cx="1959376" cy="2634379"/>
        </a:xfrm>
        <a:prstGeom xmlns:a="http://schemas.openxmlformats.org/drawingml/2006/main" prst="upArrow">
          <a:avLst/>
        </a:prstGeom>
      </cdr:spPr>
      <cdr:style>
        <a:lnRef xmlns:a="http://schemas.openxmlformats.org/drawingml/2006/main" idx="0">
          <a:schemeClr val="accent5"/>
        </a:lnRef>
        <a:fillRef xmlns:a="http://schemas.openxmlformats.org/drawingml/2006/main" idx="3">
          <a:schemeClr val="accent5"/>
        </a:fillRef>
        <a:effectRef xmlns:a="http://schemas.openxmlformats.org/drawingml/2006/main" idx="3">
          <a:schemeClr val="accent5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endParaRPr lang="uk-UA" sz="1600" b="1" dirty="0" smtClean="0">
            <a:solidFill>
              <a:schemeClr val="tx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algn="ctr"/>
          <a:endParaRPr lang="uk-UA" sz="1600" b="1" dirty="0">
            <a:solidFill>
              <a:schemeClr val="tx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0.17292</cdr:x>
      <cdr:y>0.60934</cdr:y>
    </cdr:from>
    <cdr:to>
      <cdr:x>0.39479</cdr:x>
      <cdr:y>0.82065</cdr:y>
    </cdr:to>
    <cdr:sp macro="" textlink="">
      <cdr:nvSpPr>
        <cdr:cNvPr id="15" name="TextBox 14"/>
        <cdr:cNvSpPr txBox="1"/>
      </cdr:nvSpPr>
      <cdr:spPr>
        <a:xfrm xmlns:a="http://schemas.openxmlformats.org/drawingml/2006/main">
          <a:off x="1581195" y="3383686"/>
          <a:ext cx="2028780" cy="11734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uk-UA" sz="1400" b="1" dirty="0" smtClean="0">
              <a:solidFill>
                <a:schemeClr val="tx1">
                  <a:lumMod val="95000"/>
                  <a:lumOff val="5000"/>
                </a:schemeClr>
              </a:solidFill>
              <a:latin typeface="Cambria" pitchFamily="18" charset="0"/>
              <a:ea typeface="Cambria" pitchFamily="18" charset="0"/>
              <a:cs typeface="Times New Roman" pitchFamily="18" charset="0"/>
            </a:rPr>
            <a:t>+ 25 738,8</a:t>
          </a:r>
        </a:p>
        <a:p xmlns:a="http://schemas.openxmlformats.org/drawingml/2006/main">
          <a:pPr algn="ctr"/>
          <a:r>
            <a:rPr lang="uk-UA" sz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Cambria" pitchFamily="18" charset="0"/>
              <a:ea typeface="Cambria" pitchFamily="18" charset="0"/>
              <a:cs typeface="Times New Roman" pitchFamily="18" charset="0"/>
            </a:rPr>
            <a:t>тис.грн</a:t>
          </a:r>
        </a:p>
        <a:p xmlns:a="http://schemas.openxmlformats.org/drawingml/2006/main">
          <a:pPr algn="ctr"/>
          <a:r>
            <a:rPr lang="uk-UA" sz="1400" b="1" dirty="0" smtClean="0">
              <a:solidFill>
                <a:schemeClr val="tx1">
                  <a:lumMod val="95000"/>
                  <a:lumOff val="5000"/>
                </a:schemeClr>
              </a:solidFill>
              <a:latin typeface="Cambria" pitchFamily="18" charset="0"/>
              <a:ea typeface="Cambria" pitchFamily="18" charset="0"/>
              <a:cs typeface="Times New Roman" pitchFamily="18" charset="0"/>
            </a:rPr>
            <a:t>(21,5</a:t>
          </a:r>
          <a:r>
            <a:rPr lang="uk-UA" sz="1200" dirty="0" smtClean="0">
              <a:solidFill>
                <a:schemeClr val="tx1">
                  <a:lumMod val="95000"/>
                  <a:lumOff val="5000"/>
                </a:schemeClr>
              </a:solidFill>
              <a:latin typeface="Cambria" pitchFamily="18" charset="0"/>
              <a:ea typeface="Cambria" pitchFamily="18" charset="0"/>
              <a:cs typeface="Times New Roman" pitchFamily="18" charset="0"/>
            </a:rPr>
            <a:t>%</a:t>
          </a:r>
          <a:r>
            <a:rPr lang="uk-UA" sz="1400" b="1" dirty="0" smtClean="0">
              <a:solidFill>
                <a:schemeClr val="tx1">
                  <a:lumMod val="95000"/>
                  <a:lumOff val="5000"/>
                </a:schemeClr>
              </a:solidFill>
              <a:latin typeface="Cambria" pitchFamily="18" charset="0"/>
              <a:ea typeface="Cambria" pitchFamily="18" charset="0"/>
              <a:cs typeface="Times New Roman" pitchFamily="18" charset="0"/>
            </a:rPr>
            <a:t>)</a:t>
          </a:r>
        </a:p>
        <a:p xmlns:a="http://schemas.openxmlformats.org/drawingml/2006/main">
          <a:endParaRPr lang="uk-UA" sz="1100" dirty="0"/>
        </a:p>
      </cdr:txBody>
    </cdr:sp>
  </cdr:relSizeAnchor>
  <cdr:relSizeAnchor xmlns:cdr="http://schemas.openxmlformats.org/drawingml/2006/chartDrawing">
    <cdr:from>
      <cdr:x>0.63254</cdr:x>
      <cdr:y>0.70566</cdr:y>
    </cdr:from>
    <cdr:to>
      <cdr:x>0.80546</cdr:x>
      <cdr:y>0.87067</cdr:y>
    </cdr:to>
    <cdr:sp macro="" textlink="">
      <cdr:nvSpPr>
        <cdr:cNvPr id="16" name="TextBox 15"/>
        <cdr:cNvSpPr txBox="1"/>
      </cdr:nvSpPr>
      <cdr:spPr>
        <a:xfrm xmlns:a="http://schemas.openxmlformats.org/drawingml/2006/main">
          <a:off x="5783920" y="3918591"/>
          <a:ext cx="1581180" cy="9163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uk-UA" sz="1400" b="1" dirty="0" smtClean="0">
              <a:solidFill>
                <a:schemeClr val="tx1">
                  <a:lumMod val="95000"/>
                  <a:lumOff val="5000"/>
                </a:schemeClr>
              </a:solidFill>
              <a:latin typeface="Cambria" pitchFamily="18" charset="0"/>
              <a:ea typeface="Cambria" pitchFamily="18" charset="0"/>
              <a:cs typeface="Times New Roman" pitchFamily="18" charset="0"/>
            </a:rPr>
            <a:t>+ 779,8</a:t>
          </a:r>
        </a:p>
        <a:p xmlns:a="http://schemas.openxmlformats.org/drawingml/2006/main">
          <a:pPr algn="ctr"/>
          <a:r>
            <a:rPr lang="uk-UA" sz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Cambria" pitchFamily="18" charset="0"/>
              <a:ea typeface="Cambria" pitchFamily="18" charset="0"/>
              <a:cs typeface="Times New Roman" pitchFamily="18" charset="0"/>
            </a:rPr>
            <a:t>тис.грн</a:t>
          </a:r>
        </a:p>
        <a:p xmlns:a="http://schemas.openxmlformats.org/drawingml/2006/main">
          <a:pPr algn="ctr"/>
          <a:r>
            <a:rPr lang="uk-UA" sz="1400" b="1" dirty="0" smtClean="0">
              <a:solidFill>
                <a:schemeClr val="tx1">
                  <a:lumMod val="95000"/>
                  <a:lumOff val="5000"/>
                </a:schemeClr>
              </a:solidFill>
              <a:latin typeface="Cambria" pitchFamily="18" charset="0"/>
              <a:ea typeface="Cambria" pitchFamily="18" charset="0"/>
              <a:cs typeface="Times New Roman" pitchFamily="18" charset="0"/>
            </a:rPr>
            <a:t>(24,0</a:t>
          </a:r>
          <a:r>
            <a:rPr lang="uk-UA" sz="1200" dirty="0" smtClean="0">
              <a:solidFill>
                <a:schemeClr val="tx1">
                  <a:lumMod val="95000"/>
                  <a:lumOff val="5000"/>
                </a:schemeClr>
              </a:solidFill>
              <a:latin typeface="Cambria" pitchFamily="18" charset="0"/>
              <a:ea typeface="Cambria" pitchFamily="18" charset="0"/>
              <a:cs typeface="Times New Roman" pitchFamily="18" charset="0"/>
            </a:rPr>
            <a:t>%</a:t>
          </a:r>
          <a:r>
            <a:rPr lang="uk-UA" sz="1400" b="1" dirty="0" smtClean="0">
              <a:solidFill>
                <a:schemeClr val="tx1">
                  <a:lumMod val="95000"/>
                  <a:lumOff val="5000"/>
                </a:schemeClr>
              </a:solidFill>
              <a:latin typeface="Cambria" pitchFamily="18" charset="0"/>
              <a:ea typeface="Cambria" pitchFamily="18" charset="0"/>
              <a:cs typeface="Times New Roman" pitchFamily="18" charset="0"/>
            </a:rPr>
            <a:t>)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0.55096</cdr:x>
      <cdr:y>0.15584</cdr:y>
    </cdr:from>
    <cdr:to>
      <cdr:x>0.93745</cdr:x>
      <cdr:y>0.23377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4824536" y="864096"/>
          <a:ext cx="3384376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uk-UA" sz="1100" dirty="0"/>
        </a:p>
      </cdr:txBody>
    </cdr:sp>
  </cdr:relSizeAnchor>
  <cdr:relSizeAnchor xmlns:cdr="http://schemas.openxmlformats.org/drawingml/2006/chartDrawing">
    <cdr:from>
      <cdr:x>0.53451</cdr:x>
      <cdr:y>0.1039</cdr:y>
    </cdr:from>
    <cdr:to>
      <cdr:x>0.93745</cdr:x>
      <cdr:y>0.25974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4680520" y="576064"/>
          <a:ext cx="3528392" cy="8640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uk-UA" sz="1100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0.55096</cdr:x>
      <cdr:y>0.15584</cdr:y>
    </cdr:from>
    <cdr:to>
      <cdr:x>0.93745</cdr:x>
      <cdr:y>0.23377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4824536" y="864096"/>
          <a:ext cx="3384376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uk-UA" sz="1100" dirty="0"/>
        </a:p>
      </cdr:txBody>
    </cdr:sp>
  </cdr:relSizeAnchor>
  <cdr:relSizeAnchor xmlns:cdr="http://schemas.openxmlformats.org/drawingml/2006/chartDrawing">
    <cdr:from>
      <cdr:x>0.53451</cdr:x>
      <cdr:y>0.1039</cdr:y>
    </cdr:from>
    <cdr:to>
      <cdr:x>0.93745</cdr:x>
      <cdr:y>0.25974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4680520" y="576064"/>
          <a:ext cx="3528392" cy="8640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uk-UA" sz="1100"/>
        </a:p>
      </cdr:txBody>
    </cdr:sp>
  </cdr:relSizeAnchor>
  <cdr:relSizeAnchor xmlns:cdr="http://schemas.openxmlformats.org/drawingml/2006/chartDrawing">
    <cdr:from>
      <cdr:x>0.54245</cdr:x>
      <cdr:y>0.07188</cdr:y>
    </cdr:from>
    <cdr:to>
      <cdr:x>0.98774</cdr:x>
      <cdr:y>0.35691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4960189" y="417804"/>
          <a:ext cx="4071669" cy="16566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uk-UA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pPr/>
              <a:t>7/23/2026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02BB3F-DFA0-483E-86D8-B12E2E774DA4}" type="datetimeFigureOut">
              <a:rPr lang="ru-RU" smtClean="0"/>
              <a:pPr/>
              <a:t>23.07.2026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C3231E-AE07-40BA-BD06-7B713EEFB11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7/23/2026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5084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7/23/2026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7/23/2026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7/23/2026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30094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7/23/2026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7/23/2026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7/23/2026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7/23/2026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7/23/2026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7/23/2026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7/23/2026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465729"/>
            <a:ext cx="7869891" cy="4711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pPr/>
              <a:t>7/23/2026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"/>
            <a:ext cx="7886700" cy="13377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jpeg"/><Relationship Id="rId3" Type="http://schemas.openxmlformats.org/officeDocument/2006/relationships/chart" Target="../charts/chart7.xml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4.jpe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jpe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jpeg"/><Relationship Id="rId1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2301766"/>
            <a:ext cx="8909537" cy="34061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Підсумки виконання бюджету </a:t>
            </a:r>
            <a:r>
              <a:rPr lang="uk-UA" sz="4800" noProof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Вербківської</a:t>
            </a:r>
            <a:r>
              <a:rPr kumimoji="0" lang="uk-UA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 сільської територіальної громади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за 1 півріччя 2026 року</a:t>
            </a:r>
            <a:endParaRPr kumimoji="0" lang="en-US" sz="4800" b="0" i="0" u="none" strike="noStrike" kern="1200" cap="none" spc="0" normalizeH="0" baseline="0" noProof="0" dirty="0">
              <a:ln w="9525">
                <a:solidFill>
                  <a:schemeClr val="bg1"/>
                </a:solidFill>
                <a:prstDash val="solid"/>
              </a:ln>
              <a:solidFill>
                <a:srgbClr val="1354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3121913" y="5208998"/>
            <a:ext cx="5769735" cy="15052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8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герб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5868" y="114300"/>
            <a:ext cx="2201008" cy="26779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662977889_4-zefirka-club-p-fon-dlya-prezentatsii-delovoi-svetl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podatok_na_nerukhomis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0" y="1733550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" name="Группа 30"/>
          <p:cNvGrpSpPr/>
          <p:nvPr/>
        </p:nvGrpSpPr>
        <p:grpSpPr>
          <a:xfrm>
            <a:off x="238125" y="833383"/>
            <a:ext cx="8667750" cy="5840192"/>
            <a:chOff x="238125" y="833383"/>
            <a:chExt cx="8667750" cy="5840192"/>
          </a:xfrm>
        </p:grpSpPr>
        <p:sp>
          <p:nvSpPr>
            <p:cNvPr id="13" name="Полилиния 12"/>
            <p:cNvSpPr/>
            <p:nvPr/>
          </p:nvSpPr>
          <p:spPr>
            <a:xfrm>
              <a:off x="238125" y="3236325"/>
              <a:ext cx="2646000" cy="972000"/>
            </a:xfrm>
            <a:custGeom>
              <a:avLst/>
              <a:gdLst>
                <a:gd name="connsiteX0" fmla="*/ 0 w 2516858"/>
                <a:gd name="connsiteY0" fmla="*/ 86659 h 866586"/>
                <a:gd name="connsiteX1" fmla="*/ 25382 w 2516858"/>
                <a:gd name="connsiteY1" fmla="*/ 25382 h 866586"/>
                <a:gd name="connsiteX2" fmla="*/ 86659 w 2516858"/>
                <a:gd name="connsiteY2" fmla="*/ 0 h 866586"/>
                <a:gd name="connsiteX3" fmla="*/ 2430199 w 2516858"/>
                <a:gd name="connsiteY3" fmla="*/ 0 h 866586"/>
                <a:gd name="connsiteX4" fmla="*/ 2491476 w 2516858"/>
                <a:gd name="connsiteY4" fmla="*/ 25382 h 866586"/>
                <a:gd name="connsiteX5" fmla="*/ 2516858 w 2516858"/>
                <a:gd name="connsiteY5" fmla="*/ 86659 h 866586"/>
                <a:gd name="connsiteX6" fmla="*/ 2516858 w 2516858"/>
                <a:gd name="connsiteY6" fmla="*/ 779927 h 866586"/>
                <a:gd name="connsiteX7" fmla="*/ 2491476 w 2516858"/>
                <a:gd name="connsiteY7" fmla="*/ 841204 h 866586"/>
                <a:gd name="connsiteX8" fmla="*/ 2430199 w 2516858"/>
                <a:gd name="connsiteY8" fmla="*/ 866586 h 866586"/>
                <a:gd name="connsiteX9" fmla="*/ 86659 w 2516858"/>
                <a:gd name="connsiteY9" fmla="*/ 866586 h 866586"/>
                <a:gd name="connsiteX10" fmla="*/ 25382 w 2516858"/>
                <a:gd name="connsiteY10" fmla="*/ 841204 h 866586"/>
                <a:gd name="connsiteX11" fmla="*/ 0 w 2516858"/>
                <a:gd name="connsiteY11" fmla="*/ 779927 h 866586"/>
                <a:gd name="connsiteX12" fmla="*/ 0 w 2516858"/>
                <a:gd name="connsiteY12" fmla="*/ 86659 h 86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16858" h="866586">
                  <a:moveTo>
                    <a:pt x="0" y="86659"/>
                  </a:moveTo>
                  <a:cubicBezTo>
                    <a:pt x="0" y="63676"/>
                    <a:pt x="9130" y="41634"/>
                    <a:pt x="25382" y="25382"/>
                  </a:cubicBezTo>
                  <a:cubicBezTo>
                    <a:pt x="41634" y="9130"/>
                    <a:pt x="63676" y="0"/>
                    <a:pt x="86659" y="0"/>
                  </a:cubicBezTo>
                  <a:lnTo>
                    <a:pt x="2430199" y="0"/>
                  </a:lnTo>
                  <a:cubicBezTo>
                    <a:pt x="2453182" y="0"/>
                    <a:pt x="2475224" y="9130"/>
                    <a:pt x="2491476" y="25382"/>
                  </a:cubicBezTo>
                  <a:cubicBezTo>
                    <a:pt x="2507728" y="41634"/>
                    <a:pt x="2516858" y="63676"/>
                    <a:pt x="2516858" y="86659"/>
                  </a:cubicBezTo>
                  <a:lnTo>
                    <a:pt x="2516858" y="779927"/>
                  </a:lnTo>
                  <a:cubicBezTo>
                    <a:pt x="2516858" y="802910"/>
                    <a:pt x="2507728" y="824952"/>
                    <a:pt x="2491476" y="841204"/>
                  </a:cubicBezTo>
                  <a:cubicBezTo>
                    <a:pt x="2475224" y="857456"/>
                    <a:pt x="2453182" y="866586"/>
                    <a:pt x="2430199" y="866586"/>
                  </a:cubicBezTo>
                  <a:lnTo>
                    <a:pt x="86659" y="866586"/>
                  </a:lnTo>
                  <a:cubicBezTo>
                    <a:pt x="63676" y="866586"/>
                    <a:pt x="41634" y="857456"/>
                    <a:pt x="25382" y="841204"/>
                  </a:cubicBezTo>
                  <a:cubicBezTo>
                    <a:pt x="9130" y="824952"/>
                    <a:pt x="0" y="802910"/>
                    <a:pt x="0" y="779927"/>
                  </a:cubicBezTo>
                  <a:lnTo>
                    <a:pt x="0" y="86659"/>
                  </a:lnTo>
                  <a:close/>
                </a:path>
              </a:pathLst>
            </a:custGeom>
            <a:scene3d>
              <a:camera prst="orthographicFront"/>
              <a:lightRig rig="chilly" dir="t"/>
            </a:scene3d>
            <a:sp3d extrusionH="1700" prstMaterial="dkEdge">
              <a:bevelT w="25400" h="6350" prst="softRound"/>
              <a:bevelB w="0" h="0" prst="convex"/>
            </a:sp3d>
          </p:spPr>
          <p:style>
            <a:lnRef idx="1">
              <a:schemeClr val="accent2">
                <a:tint val="40000"/>
                <a:alpha val="90000"/>
                <a:hueOff val="-121318"/>
                <a:satOff val="-10764"/>
                <a:lumOff val="-110"/>
                <a:alphaOff val="0"/>
              </a:schemeClr>
            </a:lnRef>
            <a:fillRef idx="1">
              <a:schemeClr val="accent2">
                <a:tint val="40000"/>
                <a:alpha val="90000"/>
                <a:hueOff val="-121318"/>
                <a:satOff val="-10764"/>
                <a:lumOff val="-110"/>
                <a:alphaOff val="0"/>
              </a:schemeClr>
            </a:fillRef>
            <a:effectRef idx="0">
              <a:schemeClr val="accent2">
                <a:tint val="40000"/>
                <a:alpha val="90000"/>
                <a:hueOff val="-121318"/>
                <a:satOff val="-10764"/>
                <a:lumOff val="-11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3161" tIns="43161" rIns="43161" bIns="43161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400" b="1" kern="1200" dirty="0" smtClean="0">
                  <a:latin typeface="Cambria" pitchFamily="18" charset="0"/>
                </a:rPr>
                <a:t>Сплачений фізичними особами, які є власниками об'єктів житлової нерухомості </a:t>
              </a:r>
              <a:r>
                <a:rPr lang="en-US" sz="1400" b="1" kern="1200" dirty="0" smtClean="0">
                  <a:latin typeface="Cambria" pitchFamily="18" charset="0"/>
                </a:rPr>
                <a:t>0</a:t>
              </a:r>
              <a:r>
                <a:rPr lang="uk-UA" sz="1400" b="1" kern="1200" dirty="0" smtClean="0">
                  <a:latin typeface="Cambria" pitchFamily="18" charset="0"/>
                </a:rPr>
                <a:t>,2 </a:t>
              </a:r>
              <a:r>
                <a:rPr lang="uk-UA" sz="1400" b="1" kern="1200" dirty="0" err="1" smtClean="0">
                  <a:latin typeface="Cambria" pitchFamily="18" charset="0"/>
                </a:rPr>
                <a:t>тис.грн</a:t>
              </a:r>
              <a:endParaRPr lang="uk-UA" sz="1400" b="1" kern="1200" dirty="0" smtClean="0">
                <a:latin typeface="Cambria" pitchFamily="18" charset="0"/>
              </a:endParaRPr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238125" y="833383"/>
              <a:ext cx="2646000" cy="900000"/>
            </a:xfrm>
            <a:custGeom>
              <a:avLst/>
              <a:gdLst>
                <a:gd name="connsiteX0" fmla="*/ 0 w 2538857"/>
                <a:gd name="connsiteY0" fmla="*/ 84204 h 842039"/>
                <a:gd name="connsiteX1" fmla="*/ 24663 w 2538857"/>
                <a:gd name="connsiteY1" fmla="*/ 24663 h 842039"/>
                <a:gd name="connsiteX2" fmla="*/ 84204 w 2538857"/>
                <a:gd name="connsiteY2" fmla="*/ 0 h 842039"/>
                <a:gd name="connsiteX3" fmla="*/ 2454653 w 2538857"/>
                <a:gd name="connsiteY3" fmla="*/ 0 h 842039"/>
                <a:gd name="connsiteX4" fmla="*/ 2514194 w 2538857"/>
                <a:gd name="connsiteY4" fmla="*/ 24663 h 842039"/>
                <a:gd name="connsiteX5" fmla="*/ 2538857 w 2538857"/>
                <a:gd name="connsiteY5" fmla="*/ 84204 h 842039"/>
                <a:gd name="connsiteX6" fmla="*/ 2538857 w 2538857"/>
                <a:gd name="connsiteY6" fmla="*/ 757835 h 842039"/>
                <a:gd name="connsiteX7" fmla="*/ 2514194 w 2538857"/>
                <a:gd name="connsiteY7" fmla="*/ 817376 h 842039"/>
                <a:gd name="connsiteX8" fmla="*/ 2454653 w 2538857"/>
                <a:gd name="connsiteY8" fmla="*/ 842039 h 842039"/>
                <a:gd name="connsiteX9" fmla="*/ 84204 w 2538857"/>
                <a:gd name="connsiteY9" fmla="*/ 842039 h 842039"/>
                <a:gd name="connsiteX10" fmla="*/ 24663 w 2538857"/>
                <a:gd name="connsiteY10" fmla="*/ 817376 h 842039"/>
                <a:gd name="connsiteX11" fmla="*/ 0 w 2538857"/>
                <a:gd name="connsiteY11" fmla="*/ 757835 h 842039"/>
                <a:gd name="connsiteX12" fmla="*/ 0 w 2538857"/>
                <a:gd name="connsiteY12" fmla="*/ 84204 h 842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38857" h="842039">
                  <a:moveTo>
                    <a:pt x="0" y="84204"/>
                  </a:moveTo>
                  <a:cubicBezTo>
                    <a:pt x="0" y="61872"/>
                    <a:pt x="8872" y="40454"/>
                    <a:pt x="24663" y="24663"/>
                  </a:cubicBezTo>
                  <a:cubicBezTo>
                    <a:pt x="40454" y="8872"/>
                    <a:pt x="61872" y="0"/>
                    <a:pt x="84204" y="0"/>
                  </a:cubicBezTo>
                  <a:lnTo>
                    <a:pt x="2454653" y="0"/>
                  </a:lnTo>
                  <a:cubicBezTo>
                    <a:pt x="2476985" y="0"/>
                    <a:pt x="2498403" y="8872"/>
                    <a:pt x="2514194" y="24663"/>
                  </a:cubicBezTo>
                  <a:cubicBezTo>
                    <a:pt x="2529985" y="40454"/>
                    <a:pt x="2538857" y="61872"/>
                    <a:pt x="2538857" y="84204"/>
                  </a:cubicBezTo>
                  <a:lnTo>
                    <a:pt x="2538857" y="757835"/>
                  </a:lnTo>
                  <a:cubicBezTo>
                    <a:pt x="2538857" y="780167"/>
                    <a:pt x="2529986" y="801585"/>
                    <a:pt x="2514194" y="817376"/>
                  </a:cubicBezTo>
                  <a:cubicBezTo>
                    <a:pt x="2498403" y="833167"/>
                    <a:pt x="2476985" y="842039"/>
                    <a:pt x="2454653" y="842039"/>
                  </a:cubicBezTo>
                  <a:lnTo>
                    <a:pt x="84204" y="842039"/>
                  </a:lnTo>
                  <a:cubicBezTo>
                    <a:pt x="61872" y="842039"/>
                    <a:pt x="40454" y="833168"/>
                    <a:pt x="24663" y="817376"/>
                  </a:cubicBezTo>
                  <a:cubicBezTo>
                    <a:pt x="8872" y="801585"/>
                    <a:pt x="0" y="780167"/>
                    <a:pt x="0" y="757835"/>
                  </a:cubicBezTo>
                  <a:lnTo>
                    <a:pt x="0" y="84204"/>
                  </a:lnTo>
                  <a:close/>
                </a:path>
              </a:pathLst>
            </a:custGeom>
            <a:scene3d>
              <a:camera prst="orthographicFront"/>
              <a:lightRig rig="chilly" dir="t"/>
            </a:scene3d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2442" tIns="42442" rIns="42442" bIns="42442" numCol="1" spcCol="1270" anchor="ctr" anchorCtr="0">
              <a:noAutofit/>
            </a:bodyPr>
            <a:lstStyle/>
            <a:p>
              <a:pPr lvl="0" algn="ctr" defTabSz="62230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400" b="1" kern="1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</a:rPr>
                <a:t>Податок на нерухоме майно </a:t>
              </a:r>
            </a:p>
            <a:p>
              <a:pPr lvl="0" algn="ctr" defTabSz="62230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400" b="1" kern="1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</a:rPr>
                <a:t>944</a:t>
              </a:r>
              <a:r>
                <a:rPr lang="en-US" sz="1400" b="1" kern="1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</a:rPr>
                <a:t>,</a:t>
              </a:r>
              <a:r>
                <a:rPr lang="uk-UA" sz="1400" b="1" kern="1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</a:rPr>
                <a:t>5 тис. </a:t>
              </a:r>
              <a:r>
                <a:rPr lang="uk-UA" sz="1400" b="1" kern="1200" dirty="0" err="1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</a:rPr>
                <a:t>грн</a:t>
              </a:r>
              <a:r>
                <a:rPr lang="uk-UA" sz="1400" b="1" kern="1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</a:rPr>
                <a:t> 103,8%</a:t>
              </a:r>
            </a:p>
            <a:p>
              <a:pPr lvl="0" algn="ctr" defTabSz="62230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400" b="1" kern="1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</a:rPr>
                <a:t> + 485</a:t>
              </a:r>
              <a:r>
                <a:rPr lang="en-US" sz="1400" b="1" kern="1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</a:rPr>
                <a:t>,</a:t>
              </a:r>
              <a:r>
                <a:rPr lang="uk-UA" sz="1400" b="1" kern="1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</a:rPr>
                <a:t>5 тис. </a:t>
              </a:r>
              <a:r>
                <a:rPr lang="uk-UA" sz="1400" b="1" kern="1200" dirty="0" err="1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</a:rPr>
                <a:t>грн</a:t>
              </a:r>
              <a:r>
                <a:rPr lang="uk-UA" sz="1400" b="1" kern="1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</a:rPr>
                <a:t> </a:t>
              </a:r>
            </a:p>
            <a:p>
              <a:pPr lvl="0" algn="ctr" defTabSz="62230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400" b="1" kern="1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</a:rPr>
                <a:t>до попереднього року</a:t>
              </a:r>
              <a:endParaRPr lang="ru-RU" sz="14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endParaRPr>
            </a:p>
          </p:txBody>
        </p:sp>
        <p:sp>
          <p:nvSpPr>
            <p:cNvPr id="10" name="Стрелка вправо 9"/>
            <p:cNvSpPr/>
            <p:nvPr/>
          </p:nvSpPr>
          <p:spPr>
            <a:xfrm rot="5264504">
              <a:off x="1436784" y="1646206"/>
              <a:ext cx="180000" cy="360000"/>
            </a:xfrm>
            <a:prstGeom prst="rightArrow">
              <a:avLst>
                <a:gd name="adj1" fmla="val 66700"/>
                <a:gd name="adj2" fmla="val 50000"/>
              </a:avLst>
            </a:prstGeom>
            <a:scene3d>
              <a:camera prst="orthographicFront"/>
              <a:lightRig rig="chilly" dir="t"/>
            </a:scene3d>
            <a:sp3d z="-70000" extrusionH="1700" prstMaterial="translucentPowder">
              <a:bevelT w="25400" h="6350" prst="softRound"/>
              <a:bevelB w="0" h="0" prst="convex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Полилиния 10"/>
            <p:cNvSpPr/>
            <p:nvPr/>
          </p:nvSpPr>
          <p:spPr>
            <a:xfrm>
              <a:off x="238125" y="2022750"/>
              <a:ext cx="2646000" cy="972000"/>
            </a:xfrm>
            <a:custGeom>
              <a:avLst/>
              <a:gdLst>
                <a:gd name="connsiteX0" fmla="*/ 0 w 2516858"/>
                <a:gd name="connsiteY0" fmla="*/ 93396 h 933957"/>
                <a:gd name="connsiteX1" fmla="*/ 27355 w 2516858"/>
                <a:gd name="connsiteY1" fmla="*/ 27355 h 933957"/>
                <a:gd name="connsiteX2" fmla="*/ 93396 w 2516858"/>
                <a:gd name="connsiteY2" fmla="*/ 0 h 933957"/>
                <a:gd name="connsiteX3" fmla="*/ 2423462 w 2516858"/>
                <a:gd name="connsiteY3" fmla="*/ 0 h 933957"/>
                <a:gd name="connsiteX4" fmla="*/ 2489503 w 2516858"/>
                <a:gd name="connsiteY4" fmla="*/ 27355 h 933957"/>
                <a:gd name="connsiteX5" fmla="*/ 2516858 w 2516858"/>
                <a:gd name="connsiteY5" fmla="*/ 93396 h 933957"/>
                <a:gd name="connsiteX6" fmla="*/ 2516858 w 2516858"/>
                <a:gd name="connsiteY6" fmla="*/ 840561 h 933957"/>
                <a:gd name="connsiteX7" fmla="*/ 2489503 w 2516858"/>
                <a:gd name="connsiteY7" fmla="*/ 906602 h 933957"/>
                <a:gd name="connsiteX8" fmla="*/ 2423462 w 2516858"/>
                <a:gd name="connsiteY8" fmla="*/ 933957 h 933957"/>
                <a:gd name="connsiteX9" fmla="*/ 93396 w 2516858"/>
                <a:gd name="connsiteY9" fmla="*/ 933957 h 933957"/>
                <a:gd name="connsiteX10" fmla="*/ 27355 w 2516858"/>
                <a:gd name="connsiteY10" fmla="*/ 906602 h 933957"/>
                <a:gd name="connsiteX11" fmla="*/ 0 w 2516858"/>
                <a:gd name="connsiteY11" fmla="*/ 840561 h 933957"/>
                <a:gd name="connsiteX12" fmla="*/ 0 w 2516858"/>
                <a:gd name="connsiteY12" fmla="*/ 93396 h 933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16858" h="933957">
                  <a:moveTo>
                    <a:pt x="0" y="93396"/>
                  </a:moveTo>
                  <a:cubicBezTo>
                    <a:pt x="0" y="68626"/>
                    <a:pt x="9840" y="44870"/>
                    <a:pt x="27355" y="27355"/>
                  </a:cubicBezTo>
                  <a:cubicBezTo>
                    <a:pt x="44870" y="9840"/>
                    <a:pt x="68626" y="0"/>
                    <a:pt x="93396" y="0"/>
                  </a:cubicBezTo>
                  <a:lnTo>
                    <a:pt x="2423462" y="0"/>
                  </a:lnTo>
                  <a:cubicBezTo>
                    <a:pt x="2448232" y="0"/>
                    <a:pt x="2471988" y="9840"/>
                    <a:pt x="2489503" y="27355"/>
                  </a:cubicBezTo>
                  <a:cubicBezTo>
                    <a:pt x="2507018" y="44870"/>
                    <a:pt x="2516858" y="68626"/>
                    <a:pt x="2516858" y="93396"/>
                  </a:cubicBezTo>
                  <a:lnTo>
                    <a:pt x="2516858" y="840561"/>
                  </a:lnTo>
                  <a:cubicBezTo>
                    <a:pt x="2516858" y="865331"/>
                    <a:pt x="2507018" y="889087"/>
                    <a:pt x="2489503" y="906602"/>
                  </a:cubicBezTo>
                  <a:cubicBezTo>
                    <a:pt x="2471988" y="924117"/>
                    <a:pt x="2448232" y="933957"/>
                    <a:pt x="2423462" y="933957"/>
                  </a:cubicBezTo>
                  <a:lnTo>
                    <a:pt x="93396" y="933957"/>
                  </a:lnTo>
                  <a:cubicBezTo>
                    <a:pt x="68626" y="933957"/>
                    <a:pt x="44870" y="924117"/>
                    <a:pt x="27355" y="906602"/>
                  </a:cubicBezTo>
                  <a:cubicBezTo>
                    <a:pt x="9840" y="889087"/>
                    <a:pt x="0" y="865331"/>
                    <a:pt x="0" y="840561"/>
                  </a:cubicBezTo>
                  <a:lnTo>
                    <a:pt x="0" y="93396"/>
                  </a:lnTo>
                  <a:close/>
                </a:path>
              </a:pathLst>
            </a:custGeom>
            <a:scene3d>
              <a:camera prst="orthographicFront"/>
              <a:lightRig rig="chilly" dir="t"/>
            </a:scene3d>
            <a:sp3d extrusionH="1700" prstMaterial="dkEdge">
              <a:bevelT w="25400" h="6350" prst="softRound"/>
              <a:bevelB w="0" h="0" prst="convex"/>
            </a:sp3d>
          </p:spPr>
          <p:style>
            <a:lnRef idx="1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135" tIns="45135" rIns="45135" bIns="45135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400" b="1" kern="1200" dirty="0" smtClean="0">
                  <a:latin typeface="Cambria" pitchFamily="18" charset="0"/>
                </a:rPr>
                <a:t>Сплачений юридичними особами, які є власниками об'єктів житлової нерухомості 0,5 </a:t>
              </a:r>
              <a:r>
                <a:rPr lang="uk-UA" sz="1400" b="1" kern="1200" dirty="0" err="1" smtClean="0">
                  <a:latin typeface="Cambria" pitchFamily="18" charset="0"/>
                </a:rPr>
                <a:t>тис.грн</a:t>
              </a:r>
              <a:endParaRPr lang="ru-RU" sz="1400" b="1" kern="1200" dirty="0">
                <a:latin typeface="Cambria" pitchFamily="18" charset="0"/>
              </a:endParaRPr>
            </a:p>
          </p:txBody>
        </p:sp>
        <p:sp>
          <p:nvSpPr>
            <p:cNvPr id="12" name="Стрелка вправо 11"/>
            <p:cNvSpPr/>
            <p:nvPr/>
          </p:nvSpPr>
          <p:spPr>
            <a:xfrm rot="5400000">
              <a:off x="1434105" y="2922132"/>
              <a:ext cx="180000" cy="360000"/>
            </a:xfrm>
            <a:prstGeom prst="rightArrow">
              <a:avLst>
                <a:gd name="adj1" fmla="val 66700"/>
                <a:gd name="adj2" fmla="val 50000"/>
              </a:avLst>
            </a:prstGeom>
            <a:scene3d>
              <a:camera prst="orthographicFront"/>
              <a:lightRig rig="chilly" dir="t"/>
            </a:scene3d>
            <a:sp3d z="-70000" extrusionH="1700" prstMaterial="translucentPowder">
              <a:bevelT w="25400" h="6350" prst="softRound"/>
              <a:bevelB w="0" h="0" prst="convex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207909"/>
                <a:satOff val="-11990"/>
                <a:lumOff val="1233"/>
                <a:alphaOff val="0"/>
              </a:schemeClr>
            </a:fillRef>
            <a:effectRef idx="0">
              <a:schemeClr val="accent2">
                <a:hueOff val="-207909"/>
                <a:satOff val="-11990"/>
                <a:lumOff val="123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Стрелка вправо 13"/>
            <p:cNvSpPr/>
            <p:nvPr/>
          </p:nvSpPr>
          <p:spPr>
            <a:xfrm rot="5400000">
              <a:off x="1424580" y="4123764"/>
              <a:ext cx="180000" cy="360000"/>
            </a:xfrm>
            <a:prstGeom prst="rightArrow">
              <a:avLst>
                <a:gd name="adj1" fmla="val 66700"/>
                <a:gd name="adj2" fmla="val 50000"/>
              </a:avLst>
            </a:prstGeom>
            <a:scene3d>
              <a:camera prst="orthographicFront"/>
              <a:lightRig rig="chilly" dir="t"/>
            </a:scene3d>
            <a:sp3d z="-70000" extrusionH="1700" prstMaterial="translucentPowder">
              <a:bevelT w="25400" h="6350" prst="softRound"/>
              <a:bevelB w="0" h="0" prst="convex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415818"/>
                <a:satOff val="-23979"/>
                <a:lumOff val="2465"/>
                <a:alphaOff val="0"/>
              </a:schemeClr>
            </a:fillRef>
            <a:effectRef idx="0">
              <a:schemeClr val="accent2">
                <a:hueOff val="-415818"/>
                <a:satOff val="-23979"/>
                <a:lumOff val="246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Полилиния 14"/>
            <p:cNvSpPr/>
            <p:nvPr/>
          </p:nvSpPr>
          <p:spPr>
            <a:xfrm>
              <a:off x="238125" y="4478475"/>
              <a:ext cx="2646000" cy="972000"/>
            </a:xfrm>
            <a:custGeom>
              <a:avLst/>
              <a:gdLst>
                <a:gd name="connsiteX0" fmla="*/ 0 w 2633538"/>
                <a:gd name="connsiteY0" fmla="*/ 91302 h 913018"/>
                <a:gd name="connsiteX1" fmla="*/ 26742 w 2633538"/>
                <a:gd name="connsiteY1" fmla="*/ 26742 h 913018"/>
                <a:gd name="connsiteX2" fmla="*/ 91302 w 2633538"/>
                <a:gd name="connsiteY2" fmla="*/ 0 h 913018"/>
                <a:gd name="connsiteX3" fmla="*/ 2542236 w 2633538"/>
                <a:gd name="connsiteY3" fmla="*/ 0 h 913018"/>
                <a:gd name="connsiteX4" fmla="*/ 2606796 w 2633538"/>
                <a:gd name="connsiteY4" fmla="*/ 26742 h 913018"/>
                <a:gd name="connsiteX5" fmla="*/ 2633538 w 2633538"/>
                <a:gd name="connsiteY5" fmla="*/ 91302 h 913018"/>
                <a:gd name="connsiteX6" fmla="*/ 2633538 w 2633538"/>
                <a:gd name="connsiteY6" fmla="*/ 821716 h 913018"/>
                <a:gd name="connsiteX7" fmla="*/ 2606796 w 2633538"/>
                <a:gd name="connsiteY7" fmla="*/ 886276 h 913018"/>
                <a:gd name="connsiteX8" fmla="*/ 2542236 w 2633538"/>
                <a:gd name="connsiteY8" fmla="*/ 913018 h 913018"/>
                <a:gd name="connsiteX9" fmla="*/ 91302 w 2633538"/>
                <a:gd name="connsiteY9" fmla="*/ 913018 h 913018"/>
                <a:gd name="connsiteX10" fmla="*/ 26742 w 2633538"/>
                <a:gd name="connsiteY10" fmla="*/ 886276 h 913018"/>
                <a:gd name="connsiteX11" fmla="*/ 0 w 2633538"/>
                <a:gd name="connsiteY11" fmla="*/ 821716 h 913018"/>
                <a:gd name="connsiteX12" fmla="*/ 0 w 2633538"/>
                <a:gd name="connsiteY12" fmla="*/ 91302 h 913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33538" h="913018">
                  <a:moveTo>
                    <a:pt x="0" y="91302"/>
                  </a:moveTo>
                  <a:cubicBezTo>
                    <a:pt x="0" y="67087"/>
                    <a:pt x="9619" y="43864"/>
                    <a:pt x="26742" y="26742"/>
                  </a:cubicBezTo>
                  <a:cubicBezTo>
                    <a:pt x="43864" y="9620"/>
                    <a:pt x="67088" y="0"/>
                    <a:pt x="91302" y="0"/>
                  </a:cubicBezTo>
                  <a:lnTo>
                    <a:pt x="2542236" y="0"/>
                  </a:lnTo>
                  <a:cubicBezTo>
                    <a:pt x="2566451" y="0"/>
                    <a:pt x="2589674" y="9619"/>
                    <a:pt x="2606796" y="26742"/>
                  </a:cubicBezTo>
                  <a:cubicBezTo>
                    <a:pt x="2623918" y="43864"/>
                    <a:pt x="2633538" y="67088"/>
                    <a:pt x="2633538" y="91302"/>
                  </a:cubicBezTo>
                  <a:lnTo>
                    <a:pt x="2633538" y="821716"/>
                  </a:lnTo>
                  <a:cubicBezTo>
                    <a:pt x="2633538" y="845931"/>
                    <a:pt x="2623919" y="869154"/>
                    <a:pt x="2606796" y="886276"/>
                  </a:cubicBezTo>
                  <a:cubicBezTo>
                    <a:pt x="2589674" y="903398"/>
                    <a:pt x="2566451" y="913018"/>
                    <a:pt x="2542236" y="913018"/>
                  </a:cubicBezTo>
                  <a:lnTo>
                    <a:pt x="91302" y="913018"/>
                  </a:lnTo>
                  <a:cubicBezTo>
                    <a:pt x="67087" y="913018"/>
                    <a:pt x="43864" y="903399"/>
                    <a:pt x="26742" y="886276"/>
                  </a:cubicBezTo>
                  <a:cubicBezTo>
                    <a:pt x="9620" y="869154"/>
                    <a:pt x="0" y="845930"/>
                    <a:pt x="0" y="821716"/>
                  </a:cubicBezTo>
                  <a:lnTo>
                    <a:pt x="0" y="91302"/>
                  </a:lnTo>
                  <a:close/>
                </a:path>
              </a:pathLst>
            </a:custGeom>
            <a:scene3d>
              <a:camera prst="orthographicFront"/>
              <a:lightRig rig="chilly" dir="t"/>
            </a:scene3d>
            <a:sp3d extrusionH="1700" prstMaterial="dkEdge">
              <a:bevelT w="25400" h="6350" prst="softRound"/>
              <a:bevelB w="0" h="0" prst="convex"/>
            </a:sp3d>
          </p:spPr>
          <p:style>
            <a:lnRef idx="1">
              <a:schemeClr val="accent2">
                <a:tint val="40000"/>
                <a:alpha val="90000"/>
                <a:hueOff val="-242636"/>
                <a:satOff val="-21527"/>
                <a:lumOff val="-220"/>
                <a:alphaOff val="0"/>
              </a:schemeClr>
            </a:lnRef>
            <a:fillRef idx="1">
              <a:schemeClr val="accent2">
                <a:tint val="40000"/>
                <a:alpha val="90000"/>
                <a:hueOff val="-242636"/>
                <a:satOff val="-21527"/>
                <a:lumOff val="-220"/>
                <a:alphaOff val="0"/>
              </a:schemeClr>
            </a:fillRef>
            <a:effectRef idx="0">
              <a:schemeClr val="accent2">
                <a:tint val="40000"/>
                <a:alpha val="90000"/>
                <a:hueOff val="-242636"/>
                <a:satOff val="-21527"/>
                <a:lumOff val="-22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4521" tIns="44521" rIns="44521" bIns="44521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400" b="1" kern="1200" dirty="0" smtClean="0">
                  <a:latin typeface="Cambria" pitchFamily="18" charset="0"/>
                </a:rPr>
                <a:t>Сплачений  фізичними особами, які є власниками об'єктів нежитлової нерухомості  110,0 </a:t>
              </a:r>
              <a:r>
                <a:rPr lang="uk-UA" sz="1400" b="1" kern="1200" dirty="0" err="1" smtClean="0">
                  <a:latin typeface="Cambria" pitchFamily="18" charset="0"/>
                </a:rPr>
                <a:t>тис.грн</a:t>
              </a:r>
              <a:endParaRPr lang="uk-UA" sz="1400" b="1" kern="1200" dirty="0" smtClean="0">
                <a:latin typeface="Cambria" pitchFamily="18" charset="0"/>
              </a:endParaRPr>
            </a:p>
          </p:txBody>
        </p:sp>
        <p:sp>
          <p:nvSpPr>
            <p:cNvPr id="16" name="Стрелка вправо 15"/>
            <p:cNvSpPr/>
            <p:nvPr/>
          </p:nvSpPr>
          <p:spPr>
            <a:xfrm rot="5400000">
              <a:off x="1424580" y="5371829"/>
              <a:ext cx="180000" cy="360000"/>
            </a:xfrm>
            <a:prstGeom prst="rightArrow">
              <a:avLst>
                <a:gd name="adj1" fmla="val 66700"/>
                <a:gd name="adj2" fmla="val 50000"/>
              </a:avLst>
            </a:prstGeom>
            <a:scene3d>
              <a:camera prst="orthographicFront"/>
              <a:lightRig rig="chilly" dir="t"/>
            </a:scene3d>
            <a:sp3d z="-70000" extrusionH="1700" prstMaterial="translucentPowder">
              <a:bevelT w="25400" h="6350" prst="softRound"/>
              <a:bevelB w="0" h="0" prst="convex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623727"/>
                <a:satOff val="-35969"/>
                <a:lumOff val="3698"/>
                <a:alphaOff val="0"/>
              </a:schemeClr>
            </a:fillRef>
            <a:effectRef idx="0">
              <a:schemeClr val="accent2">
                <a:hueOff val="-623727"/>
                <a:satOff val="-35969"/>
                <a:lumOff val="369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Полилиния 16"/>
            <p:cNvSpPr/>
            <p:nvPr/>
          </p:nvSpPr>
          <p:spPr>
            <a:xfrm>
              <a:off x="238125" y="5701575"/>
              <a:ext cx="2646000" cy="972000"/>
            </a:xfrm>
            <a:custGeom>
              <a:avLst/>
              <a:gdLst>
                <a:gd name="connsiteX0" fmla="*/ 0 w 2500586"/>
                <a:gd name="connsiteY0" fmla="*/ 91634 h 916342"/>
                <a:gd name="connsiteX1" fmla="*/ 26839 w 2500586"/>
                <a:gd name="connsiteY1" fmla="*/ 26839 h 916342"/>
                <a:gd name="connsiteX2" fmla="*/ 91634 w 2500586"/>
                <a:gd name="connsiteY2" fmla="*/ 0 h 916342"/>
                <a:gd name="connsiteX3" fmla="*/ 2408952 w 2500586"/>
                <a:gd name="connsiteY3" fmla="*/ 0 h 916342"/>
                <a:gd name="connsiteX4" fmla="*/ 2473747 w 2500586"/>
                <a:gd name="connsiteY4" fmla="*/ 26839 h 916342"/>
                <a:gd name="connsiteX5" fmla="*/ 2500586 w 2500586"/>
                <a:gd name="connsiteY5" fmla="*/ 91634 h 916342"/>
                <a:gd name="connsiteX6" fmla="*/ 2500586 w 2500586"/>
                <a:gd name="connsiteY6" fmla="*/ 824708 h 916342"/>
                <a:gd name="connsiteX7" fmla="*/ 2473747 w 2500586"/>
                <a:gd name="connsiteY7" fmla="*/ 889503 h 916342"/>
                <a:gd name="connsiteX8" fmla="*/ 2408952 w 2500586"/>
                <a:gd name="connsiteY8" fmla="*/ 916342 h 916342"/>
                <a:gd name="connsiteX9" fmla="*/ 91634 w 2500586"/>
                <a:gd name="connsiteY9" fmla="*/ 916342 h 916342"/>
                <a:gd name="connsiteX10" fmla="*/ 26839 w 2500586"/>
                <a:gd name="connsiteY10" fmla="*/ 889503 h 916342"/>
                <a:gd name="connsiteX11" fmla="*/ 0 w 2500586"/>
                <a:gd name="connsiteY11" fmla="*/ 824708 h 916342"/>
                <a:gd name="connsiteX12" fmla="*/ 0 w 2500586"/>
                <a:gd name="connsiteY12" fmla="*/ 91634 h 916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00586" h="916342">
                  <a:moveTo>
                    <a:pt x="0" y="91634"/>
                  </a:moveTo>
                  <a:cubicBezTo>
                    <a:pt x="0" y="67331"/>
                    <a:pt x="9654" y="44024"/>
                    <a:pt x="26839" y="26839"/>
                  </a:cubicBezTo>
                  <a:cubicBezTo>
                    <a:pt x="44024" y="9654"/>
                    <a:pt x="67331" y="0"/>
                    <a:pt x="91634" y="0"/>
                  </a:cubicBezTo>
                  <a:lnTo>
                    <a:pt x="2408952" y="0"/>
                  </a:lnTo>
                  <a:cubicBezTo>
                    <a:pt x="2433255" y="0"/>
                    <a:pt x="2456562" y="9654"/>
                    <a:pt x="2473747" y="26839"/>
                  </a:cubicBezTo>
                  <a:cubicBezTo>
                    <a:pt x="2490932" y="44024"/>
                    <a:pt x="2500586" y="67331"/>
                    <a:pt x="2500586" y="91634"/>
                  </a:cubicBezTo>
                  <a:lnTo>
                    <a:pt x="2500586" y="824708"/>
                  </a:lnTo>
                  <a:cubicBezTo>
                    <a:pt x="2500586" y="849011"/>
                    <a:pt x="2490932" y="872318"/>
                    <a:pt x="2473747" y="889503"/>
                  </a:cubicBezTo>
                  <a:cubicBezTo>
                    <a:pt x="2456562" y="906688"/>
                    <a:pt x="2433255" y="916342"/>
                    <a:pt x="2408952" y="916342"/>
                  </a:cubicBezTo>
                  <a:lnTo>
                    <a:pt x="91634" y="916342"/>
                  </a:lnTo>
                  <a:cubicBezTo>
                    <a:pt x="67331" y="916342"/>
                    <a:pt x="44024" y="906688"/>
                    <a:pt x="26839" y="889503"/>
                  </a:cubicBezTo>
                  <a:cubicBezTo>
                    <a:pt x="9654" y="872318"/>
                    <a:pt x="0" y="849011"/>
                    <a:pt x="0" y="824708"/>
                  </a:cubicBezTo>
                  <a:lnTo>
                    <a:pt x="0" y="91634"/>
                  </a:lnTo>
                  <a:close/>
                </a:path>
              </a:pathLst>
            </a:custGeom>
            <a:scene3d>
              <a:camera prst="orthographicFront"/>
              <a:lightRig rig="chilly" dir="t"/>
            </a:scene3d>
            <a:sp3d extrusionH="1700" prstMaterial="dkEdge">
              <a:bevelT w="25400" h="6350" prst="softRound"/>
              <a:bevelB w="0" h="0" prst="convex"/>
            </a:sp3d>
          </p:spPr>
          <p:style>
            <a:lnRef idx="1">
              <a:schemeClr val="accent2">
                <a:tint val="40000"/>
                <a:alpha val="90000"/>
                <a:hueOff val="-363954"/>
                <a:satOff val="-32291"/>
                <a:lumOff val="-330"/>
                <a:alphaOff val="0"/>
              </a:schemeClr>
            </a:lnRef>
            <a:fillRef idx="1">
              <a:schemeClr val="accent2">
                <a:tint val="40000"/>
                <a:alpha val="90000"/>
                <a:hueOff val="-363954"/>
                <a:satOff val="-32291"/>
                <a:lumOff val="-330"/>
                <a:alphaOff val="0"/>
              </a:schemeClr>
            </a:fillRef>
            <a:effectRef idx="0">
              <a:schemeClr val="accent2">
                <a:tint val="40000"/>
                <a:alpha val="90000"/>
                <a:hueOff val="-363954"/>
                <a:satOff val="-32291"/>
                <a:lumOff val="-33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4619" tIns="44619" rIns="44619" bIns="44619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400" b="1" kern="1200" dirty="0" smtClean="0">
                  <a:latin typeface="Cambria" pitchFamily="18" charset="0"/>
                </a:rPr>
                <a:t>Сплачений  юридичними особами, які є власниками об'єктів нежитлової нерухомості 833</a:t>
              </a:r>
              <a:r>
                <a:rPr lang="en-US" sz="1400" b="1" kern="1200" dirty="0" smtClean="0">
                  <a:latin typeface="Cambria" pitchFamily="18" charset="0"/>
                </a:rPr>
                <a:t>,</a:t>
              </a:r>
              <a:r>
                <a:rPr lang="uk-UA" sz="1400" b="1" kern="1200" dirty="0" smtClean="0">
                  <a:latin typeface="Cambria" pitchFamily="18" charset="0"/>
                </a:rPr>
                <a:t>8</a:t>
              </a:r>
              <a:r>
                <a:rPr lang="en-US" sz="1400" b="1" kern="1200" dirty="0" smtClean="0">
                  <a:latin typeface="Cambria" pitchFamily="18" charset="0"/>
                </a:rPr>
                <a:t> </a:t>
              </a:r>
              <a:r>
                <a:rPr lang="uk-UA" sz="1400" b="1" kern="1200" dirty="0" err="1" smtClean="0">
                  <a:latin typeface="Cambria" pitchFamily="18" charset="0"/>
                </a:rPr>
                <a:t>тис.грн</a:t>
              </a:r>
              <a:endParaRPr lang="uk-UA" sz="1400" b="1" kern="1200" dirty="0" smtClean="0">
                <a:latin typeface="Cambria" pitchFamily="18" charset="0"/>
              </a:endParaRPr>
            </a:p>
          </p:txBody>
        </p:sp>
        <p:sp>
          <p:nvSpPr>
            <p:cNvPr id="18" name="Полилиния 17"/>
            <p:cNvSpPr/>
            <p:nvPr/>
          </p:nvSpPr>
          <p:spPr>
            <a:xfrm>
              <a:off x="3249592" y="833383"/>
              <a:ext cx="2644815" cy="900000"/>
            </a:xfrm>
            <a:custGeom>
              <a:avLst/>
              <a:gdLst>
                <a:gd name="connsiteX0" fmla="*/ 0 w 2644815"/>
                <a:gd name="connsiteY0" fmla="*/ 83189 h 831891"/>
                <a:gd name="connsiteX1" fmla="*/ 24366 w 2644815"/>
                <a:gd name="connsiteY1" fmla="*/ 24366 h 831891"/>
                <a:gd name="connsiteX2" fmla="*/ 83190 w 2644815"/>
                <a:gd name="connsiteY2" fmla="*/ 1 h 831891"/>
                <a:gd name="connsiteX3" fmla="*/ 2561626 w 2644815"/>
                <a:gd name="connsiteY3" fmla="*/ 0 h 831891"/>
                <a:gd name="connsiteX4" fmla="*/ 2620449 w 2644815"/>
                <a:gd name="connsiteY4" fmla="*/ 24366 h 831891"/>
                <a:gd name="connsiteX5" fmla="*/ 2644814 w 2644815"/>
                <a:gd name="connsiteY5" fmla="*/ 83190 h 831891"/>
                <a:gd name="connsiteX6" fmla="*/ 2644815 w 2644815"/>
                <a:gd name="connsiteY6" fmla="*/ 748702 h 831891"/>
                <a:gd name="connsiteX7" fmla="*/ 2620449 w 2644815"/>
                <a:gd name="connsiteY7" fmla="*/ 807526 h 831891"/>
                <a:gd name="connsiteX8" fmla="*/ 2561625 w 2644815"/>
                <a:gd name="connsiteY8" fmla="*/ 831891 h 831891"/>
                <a:gd name="connsiteX9" fmla="*/ 83189 w 2644815"/>
                <a:gd name="connsiteY9" fmla="*/ 831891 h 831891"/>
                <a:gd name="connsiteX10" fmla="*/ 24365 w 2644815"/>
                <a:gd name="connsiteY10" fmla="*/ 807525 h 831891"/>
                <a:gd name="connsiteX11" fmla="*/ 0 w 2644815"/>
                <a:gd name="connsiteY11" fmla="*/ 748701 h 831891"/>
                <a:gd name="connsiteX12" fmla="*/ 0 w 2644815"/>
                <a:gd name="connsiteY12" fmla="*/ 83189 h 831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44815" h="831891">
                  <a:moveTo>
                    <a:pt x="0" y="83189"/>
                  </a:moveTo>
                  <a:cubicBezTo>
                    <a:pt x="0" y="61126"/>
                    <a:pt x="8765" y="39966"/>
                    <a:pt x="24366" y="24366"/>
                  </a:cubicBezTo>
                  <a:cubicBezTo>
                    <a:pt x="39967" y="8765"/>
                    <a:pt x="61126" y="1"/>
                    <a:pt x="83190" y="1"/>
                  </a:cubicBezTo>
                  <a:lnTo>
                    <a:pt x="2561626" y="0"/>
                  </a:lnTo>
                  <a:cubicBezTo>
                    <a:pt x="2583689" y="0"/>
                    <a:pt x="2604849" y="8765"/>
                    <a:pt x="2620449" y="24366"/>
                  </a:cubicBezTo>
                  <a:cubicBezTo>
                    <a:pt x="2636050" y="39967"/>
                    <a:pt x="2644814" y="61126"/>
                    <a:pt x="2644814" y="83190"/>
                  </a:cubicBezTo>
                  <a:cubicBezTo>
                    <a:pt x="2644814" y="305027"/>
                    <a:pt x="2644815" y="526865"/>
                    <a:pt x="2644815" y="748702"/>
                  </a:cubicBezTo>
                  <a:cubicBezTo>
                    <a:pt x="2644815" y="770765"/>
                    <a:pt x="2636050" y="791925"/>
                    <a:pt x="2620449" y="807526"/>
                  </a:cubicBezTo>
                  <a:cubicBezTo>
                    <a:pt x="2604848" y="823127"/>
                    <a:pt x="2583689" y="831891"/>
                    <a:pt x="2561625" y="831891"/>
                  </a:cubicBezTo>
                  <a:lnTo>
                    <a:pt x="83189" y="831891"/>
                  </a:lnTo>
                  <a:cubicBezTo>
                    <a:pt x="61126" y="831891"/>
                    <a:pt x="39966" y="823126"/>
                    <a:pt x="24365" y="807525"/>
                  </a:cubicBezTo>
                  <a:cubicBezTo>
                    <a:pt x="8764" y="791924"/>
                    <a:pt x="0" y="770765"/>
                    <a:pt x="0" y="748701"/>
                  </a:cubicBezTo>
                  <a:lnTo>
                    <a:pt x="0" y="83189"/>
                  </a:lnTo>
                  <a:close/>
                </a:path>
              </a:pathLst>
            </a:custGeom>
            <a:scene3d>
              <a:camera prst="orthographicFront"/>
              <a:lightRig rig="chilly" dir="t"/>
            </a:scene3d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727682"/>
                <a:satOff val="-41964"/>
                <a:lumOff val="4314"/>
                <a:alphaOff val="0"/>
              </a:schemeClr>
            </a:fillRef>
            <a:effectRef idx="0">
              <a:schemeClr val="accent2">
                <a:hueOff val="-727682"/>
                <a:satOff val="-41964"/>
                <a:lumOff val="431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2145" tIns="42145" rIns="42145" bIns="42145" numCol="1" spcCol="1270" anchor="ctr" anchorCtr="0">
              <a:noAutofit/>
            </a:bodyPr>
            <a:lstStyle/>
            <a:p>
              <a:pPr lvl="0" algn="ctr" defTabSz="62230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400" b="1" kern="1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</a:rPr>
                <a:t>Плата за землю </a:t>
              </a:r>
            </a:p>
            <a:p>
              <a:pPr lvl="0" algn="ctr" defTabSz="62230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400" b="1" kern="1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</a:rPr>
                <a:t>6 307,5 </a:t>
              </a:r>
              <a:r>
                <a:rPr lang="uk-UA" sz="1400" b="1" kern="1200" dirty="0" err="1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</a:rPr>
                <a:t>тис.грн</a:t>
              </a:r>
              <a:r>
                <a:rPr lang="uk-UA" sz="1400" b="1" kern="1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</a:rPr>
                <a:t> 111,4% </a:t>
              </a:r>
            </a:p>
            <a:p>
              <a:pPr lvl="0" algn="ctr" defTabSz="62230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400" b="1" kern="1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</a:rPr>
                <a:t>+818,5 </a:t>
              </a:r>
              <a:r>
                <a:rPr lang="uk-UA" sz="1400" b="1" kern="1200" dirty="0" err="1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</a:rPr>
                <a:t>тис.грн</a:t>
              </a:r>
              <a:endParaRPr lang="uk-UA" sz="14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endParaRPr>
            </a:p>
            <a:p>
              <a:pPr lvl="0" algn="ctr" defTabSz="62230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400" b="1" kern="1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</a:rPr>
                <a:t>до попереднього року</a:t>
              </a:r>
              <a:endParaRPr lang="ru-RU" sz="14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endParaRPr>
            </a:p>
          </p:txBody>
        </p:sp>
        <p:sp>
          <p:nvSpPr>
            <p:cNvPr id="19" name="Стрелка вправо 18"/>
            <p:cNvSpPr/>
            <p:nvPr/>
          </p:nvSpPr>
          <p:spPr>
            <a:xfrm rot="5376707">
              <a:off x="4475540" y="1641698"/>
              <a:ext cx="180000" cy="360000"/>
            </a:xfrm>
            <a:prstGeom prst="rightArrow">
              <a:avLst>
                <a:gd name="adj1" fmla="val 66700"/>
                <a:gd name="adj2" fmla="val 50000"/>
              </a:avLst>
            </a:prstGeom>
            <a:scene3d>
              <a:camera prst="orthographicFront"/>
              <a:lightRig rig="chilly" dir="t"/>
            </a:scene3d>
            <a:sp3d z="-70000" extrusionH="1700" prstMaterial="translucentPowder">
              <a:bevelT w="25400" h="6350" prst="softRound"/>
              <a:bevelB w="0" h="0" prst="convex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831636"/>
                <a:satOff val="-47959"/>
                <a:lumOff val="4930"/>
                <a:alphaOff val="0"/>
              </a:schemeClr>
            </a:fillRef>
            <a:effectRef idx="0">
              <a:schemeClr val="accent2">
                <a:hueOff val="-831636"/>
                <a:satOff val="-47959"/>
                <a:lumOff val="493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Полилиния 19"/>
            <p:cNvSpPr/>
            <p:nvPr/>
          </p:nvSpPr>
          <p:spPr>
            <a:xfrm>
              <a:off x="3249000" y="2116470"/>
              <a:ext cx="2646000" cy="759600"/>
            </a:xfrm>
            <a:custGeom>
              <a:avLst/>
              <a:gdLst>
                <a:gd name="connsiteX0" fmla="*/ 0 w 2571275"/>
                <a:gd name="connsiteY0" fmla="*/ 79778 h 797776"/>
                <a:gd name="connsiteX1" fmla="*/ 23367 w 2571275"/>
                <a:gd name="connsiteY1" fmla="*/ 23366 h 797776"/>
                <a:gd name="connsiteX2" fmla="*/ 79779 w 2571275"/>
                <a:gd name="connsiteY2" fmla="*/ 0 h 797776"/>
                <a:gd name="connsiteX3" fmla="*/ 2491497 w 2571275"/>
                <a:gd name="connsiteY3" fmla="*/ 0 h 797776"/>
                <a:gd name="connsiteX4" fmla="*/ 2547909 w 2571275"/>
                <a:gd name="connsiteY4" fmla="*/ 23367 h 797776"/>
                <a:gd name="connsiteX5" fmla="*/ 2571275 w 2571275"/>
                <a:gd name="connsiteY5" fmla="*/ 79779 h 797776"/>
                <a:gd name="connsiteX6" fmla="*/ 2571275 w 2571275"/>
                <a:gd name="connsiteY6" fmla="*/ 717998 h 797776"/>
                <a:gd name="connsiteX7" fmla="*/ 2547909 w 2571275"/>
                <a:gd name="connsiteY7" fmla="*/ 774410 h 797776"/>
                <a:gd name="connsiteX8" fmla="*/ 2491497 w 2571275"/>
                <a:gd name="connsiteY8" fmla="*/ 797776 h 797776"/>
                <a:gd name="connsiteX9" fmla="*/ 79778 w 2571275"/>
                <a:gd name="connsiteY9" fmla="*/ 797776 h 797776"/>
                <a:gd name="connsiteX10" fmla="*/ 23366 w 2571275"/>
                <a:gd name="connsiteY10" fmla="*/ 774410 h 797776"/>
                <a:gd name="connsiteX11" fmla="*/ 0 w 2571275"/>
                <a:gd name="connsiteY11" fmla="*/ 717998 h 797776"/>
                <a:gd name="connsiteX12" fmla="*/ 0 w 2571275"/>
                <a:gd name="connsiteY12" fmla="*/ 79778 h 797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71275" h="797776">
                  <a:moveTo>
                    <a:pt x="0" y="79778"/>
                  </a:moveTo>
                  <a:cubicBezTo>
                    <a:pt x="0" y="58620"/>
                    <a:pt x="8405" y="38328"/>
                    <a:pt x="23367" y="23366"/>
                  </a:cubicBezTo>
                  <a:cubicBezTo>
                    <a:pt x="38328" y="8405"/>
                    <a:pt x="58620" y="0"/>
                    <a:pt x="79779" y="0"/>
                  </a:cubicBezTo>
                  <a:lnTo>
                    <a:pt x="2491497" y="0"/>
                  </a:lnTo>
                  <a:cubicBezTo>
                    <a:pt x="2512655" y="0"/>
                    <a:pt x="2532947" y="8405"/>
                    <a:pt x="2547909" y="23367"/>
                  </a:cubicBezTo>
                  <a:cubicBezTo>
                    <a:pt x="2562870" y="38328"/>
                    <a:pt x="2571275" y="58620"/>
                    <a:pt x="2571275" y="79779"/>
                  </a:cubicBezTo>
                  <a:lnTo>
                    <a:pt x="2571275" y="717998"/>
                  </a:lnTo>
                  <a:cubicBezTo>
                    <a:pt x="2571275" y="739156"/>
                    <a:pt x="2562870" y="759448"/>
                    <a:pt x="2547909" y="774410"/>
                  </a:cubicBezTo>
                  <a:cubicBezTo>
                    <a:pt x="2532948" y="789371"/>
                    <a:pt x="2512656" y="797776"/>
                    <a:pt x="2491497" y="797776"/>
                  </a:cubicBezTo>
                  <a:lnTo>
                    <a:pt x="79778" y="797776"/>
                  </a:lnTo>
                  <a:cubicBezTo>
                    <a:pt x="58620" y="797776"/>
                    <a:pt x="38328" y="789371"/>
                    <a:pt x="23366" y="774410"/>
                  </a:cubicBezTo>
                  <a:cubicBezTo>
                    <a:pt x="8405" y="759449"/>
                    <a:pt x="0" y="739157"/>
                    <a:pt x="0" y="717998"/>
                  </a:cubicBezTo>
                  <a:lnTo>
                    <a:pt x="0" y="79778"/>
                  </a:lnTo>
                  <a:close/>
                </a:path>
              </a:pathLst>
            </a:custGeom>
            <a:scene3d>
              <a:camera prst="orthographicFront"/>
              <a:lightRig rig="chilly" dir="t"/>
            </a:scene3d>
            <a:sp3d extrusionH="1700" prstMaterial="dkEdge">
              <a:bevelT w="25400" h="6350" prst="softRound"/>
              <a:bevelB w="0" h="0" prst="convex"/>
            </a:sp3d>
          </p:spPr>
          <p:style>
            <a:lnRef idx="1">
              <a:schemeClr val="accent2">
                <a:tint val="40000"/>
                <a:alpha val="90000"/>
                <a:hueOff val="-485272"/>
                <a:satOff val="-43055"/>
                <a:lumOff val="-439"/>
                <a:alphaOff val="0"/>
              </a:schemeClr>
            </a:lnRef>
            <a:fillRef idx="1">
              <a:schemeClr val="accent2">
                <a:tint val="40000"/>
                <a:alpha val="90000"/>
                <a:hueOff val="-485272"/>
                <a:satOff val="-43055"/>
                <a:lumOff val="-439"/>
                <a:alphaOff val="0"/>
              </a:schemeClr>
            </a:fillRef>
            <a:effectRef idx="0">
              <a:schemeClr val="accent2">
                <a:tint val="40000"/>
                <a:alpha val="90000"/>
                <a:hueOff val="-485272"/>
                <a:satOff val="-43055"/>
                <a:lumOff val="-439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146" tIns="41146" rIns="41146" bIns="41146" numCol="1" spcCol="1270" anchor="ctr" anchorCtr="0">
              <a:noAutofit/>
            </a:bodyPr>
            <a:lstStyle/>
            <a:p>
              <a:pPr lvl="0" algn="ctr" defTabSz="62230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400" b="1" kern="1200" dirty="0" smtClean="0">
                  <a:latin typeface="Cambria" pitchFamily="18" charset="0"/>
                </a:rPr>
                <a:t>Орендна плата </a:t>
              </a:r>
            </a:p>
            <a:p>
              <a:pPr lvl="0" algn="ctr" defTabSz="62230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400" b="1" kern="1200" dirty="0" smtClean="0">
                  <a:latin typeface="Cambria" pitchFamily="18" charset="0"/>
                </a:rPr>
                <a:t>з юридичних осіб </a:t>
              </a:r>
            </a:p>
            <a:p>
              <a:pPr lvl="0" algn="ctr" defTabSz="62230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400" b="1" kern="1200" dirty="0" smtClean="0">
                  <a:latin typeface="Cambria" pitchFamily="18" charset="0"/>
                </a:rPr>
                <a:t>5 491,3 </a:t>
              </a:r>
              <a:r>
                <a:rPr lang="uk-UA" sz="1400" b="1" kern="1200" dirty="0" err="1" smtClean="0">
                  <a:latin typeface="Cambria" pitchFamily="18" charset="0"/>
                </a:rPr>
                <a:t>тис.грн</a:t>
              </a:r>
              <a:endParaRPr lang="ru-RU" sz="1400" b="1" kern="1200" dirty="0">
                <a:latin typeface="Cambria" pitchFamily="18" charset="0"/>
              </a:endParaRPr>
            </a:p>
          </p:txBody>
        </p:sp>
        <p:sp>
          <p:nvSpPr>
            <p:cNvPr id="21" name="Стрелка вправо 20"/>
            <p:cNvSpPr/>
            <p:nvPr/>
          </p:nvSpPr>
          <p:spPr>
            <a:xfrm rot="5396617">
              <a:off x="4470554" y="2804978"/>
              <a:ext cx="180000" cy="360000"/>
            </a:xfrm>
            <a:prstGeom prst="rightArrow">
              <a:avLst>
                <a:gd name="adj1" fmla="val 66700"/>
                <a:gd name="adj2" fmla="val 50000"/>
              </a:avLst>
            </a:prstGeom>
            <a:scene3d>
              <a:camera prst="orthographicFront"/>
              <a:lightRig rig="chilly" dir="t"/>
            </a:scene3d>
            <a:sp3d z="-70000" extrusionH="1700" prstMaterial="translucentPowder">
              <a:bevelT w="25400" h="6350" prst="softRound"/>
              <a:bevelB w="0" h="0" prst="convex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1039545"/>
                <a:satOff val="-59949"/>
                <a:lumOff val="6163"/>
                <a:alphaOff val="0"/>
              </a:schemeClr>
            </a:fillRef>
            <a:effectRef idx="0">
              <a:schemeClr val="accent2">
                <a:hueOff val="-1039545"/>
                <a:satOff val="-59949"/>
                <a:lumOff val="616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Полилиния 21"/>
            <p:cNvSpPr/>
            <p:nvPr/>
          </p:nvSpPr>
          <p:spPr>
            <a:xfrm>
              <a:off x="3249000" y="3344715"/>
              <a:ext cx="2646000" cy="759600"/>
            </a:xfrm>
            <a:custGeom>
              <a:avLst/>
              <a:gdLst>
                <a:gd name="connsiteX0" fmla="*/ 0 w 2522812"/>
                <a:gd name="connsiteY0" fmla="*/ 76115 h 761151"/>
                <a:gd name="connsiteX1" fmla="*/ 22294 w 2522812"/>
                <a:gd name="connsiteY1" fmla="*/ 22294 h 761151"/>
                <a:gd name="connsiteX2" fmla="*/ 76115 w 2522812"/>
                <a:gd name="connsiteY2" fmla="*/ 1 h 761151"/>
                <a:gd name="connsiteX3" fmla="*/ 2446697 w 2522812"/>
                <a:gd name="connsiteY3" fmla="*/ 0 h 761151"/>
                <a:gd name="connsiteX4" fmla="*/ 2500518 w 2522812"/>
                <a:gd name="connsiteY4" fmla="*/ 22294 h 761151"/>
                <a:gd name="connsiteX5" fmla="*/ 2522811 w 2522812"/>
                <a:gd name="connsiteY5" fmla="*/ 76115 h 761151"/>
                <a:gd name="connsiteX6" fmla="*/ 2522812 w 2522812"/>
                <a:gd name="connsiteY6" fmla="*/ 685036 h 761151"/>
                <a:gd name="connsiteX7" fmla="*/ 2500518 w 2522812"/>
                <a:gd name="connsiteY7" fmla="*/ 738857 h 761151"/>
                <a:gd name="connsiteX8" fmla="*/ 2446697 w 2522812"/>
                <a:gd name="connsiteY8" fmla="*/ 761151 h 761151"/>
                <a:gd name="connsiteX9" fmla="*/ 76115 w 2522812"/>
                <a:gd name="connsiteY9" fmla="*/ 761151 h 761151"/>
                <a:gd name="connsiteX10" fmla="*/ 22294 w 2522812"/>
                <a:gd name="connsiteY10" fmla="*/ 738857 h 761151"/>
                <a:gd name="connsiteX11" fmla="*/ 0 w 2522812"/>
                <a:gd name="connsiteY11" fmla="*/ 685036 h 761151"/>
                <a:gd name="connsiteX12" fmla="*/ 0 w 2522812"/>
                <a:gd name="connsiteY12" fmla="*/ 76115 h 761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22812" h="761151">
                  <a:moveTo>
                    <a:pt x="0" y="76115"/>
                  </a:moveTo>
                  <a:cubicBezTo>
                    <a:pt x="0" y="55928"/>
                    <a:pt x="8019" y="36568"/>
                    <a:pt x="22294" y="22294"/>
                  </a:cubicBezTo>
                  <a:cubicBezTo>
                    <a:pt x="36568" y="8020"/>
                    <a:pt x="55929" y="0"/>
                    <a:pt x="76115" y="1"/>
                  </a:cubicBezTo>
                  <a:lnTo>
                    <a:pt x="2446697" y="0"/>
                  </a:lnTo>
                  <a:cubicBezTo>
                    <a:pt x="2466884" y="0"/>
                    <a:pt x="2486244" y="8019"/>
                    <a:pt x="2500518" y="22294"/>
                  </a:cubicBezTo>
                  <a:cubicBezTo>
                    <a:pt x="2514792" y="36568"/>
                    <a:pt x="2522812" y="55929"/>
                    <a:pt x="2522811" y="76115"/>
                  </a:cubicBezTo>
                  <a:cubicBezTo>
                    <a:pt x="2522811" y="279089"/>
                    <a:pt x="2522812" y="482062"/>
                    <a:pt x="2522812" y="685036"/>
                  </a:cubicBezTo>
                  <a:cubicBezTo>
                    <a:pt x="2522812" y="705223"/>
                    <a:pt x="2514793" y="724583"/>
                    <a:pt x="2500518" y="738857"/>
                  </a:cubicBezTo>
                  <a:cubicBezTo>
                    <a:pt x="2486244" y="753131"/>
                    <a:pt x="2466883" y="761151"/>
                    <a:pt x="2446697" y="761151"/>
                  </a:cubicBezTo>
                  <a:lnTo>
                    <a:pt x="76115" y="761151"/>
                  </a:lnTo>
                  <a:cubicBezTo>
                    <a:pt x="55928" y="761151"/>
                    <a:pt x="36568" y="753132"/>
                    <a:pt x="22294" y="738857"/>
                  </a:cubicBezTo>
                  <a:cubicBezTo>
                    <a:pt x="8020" y="724583"/>
                    <a:pt x="0" y="705222"/>
                    <a:pt x="0" y="685036"/>
                  </a:cubicBezTo>
                  <a:lnTo>
                    <a:pt x="0" y="76115"/>
                  </a:lnTo>
                  <a:close/>
                </a:path>
              </a:pathLst>
            </a:custGeom>
            <a:scene3d>
              <a:camera prst="orthographicFront"/>
              <a:lightRig rig="chilly" dir="t"/>
            </a:scene3d>
            <a:sp3d extrusionH="1700" prstMaterial="dkEdge">
              <a:bevelT w="25400" h="6350" prst="softRound"/>
              <a:bevelB w="0" h="0" prst="convex"/>
            </a:sp3d>
          </p:spPr>
          <p:style>
            <a:lnRef idx="1">
              <a:schemeClr val="accent2">
                <a:tint val="40000"/>
                <a:alpha val="90000"/>
                <a:hueOff val="-606590"/>
                <a:satOff val="-53819"/>
                <a:lumOff val="-549"/>
                <a:alphaOff val="0"/>
              </a:schemeClr>
            </a:lnRef>
            <a:fillRef idx="1">
              <a:schemeClr val="accent2">
                <a:tint val="40000"/>
                <a:alpha val="90000"/>
                <a:hueOff val="-606590"/>
                <a:satOff val="-53819"/>
                <a:lumOff val="-549"/>
                <a:alphaOff val="0"/>
              </a:schemeClr>
            </a:fillRef>
            <a:effectRef idx="0">
              <a:schemeClr val="accent2">
                <a:tint val="40000"/>
                <a:alpha val="90000"/>
                <a:hueOff val="-606590"/>
                <a:satOff val="-53819"/>
                <a:lumOff val="-549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0073" tIns="40073" rIns="40073" bIns="40073" numCol="1" spcCol="1270" anchor="ctr" anchorCtr="0">
              <a:noAutofit/>
            </a:bodyPr>
            <a:lstStyle/>
            <a:p>
              <a:pPr lvl="0" algn="ctr" defTabSz="62230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400" b="1" kern="1200" dirty="0" smtClean="0">
                  <a:latin typeface="Cambria" pitchFamily="18" charset="0"/>
                </a:rPr>
                <a:t>Орендна плата </a:t>
              </a:r>
            </a:p>
            <a:p>
              <a:pPr lvl="0" algn="ctr" defTabSz="62230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400" b="1" kern="1200" dirty="0" smtClean="0">
                  <a:latin typeface="Cambria" pitchFamily="18" charset="0"/>
                </a:rPr>
                <a:t>з фізичних осіб </a:t>
              </a:r>
            </a:p>
            <a:p>
              <a:pPr lvl="0" algn="ctr" defTabSz="62230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400" b="1" kern="1200" dirty="0" smtClean="0">
                  <a:latin typeface="Cambria" pitchFamily="18" charset="0"/>
                </a:rPr>
                <a:t>74,7 </a:t>
              </a:r>
              <a:r>
                <a:rPr lang="uk-UA" sz="1400" b="1" kern="1200" dirty="0" err="1" smtClean="0">
                  <a:latin typeface="Cambria" pitchFamily="18" charset="0"/>
                </a:rPr>
                <a:t>тис.грн</a:t>
              </a:r>
              <a:endParaRPr lang="ru-RU" sz="1400" b="1" kern="1200" dirty="0">
                <a:latin typeface="Cambria" pitchFamily="18" charset="0"/>
              </a:endParaRPr>
            </a:p>
          </p:txBody>
        </p:sp>
        <p:sp>
          <p:nvSpPr>
            <p:cNvPr id="23" name="Стрелка вправо 22"/>
            <p:cNvSpPr/>
            <p:nvPr/>
          </p:nvSpPr>
          <p:spPr>
            <a:xfrm rot="5393035">
              <a:off x="4481593" y="4034179"/>
              <a:ext cx="180000" cy="360000"/>
            </a:xfrm>
            <a:prstGeom prst="rightArrow">
              <a:avLst>
                <a:gd name="adj1" fmla="val 66700"/>
                <a:gd name="adj2" fmla="val 50000"/>
              </a:avLst>
            </a:prstGeom>
            <a:scene3d>
              <a:camera prst="orthographicFront"/>
              <a:lightRig rig="chilly" dir="t"/>
            </a:scene3d>
            <a:sp3d z="-70000" extrusionH="1700" prstMaterial="translucentPowder">
              <a:bevelT w="25400" h="6350" prst="softRound"/>
              <a:bevelB w="0" h="0" prst="convex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1247454"/>
                <a:satOff val="-71938"/>
                <a:lumOff val="7395"/>
                <a:alphaOff val="0"/>
              </a:schemeClr>
            </a:fillRef>
            <a:effectRef idx="0">
              <a:schemeClr val="accent2">
                <a:hueOff val="-1247454"/>
                <a:satOff val="-71938"/>
                <a:lumOff val="739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Полилиния 23"/>
            <p:cNvSpPr/>
            <p:nvPr/>
          </p:nvSpPr>
          <p:spPr>
            <a:xfrm>
              <a:off x="3249000" y="4582485"/>
              <a:ext cx="2646000" cy="759600"/>
            </a:xfrm>
            <a:custGeom>
              <a:avLst/>
              <a:gdLst>
                <a:gd name="connsiteX0" fmla="*/ 0 w 2714470"/>
                <a:gd name="connsiteY0" fmla="*/ 76115 h 761151"/>
                <a:gd name="connsiteX1" fmla="*/ 22294 w 2714470"/>
                <a:gd name="connsiteY1" fmla="*/ 22294 h 761151"/>
                <a:gd name="connsiteX2" fmla="*/ 76115 w 2714470"/>
                <a:gd name="connsiteY2" fmla="*/ 1 h 761151"/>
                <a:gd name="connsiteX3" fmla="*/ 2638355 w 2714470"/>
                <a:gd name="connsiteY3" fmla="*/ 0 h 761151"/>
                <a:gd name="connsiteX4" fmla="*/ 2692176 w 2714470"/>
                <a:gd name="connsiteY4" fmla="*/ 22294 h 761151"/>
                <a:gd name="connsiteX5" fmla="*/ 2714469 w 2714470"/>
                <a:gd name="connsiteY5" fmla="*/ 76115 h 761151"/>
                <a:gd name="connsiteX6" fmla="*/ 2714470 w 2714470"/>
                <a:gd name="connsiteY6" fmla="*/ 685036 h 761151"/>
                <a:gd name="connsiteX7" fmla="*/ 2692176 w 2714470"/>
                <a:gd name="connsiteY7" fmla="*/ 738857 h 761151"/>
                <a:gd name="connsiteX8" fmla="*/ 2638355 w 2714470"/>
                <a:gd name="connsiteY8" fmla="*/ 761151 h 761151"/>
                <a:gd name="connsiteX9" fmla="*/ 76115 w 2714470"/>
                <a:gd name="connsiteY9" fmla="*/ 761151 h 761151"/>
                <a:gd name="connsiteX10" fmla="*/ 22294 w 2714470"/>
                <a:gd name="connsiteY10" fmla="*/ 738857 h 761151"/>
                <a:gd name="connsiteX11" fmla="*/ 0 w 2714470"/>
                <a:gd name="connsiteY11" fmla="*/ 685036 h 761151"/>
                <a:gd name="connsiteX12" fmla="*/ 0 w 2714470"/>
                <a:gd name="connsiteY12" fmla="*/ 76115 h 761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14470" h="761151">
                  <a:moveTo>
                    <a:pt x="0" y="76115"/>
                  </a:moveTo>
                  <a:cubicBezTo>
                    <a:pt x="0" y="55928"/>
                    <a:pt x="8019" y="36568"/>
                    <a:pt x="22294" y="22294"/>
                  </a:cubicBezTo>
                  <a:cubicBezTo>
                    <a:pt x="36568" y="8020"/>
                    <a:pt x="55929" y="0"/>
                    <a:pt x="76115" y="1"/>
                  </a:cubicBezTo>
                  <a:lnTo>
                    <a:pt x="2638355" y="0"/>
                  </a:lnTo>
                  <a:cubicBezTo>
                    <a:pt x="2658542" y="0"/>
                    <a:pt x="2677902" y="8019"/>
                    <a:pt x="2692176" y="22294"/>
                  </a:cubicBezTo>
                  <a:cubicBezTo>
                    <a:pt x="2706450" y="36568"/>
                    <a:pt x="2714470" y="55929"/>
                    <a:pt x="2714469" y="76115"/>
                  </a:cubicBezTo>
                  <a:cubicBezTo>
                    <a:pt x="2714469" y="279089"/>
                    <a:pt x="2714470" y="482062"/>
                    <a:pt x="2714470" y="685036"/>
                  </a:cubicBezTo>
                  <a:cubicBezTo>
                    <a:pt x="2714470" y="705223"/>
                    <a:pt x="2706451" y="724583"/>
                    <a:pt x="2692176" y="738857"/>
                  </a:cubicBezTo>
                  <a:cubicBezTo>
                    <a:pt x="2677902" y="753131"/>
                    <a:pt x="2658541" y="761151"/>
                    <a:pt x="2638355" y="761151"/>
                  </a:cubicBezTo>
                  <a:lnTo>
                    <a:pt x="76115" y="761151"/>
                  </a:lnTo>
                  <a:cubicBezTo>
                    <a:pt x="55928" y="761151"/>
                    <a:pt x="36568" y="753132"/>
                    <a:pt x="22294" y="738857"/>
                  </a:cubicBezTo>
                  <a:cubicBezTo>
                    <a:pt x="8020" y="724583"/>
                    <a:pt x="0" y="705222"/>
                    <a:pt x="0" y="685036"/>
                  </a:cubicBezTo>
                  <a:lnTo>
                    <a:pt x="0" y="76115"/>
                  </a:lnTo>
                  <a:close/>
                </a:path>
              </a:pathLst>
            </a:custGeom>
            <a:scene3d>
              <a:camera prst="orthographicFront"/>
              <a:lightRig rig="chilly" dir="t"/>
            </a:scene3d>
            <a:sp3d extrusionH="1700" prstMaterial="dkEdge">
              <a:bevelT w="25400" h="6350" prst="softRound"/>
              <a:bevelB w="0" h="0" prst="convex"/>
            </a:sp3d>
          </p:spPr>
          <p:style>
            <a:lnRef idx="1">
              <a:schemeClr val="accent2">
                <a:tint val="40000"/>
                <a:alpha val="90000"/>
                <a:hueOff val="-727908"/>
                <a:satOff val="-64582"/>
                <a:lumOff val="-659"/>
                <a:alphaOff val="0"/>
              </a:schemeClr>
            </a:lnRef>
            <a:fillRef idx="1">
              <a:schemeClr val="accent2">
                <a:tint val="40000"/>
                <a:alpha val="90000"/>
                <a:hueOff val="-727908"/>
                <a:satOff val="-64582"/>
                <a:lumOff val="-659"/>
                <a:alphaOff val="0"/>
              </a:schemeClr>
            </a:fillRef>
            <a:effectRef idx="0">
              <a:schemeClr val="accent2">
                <a:tint val="40000"/>
                <a:alpha val="90000"/>
                <a:hueOff val="-727908"/>
                <a:satOff val="-64582"/>
                <a:lumOff val="-659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0073" tIns="40073" rIns="40073" bIns="40073" numCol="1" spcCol="1270" anchor="ctr" anchorCtr="0">
              <a:noAutofit/>
            </a:bodyPr>
            <a:lstStyle/>
            <a:p>
              <a:pPr lvl="0" algn="ctr" defTabSz="62230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400" b="1" kern="1200" dirty="0" smtClean="0">
                  <a:latin typeface="Cambria" pitchFamily="18" charset="0"/>
                </a:rPr>
                <a:t>Земельний податок </a:t>
              </a:r>
            </a:p>
            <a:p>
              <a:pPr lvl="0" algn="ctr" defTabSz="62230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400" b="1" kern="1200" dirty="0" smtClean="0">
                  <a:latin typeface="Cambria" pitchFamily="18" charset="0"/>
                </a:rPr>
                <a:t>з фізичних осіб </a:t>
              </a:r>
            </a:p>
            <a:p>
              <a:pPr lvl="0" algn="ctr" defTabSz="62230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400" b="1" kern="1200" dirty="0" smtClean="0">
                  <a:latin typeface="Cambria" pitchFamily="18" charset="0"/>
                </a:rPr>
                <a:t>288,9 </a:t>
              </a:r>
              <a:r>
                <a:rPr lang="uk-UA" sz="1400" b="1" kern="1200" dirty="0" err="1" smtClean="0">
                  <a:latin typeface="Cambria" pitchFamily="18" charset="0"/>
                </a:rPr>
                <a:t>тис.грн</a:t>
              </a:r>
              <a:endParaRPr lang="ru-RU" sz="1400" b="1" kern="1200" dirty="0">
                <a:latin typeface="Cambria" pitchFamily="18" charset="0"/>
              </a:endParaRPr>
            </a:p>
          </p:txBody>
        </p:sp>
        <p:sp>
          <p:nvSpPr>
            <p:cNvPr id="25" name="Стрелка вправо 24"/>
            <p:cNvSpPr/>
            <p:nvPr/>
          </p:nvSpPr>
          <p:spPr>
            <a:xfrm rot="5415224">
              <a:off x="4470592" y="5275037"/>
              <a:ext cx="180000" cy="360000"/>
            </a:xfrm>
            <a:prstGeom prst="rightArrow">
              <a:avLst>
                <a:gd name="adj1" fmla="val 66700"/>
                <a:gd name="adj2" fmla="val 50000"/>
              </a:avLst>
            </a:prstGeom>
            <a:scene3d>
              <a:camera prst="orthographicFront"/>
              <a:lightRig rig="chilly" dir="t"/>
            </a:scene3d>
            <a:sp3d z="-70000" extrusionH="1700" prstMaterial="translucentPowder">
              <a:bevelT w="25400" h="6350" prst="softRound"/>
              <a:bevelB w="0" h="0" prst="convex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1455363"/>
                <a:satOff val="-83928"/>
                <a:lumOff val="8628"/>
                <a:alphaOff val="0"/>
              </a:schemeClr>
            </a:fillRef>
            <a:effectRef idx="0">
              <a:schemeClr val="accent2">
                <a:hueOff val="-1455363"/>
                <a:satOff val="-83928"/>
                <a:lumOff val="862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Полилиния 25"/>
            <p:cNvSpPr/>
            <p:nvPr/>
          </p:nvSpPr>
          <p:spPr>
            <a:xfrm>
              <a:off x="3249000" y="5791680"/>
              <a:ext cx="2646000" cy="759600"/>
            </a:xfrm>
            <a:custGeom>
              <a:avLst/>
              <a:gdLst>
                <a:gd name="connsiteX0" fmla="*/ 0 w 2772192"/>
                <a:gd name="connsiteY0" fmla="*/ 76115 h 761151"/>
                <a:gd name="connsiteX1" fmla="*/ 22294 w 2772192"/>
                <a:gd name="connsiteY1" fmla="*/ 22294 h 761151"/>
                <a:gd name="connsiteX2" fmla="*/ 76115 w 2772192"/>
                <a:gd name="connsiteY2" fmla="*/ 1 h 761151"/>
                <a:gd name="connsiteX3" fmla="*/ 2696077 w 2772192"/>
                <a:gd name="connsiteY3" fmla="*/ 0 h 761151"/>
                <a:gd name="connsiteX4" fmla="*/ 2749898 w 2772192"/>
                <a:gd name="connsiteY4" fmla="*/ 22294 h 761151"/>
                <a:gd name="connsiteX5" fmla="*/ 2772191 w 2772192"/>
                <a:gd name="connsiteY5" fmla="*/ 76115 h 761151"/>
                <a:gd name="connsiteX6" fmla="*/ 2772192 w 2772192"/>
                <a:gd name="connsiteY6" fmla="*/ 685036 h 761151"/>
                <a:gd name="connsiteX7" fmla="*/ 2749898 w 2772192"/>
                <a:gd name="connsiteY7" fmla="*/ 738857 h 761151"/>
                <a:gd name="connsiteX8" fmla="*/ 2696077 w 2772192"/>
                <a:gd name="connsiteY8" fmla="*/ 761151 h 761151"/>
                <a:gd name="connsiteX9" fmla="*/ 76115 w 2772192"/>
                <a:gd name="connsiteY9" fmla="*/ 761151 h 761151"/>
                <a:gd name="connsiteX10" fmla="*/ 22294 w 2772192"/>
                <a:gd name="connsiteY10" fmla="*/ 738857 h 761151"/>
                <a:gd name="connsiteX11" fmla="*/ 0 w 2772192"/>
                <a:gd name="connsiteY11" fmla="*/ 685036 h 761151"/>
                <a:gd name="connsiteX12" fmla="*/ 0 w 2772192"/>
                <a:gd name="connsiteY12" fmla="*/ 76115 h 761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72192" h="761151">
                  <a:moveTo>
                    <a:pt x="0" y="76115"/>
                  </a:moveTo>
                  <a:cubicBezTo>
                    <a:pt x="0" y="55928"/>
                    <a:pt x="8019" y="36568"/>
                    <a:pt x="22294" y="22294"/>
                  </a:cubicBezTo>
                  <a:cubicBezTo>
                    <a:pt x="36568" y="8020"/>
                    <a:pt x="55929" y="0"/>
                    <a:pt x="76115" y="1"/>
                  </a:cubicBezTo>
                  <a:lnTo>
                    <a:pt x="2696077" y="0"/>
                  </a:lnTo>
                  <a:cubicBezTo>
                    <a:pt x="2716264" y="0"/>
                    <a:pt x="2735624" y="8019"/>
                    <a:pt x="2749898" y="22294"/>
                  </a:cubicBezTo>
                  <a:cubicBezTo>
                    <a:pt x="2764172" y="36568"/>
                    <a:pt x="2772192" y="55929"/>
                    <a:pt x="2772191" y="76115"/>
                  </a:cubicBezTo>
                  <a:cubicBezTo>
                    <a:pt x="2772191" y="279089"/>
                    <a:pt x="2772192" y="482062"/>
                    <a:pt x="2772192" y="685036"/>
                  </a:cubicBezTo>
                  <a:cubicBezTo>
                    <a:pt x="2772192" y="705223"/>
                    <a:pt x="2764173" y="724583"/>
                    <a:pt x="2749898" y="738857"/>
                  </a:cubicBezTo>
                  <a:cubicBezTo>
                    <a:pt x="2735624" y="753131"/>
                    <a:pt x="2716263" y="761151"/>
                    <a:pt x="2696077" y="761151"/>
                  </a:cubicBezTo>
                  <a:lnTo>
                    <a:pt x="76115" y="761151"/>
                  </a:lnTo>
                  <a:cubicBezTo>
                    <a:pt x="55928" y="761151"/>
                    <a:pt x="36568" y="753132"/>
                    <a:pt x="22294" y="738857"/>
                  </a:cubicBezTo>
                  <a:cubicBezTo>
                    <a:pt x="8020" y="724583"/>
                    <a:pt x="0" y="705222"/>
                    <a:pt x="0" y="685036"/>
                  </a:cubicBezTo>
                  <a:lnTo>
                    <a:pt x="0" y="76115"/>
                  </a:lnTo>
                  <a:close/>
                </a:path>
              </a:pathLst>
            </a:custGeom>
            <a:scene3d>
              <a:camera prst="orthographicFront"/>
              <a:lightRig rig="chilly" dir="t"/>
            </a:scene3d>
            <a:sp3d extrusionH="1700" prstMaterial="dkEdge">
              <a:bevelT w="25400" h="6350" prst="softRound"/>
              <a:bevelB w="0" h="0" prst="convex"/>
            </a:sp3d>
          </p:spPr>
          <p:style>
            <a:lnRef idx="1">
              <a:schemeClr val="accent2">
                <a:tint val="40000"/>
                <a:alpha val="90000"/>
                <a:hueOff val="-849226"/>
                <a:satOff val="-75346"/>
                <a:lumOff val="-769"/>
                <a:alphaOff val="0"/>
              </a:schemeClr>
            </a:lnRef>
            <a:fillRef idx="1">
              <a:schemeClr val="accent2">
                <a:tint val="40000"/>
                <a:alpha val="90000"/>
                <a:hueOff val="-849226"/>
                <a:satOff val="-75346"/>
                <a:lumOff val="-769"/>
                <a:alphaOff val="0"/>
              </a:schemeClr>
            </a:fillRef>
            <a:effectRef idx="0">
              <a:schemeClr val="accent2">
                <a:tint val="40000"/>
                <a:alpha val="90000"/>
                <a:hueOff val="-849226"/>
                <a:satOff val="-75346"/>
                <a:lumOff val="-769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0073" tIns="40073" rIns="40073" bIns="40073" numCol="1" spcCol="1270" anchor="ctr" anchorCtr="0">
              <a:noAutofit/>
            </a:bodyPr>
            <a:lstStyle/>
            <a:p>
              <a:pPr lvl="0" algn="ctr" defTabSz="62230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400" b="1" kern="1200" dirty="0" smtClean="0">
                  <a:latin typeface="Cambria" pitchFamily="18" charset="0"/>
                </a:rPr>
                <a:t>Земельний податок </a:t>
              </a:r>
            </a:p>
            <a:p>
              <a:pPr lvl="0" algn="ctr" defTabSz="62230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400" b="1" kern="1200" dirty="0" smtClean="0">
                  <a:latin typeface="Cambria" pitchFamily="18" charset="0"/>
                </a:rPr>
                <a:t>з  юридичних осіб </a:t>
              </a:r>
            </a:p>
            <a:p>
              <a:pPr lvl="0" algn="ctr" defTabSz="62230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400" b="1" kern="1200" dirty="0" smtClean="0">
                  <a:latin typeface="Cambria" pitchFamily="18" charset="0"/>
                </a:rPr>
                <a:t>452,5 </a:t>
              </a:r>
              <a:r>
                <a:rPr lang="uk-UA" sz="1400" b="1" kern="1200" dirty="0" err="1" smtClean="0">
                  <a:latin typeface="Cambria" pitchFamily="18" charset="0"/>
                </a:rPr>
                <a:t>тис.грн</a:t>
              </a:r>
              <a:endParaRPr lang="ru-RU" sz="1400" b="1" kern="1200" dirty="0">
                <a:latin typeface="Cambria" pitchFamily="18" charset="0"/>
              </a:endParaRPr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6259875" y="833868"/>
              <a:ext cx="2646000" cy="899464"/>
            </a:xfrm>
            <a:custGeom>
              <a:avLst/>
              <a:gdLst>
                <a:gd name="connsiteX0" fmla="*/ 0 w 2522837"/>
                <a:gd name="connsiteY0" fmla="*/ 89946 h 899464"/>
                <a:gd name="connsiteX1" fmla="*/ 26345 w 2522837"/>
                <a:gd name="connsiteY1" fmla="*/ 26345 h 899464"/>
                <a:gd name="connsiteX2" fmla="*/ 89946 w 2522837"/>
                <a:gd name="connsiteY2" fmla="*/ 1 h 899464"/>
                <a:gd name="connsiteX3" fmla="*/ 2432891 w 2522837"/>
                <a:gd name="connsiteY3" fmla="*/ 0 h 899464"/>
                <a:gd name="connsiteX4" fmla="*/ 2496492 w 2522837"/>
                <a:gd name="connsiteY4" fmla="*/ 26345 h 899464"/>
                <a:gd name="connsiteX5" fmla="*/ 2522836 w 2522837"/>
                <a:gd name="connsiteY5" fmla="*/ 89946 h 899464"/>
                <a:gd name="connsiteX6" fmla="*/ 2522837 w 2522837"/>
                <a:gd name="connsiteY6" fmla="*/ 809518 h 899464"/>
                <a:gd name="connsiteX7" fmla="*/ 2496492 w 2522837"/>
                <a:gd name="connsiteY7" fmla="*/ 873119 h 899464"/>
                <a:gd name="connsiteX8" fmla="*/ 2432891 w 2522837"/>
                <a:gd name="connsiteY8" fmla="*/ 899464 h 899464"/>
                <a:gd name="connsiteX9" fmla="*/ 89946 w 2522837"/>
                <a:gd name="connsiteY9" fmla="*/ 899464 h 899464"/>
                <a:gd name="connsiteX10" fmla="*/ 26345 w 2522837"/>
                <a:gd name="connsiteY10" fmla="*/ 873119 h 899464"/>
                <a:gd name="connsiteX11" fmla="*/ 0 w 2522837"/>
                <a:gd name="connsiteY11" fmla="*/ 809518 h 899464"/>
                <a:gd name="connsiteX12" fmla="*/ 0 w 2522837"/>
                <a:gd name="connsiteY12" fmla="*/ 89946 h 899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22837" h="899464">
                  <a:moveTo>
                    <a:pt x="0" y="89946"/>
                  </a:moveTo>
                  <a:cubicBezTo>
                    <a:pt x="0" y="66091"/>
                    <a:pt x="9476" y="43213"/>
                    <a:pt x="26345" y="26345"/>
                  </a:cubicBezTo>
                  <a:cubicBezTo>
                    <a:pt x="43213" y="9477"/>
                    <a:pt x="66091" y="0"/>
                    <a:pt x="89946" y="1"/>
                  </a:cubicBezTo>
                  <a:lnTo>
                    <a:pt x="2432891" y="0"/>
                  </a:lnTo>
                  <a:cubicBezTo>
                    <a:pt x="2456746" y="0"/>
                    <a:pt x="2479624" y="9476"/>
                    <a:pt x="2496492" y="26345"/>
                  </a:cubicBezTo>
                  <a:cubicBezTo>
                    <a:pt x="2513360" y="43213"/>
                    <a:pt x="2522837" y="66091"/>
                    <a:pt x="2522836" y="89946"/>
                  </a:cubicBezTo>
                  <a:cubicBezTo>
                    <a:pt x="2522836" y="329803"/>
                    <a:pt x="2522837" y="569661"/>
                    <a:pt x="2522837" y="809518"/>
                  </a:cubicBezTo>
                  <a:cubicBezTo>
                    <a:pt x="2522837" y="833373"/>
                    <a:pt x="2513361" y="856251"/>
                    <a:pt x="2496492" y="873119"/>
                  </a:cubicBezTo>
                  <a:cubicBezTo>
                    <a:pt x="2479624" y="889987"/>
                    <a:pt x="2456746" y="899464"/>
                    <a:pt x="2432891" y="899464"/>
                  </a:cubicBezTo>
                  <a:lnTo>
                    <a:pt x="89946" y="899464"/>
                  </a:lnTo>
                  <a:cubicBezTo>
                    <a:pt x="66091" y="899464"/>
                    <a:pt x="43213" y="889988"/>
                    <a:pt x="26345" y="873119"/>
                  </a:cubicBezTo>
                  <a:cubicBezTo>
                    <a:pt x="9477" y="856251"/>
                    <a:pt x="0" y="833373"/>
                    <a:pt x="0" y="809518"/>
                  </a:cubicBezTo>
                  <a:lnTo>
                    <a:pt x="0" y="89946"/>
                  </a:lnTo>
                  <a:close/>
                </a:path>
              </a:pathLst>
            </a:custGeom>
            <a:scene3d>
              <a:camera prst="orthographicFront"/>
              <a:lightRig rig="chilly" dir="t"/>
            </a:scene3d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1455363"/>
                <a:satOff val="-83928"/>
                <a:lumOff val="8628"/>
                <a:alphaOff val="0"/>
              </a:schemeClr>
            </a:fillRef>
            <a:effectRef idx="0">
              <a:schemeClr val="accent2">
                <a:hueOff val="-1455363"/>
                <a:satOff val="-83928"/>
                <a:lumOff val="862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4124" tIns="44124" rIns="44124" bIns="44124" numCol="1" spcCol="1270" anchor="ctr" anchorCtr="0">
              <a:noAutofit/>
            </a:bodyPr>
            <a:lstStyle/>
            <a:p>
              <a:pPr lvl="0" algn="ctr" defTabSz="62230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400" b="1" kern="1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</a:rPr>
                <a:t>Транспортний податок      </a:t>
              </a:r>
            </a:p>
            <a:p>
              <a:pPr lvl="0" algn="ctr" defTabSz="62230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400" b="1" kern="1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</a:rPr>
                <a:t>25,0 </a:t>
              </a:r>
              <a:r>
                <a:rPr lang="uk-UA" sz="1400" b="1" kern="1200" dirty="0" err="1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</a:rPr>
                <a:t>тис.грн</a:t>
              </a:r>
              <a:endParaRPr lang="uk-UA" sz="14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endParaRPr>
            </a:p>
            <a:p>
              <a:pPr lvl="0" algn="ctr" defTabSz="62230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400" b="1" kern="1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</a:rPr>
                <a:t>+ 25,0 </a:t>
              </a:r>
              <a:r>
                <a:rPr lang="uk-UA" sz="1400" b="1" kern="1200" dirty="0" err="1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</a:rPr>
                <a:t>тис.грн</a:t>
              </a:r>
              <a:endParaRPr lang="uk-UA" sz="14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endParaRPr>
            </a:p>
            <a:p>
              <a:pPr lvl="0" algn="ctr" defTabSz="62230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400" b="1" kern="1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</a:rPr>
                <a:t>до попереднього року)</a:t>
              </a:r>
              <a:endParaRPr lang="ru-RU" sz="14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endParaRPr>
            </a:p>
          </p:txBody>
        </p:sp>
      </p:grp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958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Структура податку на майно за І півріччя 2026 року </a:t>
            </a:r>
            <a:b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</a:b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sym typeface="Arial" charset="0"/>
              </a:rPr>
              <a:t>в порівнянні з І півріччям 2025 року </a:t>
            </a:r>
            <a:endParaRPr lang="ru-RU" sz="265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662977889_4-zefirka-club-p-fon-dlya-prezentatsii-delovoi-svetl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171575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Структура власних надходжень спеціального фонду бюджету </a:t>
            </a:r>
            <a:r>
              <a:rPr lang="uk-UA" sz="265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Вербківської</a:t>
            </a: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 СТГ за І півріччя 2026 року </a:t>
            </a:r>
            <a:b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</a:b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sym typeface="Arial" charset="0"/>
              </a:rPr>
              <a:t>в порівнянні з І півріччям 2025 року </a:t>
            </a:r>
            <a:endParaRPr lang="ru-RU" sz="265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246581" y="1294544"/>
          <a:ext cx="8722758" cy="53528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B41D80E-D64D-439E-9734-65697B4044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5">
                                            <p:graphicEl>
                                              <a:dgm id="{0B41D80E-D64D-439E-9734-65697B4044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95B674F-19F1-44D0-83B4-4241FF947E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C95B674F-19F1-44D0-83B4-4241FF947E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FA73063-005C-4589-A158-A6367E25CD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500"/>
                                        <p:tgtEl>
                                          <p:spTgt spid="5">
                                            <p:graphicEl>
                                              <a:dgm id="{5FA73063-005C-4589-A158-A6367E25CD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D3DCA54-3F3F-4111-B0A6-2CC35D32B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4D3DCA54-3F3F-4111-B0A6-2CC35D32B1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0EA26EC-70D9-4B93-AC05-EF614FF92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graphicEl>
                                              <a:dgm id="{B0EA26EC-70D9-4B93-AC05-EF614FF92C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837EB40-4B95-4DAE-B8B9-9DAF0C8DF2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1" dur="500"/>
                                        <p:tgtEl>
                                          <p:spTgt spid="5">
                                            <p:graphicEl>
                                              <a:dgm id="{4837EB40-4B95-4DAE-B8B9-9DAF0C8DF2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81393F5-93E3-43D2-A722-0B73A2B6AC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5" dur="500"/>
                                        <p:tgtEl>
                                          <p:spTgt spid="5">
                                            <p:graphicEl>
                                              <a:dgm id="{181393F5-93E3-43D2-A722-0B73A2B6AC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5" grpId="0">
        <p:bldSub>
          <a:bldDgm bld="lvl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sym typeface="Arial" charset="0"/>
              </a:rPr>
              <a:t>Показники міжбюджетних трансфертів у бюджеті </a:t>
            </a:r>
            <a:r>
              <a:rPr lang="uk-UA" sz="265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sym typeface="Arial" charset="0"/>
              </a:rPr>
              <a:t>Вербківської</a:t>
            </a: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sym typeface="Arial" charset="0"/>
              </a:rPr>
              <a:t> СТГ за І півріччя 2026 року</a:t>
            </a:r>
            <a:endParaRPr lang="uk-UA" sz="26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  <a:sym typeface="Arial" charset="0"/>
            </a:endParaRPr>
          </a:p>
        </p:txBody>
      </p:sp>
      <p:graphicFrame>
        <p:nvGraphicFramePr>
          <p:cNvPr id="5" name="Содержимое 5"/>
          <p:cNvGraphicFramePr>
            <a:graphicFrameLocks noGrp="1"/>
          </p:cNvGraphicFramePr>
          <p:nvPr>
            <p:ph idx="1"/>
          </p:nvPr>
        </p:nvGraphicFramePr>
        <p:xfrm>
          <a:off x="66675" y="1066800"/>
          <a:ext cx="9029700" cy="57615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1662977889_4-zefirka-club-p-fon-dlya-prezentatsii-delovoi-svetl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xmlns="" val="3483534607"/>
              </p:ext>
            </p:extLst>
          </p:nvPr>
        </p:nvGraphicFramePr>
        <p:xfrm>
          <a:off x="0" y="1304925"/>
          <a:ext cx="9143999" cy="5553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1"/>
          <p:cNvSpPr txBox="1"/>
          <p:nvPr/>
        </p:nvSpPr>
        <p:spPr>
          <a:xfrm>
            <a:off x="5056564" y="1857375"/>
            <a:ext cx="3915986" cy="194423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800" b="1" dirty="0" smtClean="0">
                <a:latin typeface="Cambria" pitchFamily="18" charset="0"/>
                <a:ea typeface="Cambria" pitchFamily="18" charset="0"/>
              </a:rPr>
              <a:t>Загальний обсяг видатків:</a:t>
            </a:r>
          </a:p>
          <a:p>
            <a:pPr algn="ctr"/>
            <a:r>
              <a:rPr lang="uk-UA" sz="1800" b="1" dirty="0" smtClean="0">
                <a:latin typeface="Cambria" pitchFamily="18" charset="0"/>
                <a:ea typeface="Cambria" pitchFamily="18" charset="0"/>
              </a:rPr>
              <a:t>у 2025 р. – 122 711,3  </a:t>
            </a:r>
            <a:r>
              <a:rPr lang="uk-UA" sz="1800" b="1" dirty="0" err="1" smtClean="0">
                <a:latin typeface="Cambria" pitchFamily="18" charset="0"/>
                <a:ea typeface="Cambria" pitchFamily="18" charset="0"/>
              </a:rPr>
              <a:t>тис.грн</a:t>
            </a:r>
            <a:endParaRPr lang="uk-UA" sz="1800" b="1" dirty="0" smtClean="0">
              <a:latin typeface="Cambria" pitchFamily="18" charset="0"/>
              <a:ea typeface="Cambria" pitchFamily="18" charset="0"/>
            </a:endParaRPr>
          </a:p>
          <a:p>
            <a:pPr algn="ctr"/>
            <a:r>
              <a:rPr lang="uk-UA" sz="700" b="1" dirty="0" smtClean="0">
                <a:latin typeface="Cambria" pitchFamily="18" charset="0"/>
                <a:ea typeface="Cambria" pitchFamily="18" charset="0"/>
              </a:rPr>
              <a:t> </a:t>
            </a:r>
          </a:p>
          <a:p>
            <a:pPr algn="ctr"/>
            <a:r>
              <a:rPr lang="uk-UA" sz="1800" b="1" dirty="0" smtClean="0">
                <a:latin typeface="Cambria" pitchFamily="18" charset="0"/>
                <a:ea typeface="Cambria" pitchFamily="18" charset="0"/>
              </a:rPr>
              <a:t>у 2026 р. – 149 229,9 </a:t>
            </a:r>
            <a:r>
              <a:rPr lang="uk-UA" sz="1800" b="1" dirty="0" err="1" smtClean="0">
                <a:latin typeface="Cambria" pitchFamily="18" charset="0"/>
                <a:ea typeface="Cambria" pitchFamily="18" charset="0"/>
              </a:rPr>
              <a:t>тис.грн</a:t>
            </a:r>
            <a:endParaRPr lang="uk-UA" sz="1800" b="1" dirty="0" smtClean="0">
              <a:latin typeface="Cambria" pitchFamily="18" charset="0"/>
              <a:ea typeface="Cambria" pitchFamily="18" charset="0"/>
            </a:endParaRPr>
          </a:p>
          <a:p>
            <a:pPr algn="ctr"/>
            <a:endParaRPr lang="uk-UA" sz="1800" b="1" dirty="0" smtClean="0">
              <a:latin typeface="Cambria" pitchFamily="18" charset="0"/>
              <a:ea typeface="Cambria" pitchFamily="18" charset="0"/>
            </a:endParaRPr>
          </a:p>
          <a:p>
            <a:pPr algn="ctr"/>
            <a:r>
              <a:rPr lang="uk-UA" sz="1800" b="1" dirty="0" smtClean="0">
                <a:latin typeface="Cambria" pitchFamily="18" charset="0"/>
                <a:ea typeface="Cambria" pitchFamily="18" charset="0"/>
              </a:rPr>
              <a:t>Обсяг збільшився:</a:t>
            </a:r>
          </a:p>
          <a:p>
            <a:pPr algn="ctr"/>
            <a:r>
              <a:rPr lang="uk-UA" sz="1800" b="1" dirty="0" smtClean="0">
                <a:latin typeface="Cambria" pitchFamily="18" charset="0"/>
                <a:ea typeface="Cambria" pitchFamily="18" charset="0"/>
              </a:rPr>
              <a:t>на 26 518,6 </a:t>
            </a:r>
            <a:r>
              <a:rPr lang="uk-UA" sz="1800" b="1" dirty="0" err="1" smtClean="0">
                <a:latin typeface="Cambria" pitchFamily="18" charset="0"/>
                <a:ea typeface="Cambria" pitchFamily="18" charset="0"/>
              </a:rPr>
              <a:t>тис.грн</a:t>
            </a:r>
            <a:r>
              <a:rPr lang="uk-UA" sz="1800" b="1" dirty="0" smtClean="0">
                <a:latin typeface="Cambria" pitchFamily="18" charset="0"/>
                <a:ea typeface="Cambria" pitchFamily="18" charset="0"/>
              </a:rPr>
              <a:t> або на 21,6 %</a:t>
            </a:r>
            <a:endParaRPr lang="uk-UA" sz="1800" b="1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4" name="Заголовок 9"/>
          <p:cNvSpPr txBox="1">
            <a:spLocks/>
          </p:cNvSpPr>
          <p:nvPr/>
        </p:nvSpPr>
        <p:spPr>
          <a:xfrm>
            <a:off x="-1" y="0"/>
            <a:ext cx="9143999" cy="13049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+mj-cs"/>
              </a:rPr>
              <a:t>Виконання видаткової частини бюджету </a:t>
            </a:r>
            <a:b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+mj-cs"/>
              </a:rPr>
            </a:br>
            <a:r>
              <a:rPr lang="uk-UA" sz="265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+mj-cs"/>
              </a:rPr>
              <a:t>Вербківської</a:t>
            </a: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+mj-cs"/>
              </a:rPr>
              <a:t> СТГ за І </a:t>
            </a: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sym typeface="Arial" charset="0"/>
              </a:rPr>
              <a:t>півріччя </a:t>
            </a: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+mj-cs"/>
              </a:rPr>
              <a:t>2026 року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+mj-cs"/>
              </a:rPr>
              <a:t>у порівнянні з аналогічним періодом 2025 року</a:t>
            </a:r>
            <a:endParaRPr lang="uk-UA" sz="26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8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1662977889_4-zefirka-club-p-fon-dlya-prezentatsii-delovoi-svetl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xmlns="" val="3483534607"/>
              </p:ext>
            </p:extLst>
          </p:nvPr>
        </p:nvGraphicFramePr>
        <p:xfrm>
          <a:off x="-457199" y="1320874"/>
          <a:ext cx="9143999" cy="5812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Заголовок 9"/>
          <p:cNvSpPr txBox="1">
            <a:spLocks/>
          </p:cNvSpPr>
          <p:nvPr/>
        </p:nvSpPr>
        <p:spPr>
          <a:xfrm>
            <a:off x="0" y="47625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+mj-cs"/>
              </a:rPr>
              <a:t>Виконання видаткової частини</a:t>
            </a:r>
          </a:p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+mj-cs"/>
              </a:rPr>
              <a:t>ЗАГАЛЬНОГО ФОНДУ бюджету </a:t>
            </a:r>
            <a:b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+mj-cs"/>
              </a:rPr>
            </a:b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+mj-cs"/>
              </a:rPr>
              <a:t>за І </a:t>
            </a: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sym typeface="Arial" charset="0"/>
              </a:rPr>
              <a:t>півріччя </a:t>
            </a: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+mj-cs"/>
              </a:rPr>
              <a:t>2026 року</a:t>
            </a:r>
            <a:endParaRPr lang="uk-UA" sz="26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  <a:cs typeface="+mj-cs"/>
            </a:endParaRPr>
          </a:p>
        </p:txBody>
      </p:sp>
      <p:sp>
        <p:nvSpPr>
          <p:cNvPr id="7" name="Стрелка углом 6"/>
          <p:cNvSpPr/>
          <p:nvPr/>
        </p:nvSpPr>
        <p:spPr>
          <a:xfrm rot="5400000">
            <a:off x="3267895" y="833078"/>
            <a:ext cx="891788" cy="3190875"/>
          </a:xfrm>
          <a:prstGeom prst="ben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72025" y="3857625"/>
            <a:ext cx="2447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78,8 %</a:t>
            </a:r>
            <a:endParaRPr lang="uk-UA" dirty="0"/>
          </a:p>
        </p:txBody>
      </p:sp>
      <p:sp>
        <p:nvSpPr>
          <p:cNvPr id="10" name="TextBox 9"/>
          <p:cNvSpPr txBox="1"/>
          <p:nvPr/>
        </p:nvSpPr>
        <p:spPr>
          <a:xfrm>
            <a:off x="803901" y="2952750"/>
            <a:ext cx="2447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100 %</a:t>
            </a:r>
            <a:endParaRPr lang="uk-UA" dirty="0"/>
          </a:p>
        </p:txBody>
      </p:sp>
      <p:sp>
        <p:nvSpPr>
          <p:cNvPr id="12" name="TextBox 11"/>
          <p:cNvSpPr txBox="1"/>
          <p:nvPr/>
        </p:nvSpPr>
        <p:spPr>
          <a:xfrm>
            <a:off x="3156576" y="1915946"/>
            <a:ext cx="891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21,3 %</a:t>
            </a:r>
            <a:endParaRPr lang="uk-UA" dirty="0"/>
          </a:p>
        </p:txBody>
      </p:sp>
      <p:sp>
        <p:nvSpPr>
          <p:cNvPr id="13" name="TextBox 1"/>
          <p:cNvSpPr txBox="1"/>
          <p:nvPr/>
        </p:nvSpPr>
        <p:spPr>
          <a:xfrm>
            <a:off x="5309226" y="1096083"/>
            <a:ext cx="3853823" cy="165664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uk-UA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662977889_4-zefirka-club-p-fon-dlya-prezentatsii-delovoi-svetl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5" name="Місце для вмісту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96831725"/>
              </p:ext>
            </p:extLst>
          </p:nvPr>
        </p:nvGraphicFramePr>
        <p:xfrm>
          <a:off x="-1247774" y="428625"/>
          <a:ext cx="10391774" cy="6315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8515349" cy="1057275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defRPr/>
            </a:pP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Виконання видаткової частини загального фонду бюджету за функціональною ознакою </a:t>
            </a:r>
            <a:b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</a:b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за І </a:t>
            </a: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sym typeface="Arial" charset="0"/>
              </a:rPr>
              <a:t>півріччя </a:t>
            </a: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2026 року</a:t>
            </a:r>
            <a:endParaRPr lang="ru-RU" sz="265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8" name="Рисунок 7" descr="983056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47962" y="1038225"/>
            <a:ext cx="742950" cy="742950"/>
          </a:xfrm>
          <a:prstGeom prst="rect">
            <a:avLst/>
          </a:prstGeom>
        </p:spPr>
      </p:pic>
      <p:pic>
        <p:nvPicPr>
          <p:cNvPr id="9" name="Рисунок 8" descr="983073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95815" y="2523784"/>
            <a:ext cx="638516" cy="638516"/>
          </a:xfrm>
          <a:prstGeom prst="rect">
            <a:avLst/>
          </a:prstGeom>
        </p:spPr>
      </p:pic>
      <p:pic>
        <p:nvPicPr>
          <p:cNvPr id="11" name="Рисунок 10" descr="65896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649005" y="4524527"/>
            <a:ext cx="494995" cy="494995"/>
          </a:xfrm>
          <a:prstGeom prst="rect">
            <a:avLst/>
          </a:prstGeom>
        </p:spPr>
      </p:pic>
      <p:pic>
        <p:nvPicPr>
          <p:cNvPr id="12" name="Рисунок 11" descr="2271062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967214" y="5229377"/>
            <a:ext cx="647396" cy="647396"/>
          </a:xfrm>
          <a:prstGeom prst="rect">
            <a:avLst/>
          </a:prstGeom>
        </p:spPr>
      </p:pic>
      <p:pic>
        <p:nvPicPr>
          <p:cNvPr id="13" name="Рисунок 12" descr="png-klev-club-yw9s-p-gosudarstvo-png-8.pn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85901" y="1709146"/>
            <a:ext cx="869644" cy="962406"/>
          </a:xfrm>
          <a:prstGeom prst="rect">
            <a:avLst/>
          </a:prstGeom>
        </p:spPr>
      </p:pic>
      <p:pic>
        <p:nvPicPr>
          <p:cNvPr id="16" name="Рисунок 15" descr="exchange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524527"/>
            <a:ext cx="742950" cy="742950"/>
          </a:xfrm>
          <a:prstGeom prst="rect">
            <a:avLst/>
          </a:prstGeom>
        </p:spPr>
      </p:pic>
      <p:grpSp>
        <p:nvGrpSpPr>
          <p:cNvPr id="2" name="Группа 18"/>
          <p:cNvGrpSpPr/>
          <p:nvPr/>
        </p:nvGrpSpPr>
        <p:grpSpPr>
          <a:xfrm>
            <a:off x="3303298" y="4600575"/>
            <a:ext cx="1135012" cy="897531"/>
            <a:chOff x="3303298" y="4562475"/>
            <a:chExt cx="1135012" cy="897531"/>
          </a:xfrm>
        </p:grpSpPr>
        <p:pic>
          <p:nvPicPr>
            <p:cNvPr id="17" name="Рисунок 16" descr="7224167.png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562010" y="4562475"/>
              <a:ext cx="876300" cy="876300"/>
            </a:xfrm>
            <a:prstGeom prst="rect">
              <a:avLst/>
            </a:prstGeom>
          </p:spPr>
        </p:pic>
        <p:pic>
          <p:nvPicPr>
            <p:cNvPr id="18" name="Рисунок 17" descr="ruka-s-dengami.png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303298" y="4942583"/>
              <a:ext cx="517423" cy="517423"/>
            </a:xfrm>
            <a:prstGeom prst="rect">
              <a:avLst/>
            </a:prstGeom>
          </p:spPr>
        </p:pic>
      </p:grpSp>
      <p:pic>
        <p:nvPicPr>
          <p:cNvPr id="21" name="Рисунок 20" descr="pngtree-accountant-3d-icon-isolated-on-a-white-background-showcasing-professional-details-png-image_20172948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1200" y="5553075"/>
            <a:ext cx="657225" cy="657225"/>
          </a:xfrm>
          <a:prstGeom prst="rect">
            <a:avLst/>
          </a:prstGeom>
        </p:spPr>
      </p:pic>
      <p:pic>
        <p:nvPicPr>
          <p:cNvPr id="22" name="Рисунок 21" descr="fd7148a99794235c5c421849df6d00722ccb3f84.jpg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63293" y="6242444"/>
            <a:ext cx="885180" cy="692256"/>
          </a:xfrm>
          <a:prstGeom prst="rect">
            <a:avLst/>
          </a:prstGeom>
        </p:spPr>
      </p:pic>
      <p:pic>
        <p:nvPicPr>
          <p:cNvPr id="24" name="Рисунок 23" descr="fire-engine-emoji-clipart-lg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848225" y="6239375"/>
            <a:ext cx="676275" cy="676275"/>
          </a:xfrm>
          <a:prstGeom prst="rect">
            <a:avLst/>
          </a:prstGeom>
        </p:spPr>
      </p:pic>
      <p:pic>
        <p:nvPicPr>
          <p:cNvPr id="26" name="Рисунок 25" descr="oncoming-police-car.jpg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05074" y="6305550"/>
            <a:ext cx="552450" cy="552450"/>
          </a:xfrm>
          <a:prstGeom prst="rect">
            <a:avLst/>
          </a:prstGeom>
        </p:spPr>
      </p:pic>
      <p:pic>
        <p:nvPicPr>
          <p:cNvPr id="28" name="Рисунок 27" descr="Education-Transparent-Free-PNG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4572000" y="1448283"/>
            <a:ext cx="1562099" cy="9610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5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000"/>
                            </p:stCondLst>
                            <p:childTnLst>
                              <p:par>
                                <p:cTn id="7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500"/>
                            </p:stCondLst>
                            <p:childTnLst>
                              <p:par>
                                <p:cTn id="7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5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8000"/>
                            </p:stCondLst>
                            <p:childTnLst>
                              <p:par>
                                <p:cTn id="8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8500"/>
                            </p:stCondLst>
                            <p:childTnLst>
                              <p:par>
                                <p:cTn id="9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5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9000"/>
                            </p:stCondLst>
                            <p:childTnLst>
                              <p:par>
                                <p:cTn id="9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500"/>
                            </p:stCondLst>
                            <p:childTnLst>
                              <p:par>
                                <p:cTn id="10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5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500"/>
                            </p:stCondLst>
                            <p:childTnLst>
                              <p:par>
                                <p:cTn id="1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5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1500"/>
                            </p:stCondLst>
                            <p:childTnLst>
                              <p:par>
                                <p:cTn id="12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2000"/>
                            </p:stCondLst>
                            <p:childTnLst>
                              <p:par>
                                <p:cTn id="1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5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5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500"/>
                            </p:stCondLst>
                            <p:childTnLst>
                              <p:par>
                                <p:cTn id="13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Chart bld="category"/>
        </p:bldSub>
      </p:bldGraphic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01" y="0"/>
            <a:ext cx="9136397" cy="6858000"/>
          </a:xfrm>
          <a:prstGeom prst="rect">
            <a:avLst/>
          </a:prstGeom>
        </p:spPr>
      </p:pic>
      <p:graphicFrame>
        <p:nvGraphicFramePr>
          <p:cNvPr id="5" name="Содержимое 5"/>
          <p:cNvGraphicFramePr>
            <a:graphicFrameLocks noGrp="1"/>
          </p:cNvGraphicFramePr>
          <p:nvPr>
            <p:ph idx="1"/>
          </p:nvPr>
        </p:nvGraphicFramePr>
        <p:xfrm>
          <a:off x="-497224" y="802257"/>
          <a:ext cx="9854574" cy="6181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801" y="-304800"/>
            <a:ext cx="9143999" cy="133773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Структура видатків загального фонду бюджету </a:t>
            </a:r>
            <a:b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</a:b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за І </a:t>
            </a: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sym typeface="Arial" charset="0"/>
              </a:rPr>
              <a:t>півріччя </a:t>
            </a: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2026 року  за економічною ознакою</a:t>
            </a:r>
            <a:endParaRPr lang="ru-RU" sz="265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5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5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5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5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Chart bld="category"/>
        </p:bldSub>
      </p:bldGraphic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Рисуно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01" y="0"/>
            <a:ext cx="9136397" cy="6858000"/>
          </a:xfrm>
          <a:prstGeom prst="rect">
            <a:avLst/>
          </a:prstGeom>
        </p:spPr>
      </p:pic>
      <p:graphicFrame>
        <p:nvGraphicFramePr>
          <p:cNvPr id="5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8787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defRPr/>
            </a:pP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Захищені видатки </a:t>
            </a:r>
            <a:b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</a:b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загального фонду бюджету </a:t>
            </a:r>
            <a:r>
              <a:rPr lang="uk-UA" sz="265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Вербківської</a:t>
            </a: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 СТГ </a:t>
            </a:r>
            <a:b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</a:b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у І півріччі 2026 року</a:t>
            </a:r>
            <a:endParaRPr lang="ru-RU" sz="265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3825" y="1238250"/>
            <a:ext cx="36671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Всього 80 457,4 тис. </a:t>
            </a:r>
            <a:r>
              <a:rPr lang="uk-UA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грн</a:t>
            </a:r>
            <a:endParaRPr lang="uk-UA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18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Chart bld="category"/>
        </p:bldSub>
      </p:bldGraphic>
      <p:bldP spid="4" grpId="0"/>
      <p:bldP spid="6" grpId="0" build="allAtOnce"/>
      <p:bldP spid="6" grpId="1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Рисуно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01" y="0"/>
            <a:ext cx="9136397" cy="6858000"/>
          </a:xfrm>
          <a:prstGeom prst="rect">
            <a:avLst/>
          </a:prstGeom>
        </p:spPr>
      </p:pic>
      <p:graphicFrame>
        <p:nvGraphicFramePr>
          <p:cNvPr id="5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323850"/>
          <a:ext cx="9144000" cy="6534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801" y="0"/>
            <a:ext cx="9140199" cy="1209675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defRPr/>
            </a:pP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Видатки бюджету </a:t>
            </a:r>
            <a:r>
              <a:rPr lang="uk-UA" sz="265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Вербківської</a:t>
            </a: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 СТГ </a:t>
            </a:r>
            <a:b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</a:b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на енергоносії бюджетних установ</a:t>
            </a:r>
            <a:b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</a:b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у І півріччі 2026 року</a:t>
            </a:r>
            <a:endParaRPr lang="ru-RU" sz="265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6590" y="1078787"/>
            <a:ext cx="2918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Всього 6 030,8 тис. </a:t>
            </a:r>
            <a:r>
              <a:rPr lang="uk-UA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грн</a:t>
            </a:r>
            <a:endParaRPr lang="uk-UA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pic>
        <p:nvPicPr>
          <p:cNvPr id="14" name="Рисунок 13" descr="pngwing.com (4)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122436">
                  <a:alpha val="5490"/>
                </a:srgbClr>
              </a:clrFrom>
              <a:clrTo>
                <a:srgbClr val="12243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74919" y="5558392"/>
            <a:ext cx="1401458" cy="1156733"/>
          </a:xfrm>
          <a:prstGeom prst="rect">
            <a:avLst/>
          </a:prstGeom>
        </p:spPr>
      </p:pic>
      <p:pic>
        <p:nvPicPr>
          <p:cNvPr id="15" name="Рисунок 14" descr="pngwing.com (5)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77187" y="1478897"/>
            <a:ext cx="1218313" cy="1378617"/>
          </a:xfrm>
          <a:prstGeom prst="rect">
            <a:avLst/>
          </a:prstGeom>
        </p:spPr>
      </p:pic>
      <p:pic>
        <p:nvPicPr>
          <p:cNvPr id="9" name="Рисунок 8" descr="FB_IMG_1775739401208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2532"/>
          <a:stretch>
            <a:fillRect/>
          </a:stretch>
        </p:blipFill>
        <p:spPr>
          <a:xfrm>
            <a:off x="196590" y="5701267"/>
            <a:ext cx="2617910" cy="11567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0"/>
                            </p:stCondLst>
                            <p:childTnLst>
                              <p:par>
                                <p:cTn id="41" presetID="18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Chart bld="category"/>
        </p:bldSub>
      </p:bldGraphic>
      <p:bldP spid="4" grpId="0"/>
      <p:bldP spid="8" grpId="0" build="allAtOnce"/>
      <p:bldP spid="8" grpId="1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Рисуно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01" y="0"/>
            <a:ext cx="9136397" cy="6858000"/>
          </a:xfrm>
          <a:prstGeom prst="rect">
            <a:avLst/>
          </a:prstGeom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xmlns="" val="3483534607"/>
              </p:ext>
            </p:extLst>
          </p:nvPr>
        </p:nvGraphicFramePr>
        <p:xfrm>
          <a:off x="0" y="931534"/>
          <a:ext cx="9143999" cy="5812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Заголовок 9"/>
          <p:cNvSpPr txBox="1">
            <a:spLocks/>
          </p:cNvSpPr>
          <p:nvPr/>
        </p:nvSpPr>
        <p:spPr>
          <a:xfrm>
            <a:off x="457200" y="4762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+mj-cs"/>
              </a:rPr>
              <a:t>Виконання видаткової частини </a:t>
            </a:r>
          </a:p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+mj-cs"/>
              </a:rPr>
              <a:t>СПЕЦІАЛЬНОГО ФОНДУ бюджету </a:t>
            </a:r>
            <a:b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+mj-cs"/>
              </a:rPr>
            </a:b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+mj-cs"/>
              </a:rPr>
              <a:t>за І </a:t>
            </a: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sym typeface="Arial" charset="0"/>
              </a:rPr>
              <a:t>півріччя </a:t>
            </a: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+mj-cs"/>
              </a:rPr>
              <a:t>2026 року</a:t>
            </a:r>
            <a:endParaRPr lang="uk-UA" sz="26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  <a:cs typeface="+mj-cs"/>
            </a:endParaRPr>
          </a:p>
        </p:txBody>
      </p:sp>
      <p:sp>
        <p:nvSpPr>
          <p:cNvPr id="7" name="Стрелка углом 6"/>
          <p:cNvSpPr/>
          <p:nvPr/>
        </p:nvSpPr>
        <p:spPr>
          <a:xfrm rot="5400000">
            <a:off x="3440199" y="2122398"/>
            <a:ext cx="1638541" cy="3299248"/>
          </a:xfrm>
          <a:prstGeom prst="ben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50902" y="5233090"/>
            <a:ext cx="887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25,6 %</a:t>
            </a:r>
            <a:endParaRPr lang="uk-UA" dirty="0"/>
          </a:p>
        </p:txBody>
      </p:sp>
      <p:sp>
        <p:nvSpPr>
          <p:cNvPr id="10" name="TextBox 9"/>
          <p:cNvSpPr txBox="1"/>
          <p:nvPr/>
        </p:nvSpPr>
        <p:spPr>
          <a:xfrm>
            <a:off x="1385886" y="2952750"/>
            <a:ext cx="2447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100 %</a:t>
            </a:r>
            <a:endParaRPr lang="uk-UA" dirty="0"/>
          </a:p>
        </p:txBody>
      </p:sp>
      <p:sp>
        <p:nvSpPr>
          <p:cNvPr id="12" name="TextBox 11"/>
          <p:cNvSpPr txBox="1"/>
          <p:nvPr/>
        </p:nvSpPr>
        <p:spPr>
          <a:xfrm>
            <a:off x="3419474" y="3005969"/>
            <a:ext cx="2305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74,4 %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Рисунок 35" descr="125884-ссс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38125" y="0"/>
            <a:ext cx="9648825" cy="6858000"/>
          </a:xfrm>
          <a:prstGeom prst="rect">
            <a:avLst/>
          </a:prstGeom>
        </p:spPr>
      </p:pic>
      <p:grpSp>
        <p:nvGrpSpPr>
          <p:cNvPr id="31" name="Группа 30"/>
          <p:cNvGrpSpPr/>
          <p:nvPr/>
        </p:nvGrpSpPr>
        <p:grpSpPr>
          <a:xfrm>
            <a:off x="6762736" y="898537"/>
            <a:ext cx="2228864" cy="4840074"/>
            <a:chOff x="273599" y="1174762"/>
            <a:chExt cx="2228864" cy="4840074"/>
          </a:xfrm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273599" y="1174762"/>
              <a:ext cx="2160000" cy="1080000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  <a:effectLst>
              <a:glow rad="101600">
                <a:schemeClr val="accent1">
                  <a:satMod val="175000"/>
                  <a:alpha val="40000"/>
                </a:schemeClr>
              </a:glow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ВИДАТКИ</a:t>
              </a:r>
              <a:endPara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endParaRPr>
            </a:p>
          </p:txBody>
        </p:sp>
        <p:grpSp>
          <p:nvGrpSpPr>
            <p:cNvPr id="29" name="Группа 28"/>
            <p:cNvGrpSpPr/>
            <p:nvPr/>
          </p:nvGrpSpPr>
          <p:grpSpPr>
            <a:xfrm>
              <a:off x="276416" y="2456543"/>
              <a:ext cx="2160000" cy="1082737"/>
              <a:chOff x="6667691" y="2389868"/>
              <a:chExt cx="2160000" cy="1082737"/>
            </a:xfrm>
          </p:grpSpPr>
          <p:sp>
            <p:nvSpPr>
              <p:cNvPr id="6" name="Скругленный прямоугольник 5"/>
              <p:cNvSpPr/>
              <p:nvPr/>
            </p:nvSpPr>
            <p:spPr>
              <a:xfrm>
                <a:off x="6667691" y="2389868"/>
                <a:ext cx="2160000" cy="1006867"/>
              </a:xfrm>
              <a:prstGeom prst="roundRect">
                <a:avLst/>
              </a:prstGeom>
              <a:ln/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 w="139700" prst="cross"/>
              </a:sp3d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uk-UA" dirty="0" smtClean="0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6696565" y="2580053"/>
                <a:ext cx="2116475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ctr"/>
                <a:r>
                  <a:rPr lang="uk-UA" sz="1700" b="1" dirty="0" smtClean="0">
                    <a:latin typeface="Cambria" pitchFamily="18" charset="0"/>
                  </a:rPr>
                  <a:t>149 229,9 тис. </a:t>
                </a:r>
                <a:r>
                  <a:rPr lang="uk-UA" sz="1700" b="1" dirty="0" err="1" smtClean="0">
                    <a:latin typeface="Cambria" pitchFamily="18" charset="0"/>
                  </a:rPr>
                  <a:t>грн</a:t>
                </a:r>
                <a:endParaRPr lang="uk-UA" sz="1700" b="1" dirty="0" smtClean="0">
                  <a:latin typeface="Cambria" pitchFamily="18" charset="0"/>
                </a:endParaRPr>
              </a:p>
              <a:p>
                <a:pPr marL="342900" indent="-342900" algn="ctr"/>
                <a:r>
                  <a:rPr lang="uk-UA" sz="1700" b="1" dirty="0" smtClean="0">
                    <a:latin typeface="Cambria" pitchFamily="18" charset="0"/>
                  </a:rPr>
                  <a:t>(77,5 % до плану)</a:t>
                </a:r>
              </a:p>
              <a:p>
                <a:pPr algn="ctr"/>
                <a:r>
                  <a:rPr lang="uk-UA" b="1" dirty="0" smtClean="0">
                    <a:latin typeface="Cambria" pitchFamily="18" charset="0"/>
                  </a:rPr>
                  <a:t>      </a:t>
                </a:r>
                <a:endParaRPr lang="ru-RU" b="1" dirty="0">
                  <a:latin typeface="Cambria" pitchFamily="18" charset="0"/>
                </a:endParaRPr>
              </a:p>
            </p:txBody>
          </p:sp>
        </p:grpSp>
        <p:grpSp>
          <p:nvGrpSpPr>
            <p:cNvPr id="28" name="Группа 27"/>
            <p:cNvGrpSpPr/>
            <p:nvPr/>
          </p:nvGrpSpPr>
          <p:grpSpPr>
            <a:xfrm>
              <a:off x="291289" y="3701439"/>
              <a:ext cx="2160000" cy="1006867"/>
              <a:chOff x="6653989" y="3596664"/>
              <a:chExt cx="2160000" cy="1006867"/>
            </a:xfrm>
          </p:grpSpPr>
          <p:sp>
            <p:nvSpPr>
              <p:cNvPr id="8" name="Скругленный прямоугольник 7"/>
              <p:cNvSpPr/>
              <p:nvPr/>
            </p:nvSpPr>
            <p:spPr>
              <a:xfrm>
                <a:off x="6653989" y="3596664"/>
                <a:ext cx="2160000" cy="1006867"/>
              </a:xfrm>
              <a:prstGeom prst="roundRect">
                <a:avLst/>
              </a:prstGeom>
              <a:ln/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 w="139700" prst="cross"/>
              </a:sp3d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6679014" y="3656057"/>
                <a:ext cx="212208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sz="1600" b="1" dirty="0" smtClean="0">
                    <a:latin typeface="Cambria" pitchFamily="18" charset="0"/>
                  </a:rPr>
                  <a:t>Загальний фонд</a:t>
                </a:r>
              </a:p>
              <a:p>
                <a:pPr algn="ctr"/>
                <a:r>
                  <a:rPr lang="uk-UA" sz="1600" b="1" dirty="0" smtClean="0">
                    <a:latin typeface="Cambria" pitchFamily="18" charset="0"/>
                  </a:rPr>
                  <a:t>145 201,7 </a:t>
                </a:r>
                <a:r>
                  <a:rPr lang="uk-UA" sz="1600" b="1" dirty="0" err="1" smtClean="0">
                    <a:latin typeface="Cambria" pitchFamily="18" charset="0"/>
                  </a:rPr>
                  <a:t>тис.грн</a:t>
                </a:r>
                <a:endParaRPr lang="uk-UA" sz="1600" b="1" dirty="0" smtClean="0">
                  <a:latin typeface="Cambria" pitchFamily="18" charset="0"/>
                </a:endParaRPr>
              </a:p>
              <a:p>
                <a:pPr algn="ctr"/>
                <a:r>
                  <a:rPr lang="uk-UA" sz="1600" b="1" dirty="0" smtClean="0">
                    <a:latin typeface="Cambria" pitchFamily="18" charset="0"/>
                  </a:rPr>
                  <a:t>    (78,8 % до плану)</a:t>
                </a:r>
                <a:endParaRPr lang="ru-RU" sz="1600" b="1" dirty="0">
                  <a:latin typeface="Cambria" pitchFamily="18" charset="0"/>
                </a:endParaRPr>
              </a:p>
            </p:txBody>
          </p:sp>
        </p:grpSp>
        <p:grpSp>
          <p:nvGrpSpPr>
            <p:cNvPr id="27" name="Группа 26"/>
            <p:cNvGrpSpPr/>
            <p:nvPr/>
          </p:nvGrpSpPr>
          <p:grpSpPr>
            <a:xfrm>
              <a:off x="291919" y="5007969"/>
              <a:ext cx="2210544" cy="1006867"/>
              <a:chOff x="6702244" y="4903194"/>
              <a:chExt cx="2210544" cy="1006867"/>
            </a:xfrm>
          </p:grpSpPr>
          <p:sp>
            <p:nvSpPr>
              <p:cNvPr id="7" name="Скругленный прямоугольник 6"/>
              <p:cNvSpPr/>
              <p:nvPr/>
            </p:nvSpPr>
            <p:spPr>
              <a:xfrm>
                <a:off x="6729335" y="4903194"/>
                <a:ext cx="2160000" cy="1006867"/>
              </a:xfrm>
              <a:prstGeom prst="roundRect">
                <a:avLst/>
              </a:prstGeom>
              <a:ln/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 w="139700" prst="cross"/>
              </a:sp3d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6702244" y="4997263"/>
                <a:ext cx="221054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sz="1600" b="1" dirty="0" smtClean="0">
                    <a:latin typeface="Cambria" pitchFamily="18" charset="0"/>
                  </a:rPr>
                  <a:t>Спеціальний фонд                   4 028,2 тис. </a:t>
                </a:r>
                <a:r>
                  <a:rPr lang="uk-UA" sz="1600" b="1" dirty="0" err="1" smtClean="0">
                    <a:latin typeface="Cambria" pitchFamily="18" charset="0"/>
                  </a:rPr>
                  <a:t>грн</a:t>
                </a:r>
                <a:endParaRPr lang="uk-UA" sz="1600" b="1" dirty="0" smtClean="0">
                  <a:latin typeface="Cambria" pitchFamily="18" charset="0"/>
                </a:endParaRPr>
              </a:p>
              <a:p>
                <a:r>
                  <a:rPr lang="uk-UA" sz="1600" b="1" smtClean="0">
                    <a:latin typeface="Cambria" pitchFamily="18" charset="0"/>
                  </a:rPr>
                  <a:t>    (25,6 </a:t>
                </a:r>
                <a:r>
                  <a:rPr lang="uk-UA" sz="1600" b="1" dirty="0" smtClean="0">
                    <a:latin typeface="Cambria" pitchFamily="18" charset="0"/>
                  </a:rPr>
                  <a:t>% до плану)   </a:t>
                </a:r>
                <a:endParaRPr lang="ru-RU" sz="1600" b="1" dirty="0">
                  <a:latin typeface="Cambria" pitchFamily="18" charset="0"/>
                </a:endParaRPr>
              </a:p>
            </p:txBody>
          </p:sp>
        </p:grpSp>
      </p:grpSp>
      <p:sp>
        <p:nvSpPr>
          <p:cNvPr id="32" name="Прямоугольник 31"/>
          <p:cNvSpPr/>
          <p:nvPr/>
        </p:nvSpPr>
        <p:spPr>
          <a:xfrm>
            <a:off x="23970" y="189637"/>
            <a:ext cx="9153211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uk-UA" sz="2500" b="1" dirty="0" smtClean="0">
                <a:ln>
                  <a:prstDash val="solid"/>
                </a:ln>
                <a:solidFill>
                  <a:srgbClr val="FFCC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Cambria" pitchFamily="18" charset="0"/>
                <a:ea typeface="Cambria" pitchFamily="18" charset="0"/>
              </a:rPr>
              <a:t>Основні показники виконання бюджету </a:t>
            </a:r>
            <a:r>
              <a:rPr lang="uk-UA" sz="2500" b="1" dirty="0" err="1" smtClean="0">
                <a:ln>
                  <a:prstDash val="solid"/>
                </a:ln>
                <a:solidFill>
                  <a:srgbClr val="FFCC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Cambria" pitchFamily="18" charset="0"/>
                <a:ea typeface="Cambria" pitchFamily="18" charset="0"/>
              </a:rPr>
              <a:t>Вербківської</a:t>
            </a:r>
            <a:r>
              <a:rPr lang="uk-UA" sz="2500" b="1" dirty="0" smtClean="0">
                <a:ln>
                  <a:prstDash val="solid"/>
                </a:ln>
                <a:solidFill>
                  <a:srgbClr val="FFCC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Cambria" pitchFamily="18" charset="0"/>
                <a:ea typeface="Cambria" pitchFamily="18" charset="0"/>
              </a:rPr>
              <a:t> СТГ </a:t>
            </a:r>
            <a:br>
              <a:rPr lang="uk-UA" sz="2500" b="1" dirty="0" smtClean="0">
                <a:ln>
                  <a:prstDash val="solid"/>
                </a:ln>
                <a:solidFill>
                  <a:srgbClr val="FFCC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Cambria" pitchFamily="18" charset="0"/>
                <a:ea typeface="Cambria" pitchFamily="18" charset="0"/>
              </a:rPr>
            </a:br>
            <a:r>
              <a:rPr lang="uk-UA" sz="2500" b="1" dirty="0" smtClean="0">
                <a:ln>
                  <a:prstDash val="solid"/>
                </a:ln>
                <a:solidFill>
                  <a:srgbClr val="FFCC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Cambria" pitchFamily="18" charset="0"/>
                <a:ea typeface="Cambria" pitchFamily="18" charset="0"/>
              </a:rPr>
              <a:t>за І півріччя 2026 року</a:t>
            </a:r>
            <a:endParaRPr lang="uk-UA" sz="2500" b="1" dirty="0">
              <a:ln>
                <a:prstDash val="solid"/>
              </a:ln>
              <a:solidFill>
                <a:srgbClr val="FFCC0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123236" y="872777"/>
            <a:ext cx="2203684" cy="4837705"/>
            <a:chOff x="235194" y="1070644"/>
            <a:chExt cx="2203684" cy="4837705"/>
          </a:xfrm>
        </p:grpSpPr>
        <p:grpSp>
          <p:nvGrpSpPr>
            <p:cNvPr id="30" name="Группа 23"/>
            <p:cNvGrpSpPr/>
            <p:nvPr/>
          </p:nvGrpSpPr>
          <p:grpSpPr>
            <a:xfrm>
              <a:off x="235194" y="2355204"/>
              <a:ext cx="2191695" cy="1006867"/>
              <a:chOff x="235194" y="2355204"/>
              <a:chExt cx="2191695" cy="1006867"/>
            </a:xfrm>
          </p:grpSpPr>
          <p:sp>
            <p:nvSpPr>
              <p:cNvPr id="52" name="Скругленный прямоугольник 51"/>
              <p:cNvSpPr/>
              <p:nvPr/>
            </p:nvSpPr>
            <p:spPr>
              <a:xfrm>
                <a:off x="266889" y="2355204"/>
                <a:ext cx="2160000" cy="1006867"/>
              </a:xfrm>
              <a:prstGeom prst="roundRect">
                <a:avLst/>
              </a:prstGeom>
              <a:solidFill>
                <a:srgbClr val="FFCC00"/>
              </a:solidFill>
              <a:ln/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 w="139700" prst="cross"/>
              </a:sp3d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235194" y="2528521"/>
                <a:ext cx="2180493" cy="61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sz="1700" b="1" dirty="0" smtClean="0">
                    <a:latin typeface="Cambria" pitchFamily="18" charset="0"/>
                  </a:rPr>
                  <a:t> 173 215,8  тис. </a:t>
                </a:r>
                <a:r>
                  <a:rPr lang="uk-UA" sz="1700" b="1" dirty="0" err="1" smtClean="0">
                    <a:latin typeface="Cambria" pitchFamily="18" charset="0"/>
                  </a:rPr>
                  <a:t>грн</a:t>
                </a:r>
                <a:r>
                  <a:rPr lang="uk-UA" sz="1700" b="1" dirty="0" smtClean="0">
                    <a:latin typeface="Cambria" pitchFamily="18" charset="0"/>
                  </a:rPr>
                  <a:t> (104,0 % до плану)</a:t>
                </a:r>
                <a:endParaRPr lang="ru-RU" sz="1700" b="1" dirty="0">
                  <a:latin typeface="Cambria" pitchFamily="18" charset="0"/>
                </a:endParaRPr>
              </a:p>
            </p:txBody>
          </p:sp>
        </p:grpSp>
        <p:grpSp>
          <p:nvGrpSpPr>
            <p:cNvPr id="45" name="Группа 24"/>
            <p:cNvGrpSpPr/>
            <p:nvPr/>
          </p:nvGrpSpPr>
          <p:grpSpPr>
            <a:xfrm>
              <a:off x="256616" y="3594952"/>
              <a:ext cx="2160000" cy="1006867"/>
              <a:chOff x="256616" y="3594952"/>
              <a:chExt cx="2160000" cy="1006867"/>
            </a:xfrm>
          </p:grpSpPr>
          <p:sp>
            <p:nvSpPr>
              <p:cNvPr id="50" name="Скругленный прямоугольник 49"/>
              <p:cNvSpPr/>
              <p:nvPr/>
            </p:nvSpPr>
            <p:spPr>
              <a:xfrm>
                <a:off x="256616" y="3594952"/>
                <a:ext cx="2160000" cy="1006867"/>
              </a:xfrm>
              <a:prstGeom prst="roundRect">
                <a:avLst/>
              </a:prstGeom>
              <a:solidFill>
                <a:srgbClr val="FFCC00"/>
              </a:solidFill>
              <a:ln/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 w="139700" prst="cross"/>
              </a:sp3d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285750" y="3656338"/>
                <a:ext cx="207233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sz="1600" b="1" dirty="0" smtClean="0">
                    <a:latin typeface="Cambria" pitchFamily="18" charset="0"/>
                  </a:rPr>
                  <a:t>Загальний фонд </a:t>
                </a:r>
              </a:p>
              <a:p>
                <a:pPr algn="ctr"/>
                <a:r>
                  <a:rPr lang="uk-UA" sz="1600" b="1" dirty="0" smtClean="0">
                    <a:latin typeface="Cambria" pitchFamily="18" charset="0"/>
                  </a:rPr>
                  <a:t>169 460,1  тис. </a:t>
                </a:r>
                <a:r>
                  <a:rPr lang="uk-UA" sz="1600" b="1" dirty="0" err="1" smtClean="0">
                    <a:latin typeface="Cambria" pitchFamily="18" charset="0"/>
                  </a:rPr>
                  <a:t>грн</a:t>
                </a:r>
                <a:r>
                  <a:rPr lang="uk-UA" sz="1600" b="1" dirty="0" smtClean="0">
                    <a:latin typeface="Cambria" pitchFamily="18" charset="0"/>
                  </a:rPr>
                  <a:t>  (103,6 % до плану)</a:t>
                </a:r>
                <a:endParaRPr lang="ru-RU" sz="1600" b="1" dirty="0">
                  <a:latin typeface="Cambria" pitchFamily="18" charset="0"/>
                </a:endParaRPr>
              </a:p>
            </p:txBody>
          </p:sp>
        </p:grpSp>
        <p:grpSp>
          <p:nvGrpSpPr>
            <p:cNvPr id="46" name="Группа 25"/>
            <p:cNvGrpSpPr/>
            <p:nvPr/>
          </p:nvGrpSpPr>
          <p:grpSpPr>
            <a:xfrm>
              <a:off x="278878" y="4901482"/>
              <a:ext cx="2160000" cy="1006867"/>
              <a:chOff x="278878" y="4901482"/>
              <a:chExt cx="2160000" cy="1006867"/>
            </a:xfrm>
          </p:grpSpPr>
          <p:sp>
            <p:nvSpPr>
              <p:cNvPr id="48" name="Скругленный прямоугольник 47"/>
              <p:cNvSpPr/>
              <p:nvPr/>
            </p:nvSpPr>
            <p:spPr>
              <a:xfrm>
                <a:off x="278878" y="4901482"/>
                <a:ext cx="2160000" cy="1006867"/>
              </a:xfrm>
              <a:prstGeom prst="roundRect">
                <a:avLst/>
              </a:prstGeom>
              <a:solidFill>
                <a:srgbClr val="FFCC00"/>
              </a:solidFill>
              <a:ln/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 w="139700" prst="cross"/>
              </a:sp3d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347137" y="4990200"/>
                <a:ext cx="204626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sz="1600" b="1" dirty="0" smtClean="0">
                    <a:latin typeface="Cambria" pitchFamily="18" charset="0"/>
                  </a:rPr>
                  <a:t>Спеціальний фонд  3 755, 7  </a:t>
                </a:r>
                <a:r>
                  <a:rPr lang="uk-UA" sz="1600" b="1" dirty="0" err="1" smtClean="0">
                    <a:latin typeface="Cambria" pitchFamily="18" charset="0"/>
                  </a:rPr>
                  <a:t>тис.грн</a:t>
                </a:r>
                <a:endParaRPr lang="ru-RU" sz="1600" b="1" dirty="0" smtClean="0">
                  <a:latin typeface="Cambria" pitchFamily="18" charset="0"/>
                </a:endParaRPr>
              </a:p>
              <a:p>
                <a:pPr algn="ctr"/>
                <a:r>
                  <a:rPr lang="uk-UA" sz="1600" b="1" dirty="0" smtClean="0">
                    <a:latin typeface="Cambria" pitchFamily="18" charset="0"/>
                  </a:rPr>
                  <a:t>(128,9 % до плану)</a:t>
                </a:r>
                <a:endParaRPr lang="ru-RU" sz="1600" b="1" dirty="0">
                  <a:latin typeface="Cambria" pitchFamily="18" charset="0"/>
                </a:endParaRPr>
              </a:p>
            </p:txBody>
          </p:sp>
        </p:grpSp>
        <p:sp>
          <p:nvSpPr>
            <p:cNvPr id="47" name="Скругленный прямоугольник 46"/>
            <p:cNvSpPr/>
            <p:nvPr/>
          </p:nvSpPr>
          <p:spPr>
            <a:xfrm>
              <a:off x="262760" y="1070644"/>
              <a:ext cx="2160000" cy="1080000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glow rad="101600">
                <a:schemeClr val="accent1">
                  <a:satMod val="175000"/>
                  <a:alpha val="40000"/>
                </a:schemeClr>
              </a:glow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ДОХОДИ</a:t>
              </a:r>
              <a:endPara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endParaRPr>
            </a:p>
          </p:txBody>
        </p:sp>
      </p:grp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50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50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662977889_4-zefirka-club-p-fon-dlya-prezentatsii-delovoi-svetl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5" name="Місце для вмісту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796831725"/>
              </p:ext>
            </p:extLst>
          </p:nvPr>
        </p:nvGraphicFramePr>
        <p:xfrm>
          <a:off x="0" y="1057275"/>
          <a:ext cx="9144000" cy="5686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371475"/>
            <a:ext cx="9144000" cy="1057275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defRPr/>
            </a:pP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Виконання видаткової частини </a:t>
            </a:r>
            <a:b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</a:b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спеціального фонду бюджету </a:t>
            </a:r>
            <a:r>
              <a:rPr lang="uk-UA" sz="265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Вербківської</a:t>
            </a: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 СТГ </a:t>
            </a:r>
            <a:b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</a:b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за функціональною ознакою за І </a:t>
            </a: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sym typeface="Arial" charset="0"/>
              </a:rPr>
              <a:t>півріччя </a:t>
            </a: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2026 року</a:t>
            </a:r>
            <a:b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</a:b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(бюджет розвитку)</a:t>
            </a:r>
            <a:endParaRPr lang="ru-RU" sz="265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3825" y="1930598"/>
            <a:ext cx="3543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Загальний обсяг: 2 137,5 </a:t>
            </a:r>
            <a:r>
              <a:rPr lang="uk-UA" sz="14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тис.грн</a:t>
            </a:r>
            <a:endParaRPr lang="uk-UA" sz="1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Chart bld="category"/>
        </p:bldSub>
      </p:bldGraphic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662977889_4-zefirka-club-p-fon-dlya-prezentatsii-delovoi-svetl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5" name="Місце для вмісту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796831725"/>
              </p:ext>
            </p:extLst>
          </p:nvPr>
        </p:nvGraphicFramePr>
        <p:xfrm>
          <a:off x="0" y="1057275"/>
          <a:ext cx="9144000" cy="5686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133350"/>
            <a:ext cx="9144000" cy="1057275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defRPr/>
            </a:pP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Структура видаткової частини </a:t>
            </a:r>
            <a:b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</a:b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спеціального фонду бюджету </a:t>
            </a:r>
            <a:r>
              <a:rPr lang="uk-UA" sz="265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Вербківської</a:t>
            </a: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 СТГ </a:t>
            </a:r>
            <a:b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</a:b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за видами коштів за І </a:t>
            </a: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sym typeface="Arial" charset="0"/>
              </a:rPr>
              <a:t>півріччя </a:t>
            </a: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2026 року</a:t>
            </a:r>
            <a:endParaRPr lang="ru-RU" sz="265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344513"/>
            <a:ext cx="3543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Загальний обсяг: 4 028,2 </a:t>
            </a:r>
            <a:r>
              <a:rPr lang="uk-UA" sz="14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тис.грн</a:t>
            </a:r>
            <a:endParaRPr lang="uk-UA" sz="1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Chart bld="category"/>
        </p:bldSub>
      </p:bldGraphic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01" y="0"/>
            <a:ext cx="9136397" cy="6858000"/>
          </a:xfrm>
          <a:prstGeom prst="rect">
            <a:avLst/>
          </a:prstGeom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152400" y="1238250"/>
            <a:ext cx="7356158" cy="5486400"/>
          </a:xfrm>
          <a:prstGeom prst="snip2DiagRect">
            <a:avLst/>
          </a:prstGeom>
          <a:solidFill>
            <a:srgbClr val="FF9900">
              <a:alpha val="3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Від </a:t>
            </a:r>
            <a:r>
              <a:rPr lang="uk-UA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</a:t>
            </a: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“Центр</a:t>
            </a: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 обслуговування закладів </a:t>
            </a:r>
            <a:r>
              <a:rPr lang="uk-UA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овіти”</a:t>
            </a: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ДОР</a:t>
            </a: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отримано книги (109шт) для поповнення бібліотечного фонду на суму 37 068,15 </a:t>
            </a:r>
            <a:r>
              <a:rPr lang="uk-UA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 т.ч.: </a:t>
            </a:r>
            <a:r>
              <a:rPr lang="uk-UA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Вербківський</a:t>
            </a: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ліцей 14 826,37грн (43шт), </a:t>
            </a:r>
            <a:r>
              <a:rPr lang="uk-UA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В’язівоцький</a:t>
            </a: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ліцей 15 946,44грн (48шт), </a:t>
            </a:r>
            <a:r>
              <a:rPr lang="uk-UA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Кочерезький</a:t>
            </a: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ліцей 6295,34грн (18шт).</a:t>
            </a:r>
          </a:p>
          <a:p>
            <a:pPr>
              <a:buFont typeface="Arial" pitchFamily="34" charset="0"/>
              <a:buChar char="•"/>
            </a:pP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Від КЗК </a:t>
            </a:r>
            <a:r>
              <a:rPr lang="uk-UA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“Дніпровська</a:t>
            </a: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обласна бібліотека для </a:t>
            </a:r>
            <a:r>
              <a:rPr lang="uk-UA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дітей”</a:t>
            </a: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отримано книги (150шт) для поповнення бібліотечного фонду на суму 29 137,1 </a:t>
            </a:r>
            <a:r>
              <a:rPr lang="uk-UA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 т.ч.: </a:t>
            </a:r>
            <a:r>
              <a:rPr lang="uk-UA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Вербківська</a:t>
            </a: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сільська бібліотека 6004,05грн (30шт), </a:t>
            </a:r>
            <a:r>
              <a:rPr lang="uk-UA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В’язівоцька</a:t>
            </a: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сільська бібліотека 5734,00грн (30шт), </a:t>
            </a:r>
            <a:r>
              <a:rPr lang="uk-UA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Кочережківська</a:t>
            </a: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сільська бібліотека 5633,29грн (30шт), </a:t>
            </a:r>
            <a:r>
              <a:rPr lang="uk-UA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Поперечненська</a:t>
            </a: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сільська бібліотека 5844,00грн (30шт), </a:t>
            </a:r>
            <a:r>
              <a:rPr lang="uk-UA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Сергіївська</a:t>
            </a: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сільська бібліотека 5921,56грн (30шт).</a:t>
            </a:r>
          </a:p>
          <a:p>
            <a:pPr>
              <a:buFont typeface="Arial" pitchFamily="34" charset="0"/>
              <a:buChar char="•"/>
            </a:pP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Від благодійної організації </a:t>
            </a:r>
            <a:r>
              <a:rPr lang="uk-UA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“Фундація</a:t>
            </a: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Олени </a:t>
            </a:r>
            <a:r>
              <a:rPr lang="uk-UA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Зеленської”</a:t>
            </a: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отримано: генератори 3кВт (3шт) 21000грн, </a:t>
            </a:r>
            <a:r>
              <a:rPr lang="uk-UA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.обігрівачі</a:t>
            </a: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газові для приміщень (10шт) 23449,60грн, композитні газові балони (5шт) 15000,00грн, регулятори пропанові (5шт) 900,00грн.</a:t>
            </a:r>
          </a:p>
          <a:p>
            <a:pPr>
              <a:buFont typeface="Arial" pitchFamily="34" charset="0"/>
              <a:buChar char="•"/>
            </a:pP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Від благодійної організації </a:t>
            </a:r>
            <a:r>
              <a:rPr lang="uk-UA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“Благодійний</a:t>
            </a: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Фонд </a:t>
            </a:r>
            <a:r>
              <a:rPr lang="uk-UA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“Діти</a:t>
            </a: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нового </a:t>
            </a:r>
            <a:r>
              <a:rPr lang="uk-UA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покоління”</a:t>
            </a: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отримано бензиновий генератор 3кВт вартістю 9 900,00грн.</a:t>
            </a:r>
          </a:p>
          <a:p>
            <a:pPr>
              <a:buFont typeface="Arial" pitchFamily="34" charset="0"/>
              <a:buChar char="•"/>
            </a:pP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Від фізичної особи Сенченко В.В. отримано вугілля кам’яне (2т) для </a:t>
            </a:r>
            <a:r>
              <a:rPr lang="uk-UA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Вербківського</a:t>
            </a: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ясла-садка </a:t>
            </a:r>
            <a:r>
              <a:rPr lang="uk-UA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“Оксанка”</a:t>
            </a: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суму 16 000,00грн.</a:t>
            </a:r>
          </a:p>
          <a:p>
            <a:pPr>
              <a:buFont typeface="Arial" pitchFamily="34" charset="0"/>
              <a:buChar char="•"/>
            </a:pP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Від Представництва Дитячого фонду ООН (ЮНІСЕФ в Україні отримано генератори дизельні для </a:t>
            </a:r>
            <a:r>
              <a:rPr lang="uk-UA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Вербківського</a:t>
            </a: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В’язівоцького</a:t>
            </a: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uk-UA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Кочерезького</a:t>
            </a: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ліцеїв на суму 1 260 000,00 грн.</a:t>
            </a:r>
          </a:p>
          <a:p>
            <a:pPr>
              <a:buFont typeface="Arial" pitchFamily="34" charset="0"/>
              <a:buChar char="•"/>
            </a:pP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Від благодійної організації </a:t>
            </a:r>
            <a:r>
              <a:rPr lang="uk-UA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“Благодійний</a:t>
            </a: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Фонд </a:t>
            </a:r>
            <a:r>
              <a:rPr lang="uk-UA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“Вгору</a:t>
            </a: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Вгору </a:t>
            </a:r>
            <a:r>
              <a:rPr lang="uk-UA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Україна”</a:t>
            </a: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отримано електростанцію </a:t>
            </a:r>
            <a:r>
              <a:rPr lang="en-US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Singo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2000 Plus </a:t>
            </a: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вартістю 53 930,80 грн.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Від Дніпропетровської обласної організації Товариства Червоного Хреста України для </a:t>
            </a:r>
            <a:r>
              <a:rPr lang="uk-UA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Вербківського</a:t>
            </a: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ліцею отримано генератор 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DG15000SE (3) </a:t>
            </a: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вартістю 424 304,75 грн.             </a:t>
            </a:r>
            <a:r>
              <a:rPr lang="uk-UA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Загальний обсяг надходжень становить 1 890 690,40 </a:t>
            </a:r>
            <a:r>
              <a:rPr lang="uk-UA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грн</a:t>
            </a:r>
            <a:endParaRPr lang="uk-UA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0" y="-5611"/>
            <a:ext cx="9144000" cy="1212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12065" rIns="0" bIns="0" rtlCol="0">
            <a:spAutoFit/>
          </a:bodyPr>
          <a:lstStyle/>
          <a:p>
            <a:pPr marL="12700" marR="5080" lvl="0" indent="24130" algn="ctr">
              <a:lnSpc>
                <a:spcPct val="100000"/>
              </a:lnSpc>
              <a:spcBef>
                <a:spcPts val="95"/>
              </a:spcBef>
              <a:tabLst>
                <a:tab pos="3081020" algn="l"/>
              </a:tabLst>
            </a:pPr>
            <a:r>
              <a:rPr lang="uk-UA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+mj-cs"/>
              </a:rPr>
              <a:t>Видатки спеціального фонду бюджету </a:t>
            </a:r>
            <a:r>
              <a:rPr lang="uk-UA" sz="2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+mj-cs"/>
              </a:rPr>
              <a:t>Вербківської</a:t>
            </a:r>
            <a:r>
              <a:rPr lang="uk-UA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+mj-cs"/>
              </a:rPr>
              <a:t> СТГ </a:t>
            </a:r>
            <a:br>
              <a:rPr lang="uk-UA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+mj-cs"/>
              </a:rPr>
            </a:br>
            <a:r>
              <a:rPr lang="ru-RU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+mj-cs"/>
              </a:rPr>
              <a:t>за </a:t>
            </a:r>
            <a:r>
              <a:rPr lang="ru-RU" sz="2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+mj-cs"/>
              </a:rPr>
              <a:t>рахунок</a:t>
            </a:r>
            <a:r>
              <a:rPr lang="ru-RU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+mj-cs"/>
              </a:rPr>
              <a:t> </a:t>
            </a:r>
            <a:r>
              <a:rPr lang="ru-RU" sz="2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+mj-cs"/>
              </a:rPr>
              <a:t>коштів</a:t>
            </a:r>
            <a:r>
              <a:rPr lang="ru-RU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+mj-cs"/>
              </a:rPr>
              <a:t>, </a:t>
            </a:r>
            <a:r>
              <a:rPr lang="ru-RU" sz="2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+mj-cs"/>
              </a:rPr>
              <a:t>отриманих</a:t>
            </a:r>
            <a:r>
              <a:rPr lang="ru-RU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+mj-cs"/>
              </a:rPr>
              <a:t> </a:t>
            </a:r>
            <a:r>
              <a:rPr lang="ru-RU" sz="2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+mj-cs"/>
              </a:rPr>
              <a:t>за</a:t>
            </a:r>
            <a:r>
              <a:rPr lang="ru-RU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+mj-cs"/>
              </a:rPr>
              <a:t> </a:t>
            </a:r>
            <a:r>
              <a:rPr lang="ru-RU" sz="2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+mj-cs"/>
              </a:rPr>
              <a:t>іншими</a:t>
            </a:r>
            <a:r>
              <a:rPr lang="ru-RU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+mj-cs"/>
              </a:rPr>
              <a:t> </a:t>
            </a:r>
            <a:r>
              <a:rPr lang="ru-RU" sz="2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+mj-cs"/>
              </a:rPr>
              <a:t>джерелами</a:t>
            </a:r>
            <a:r>
              <a:rPr lang="ru-RU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+mj-cs"/>
              </a:rPr>
              <a:t> </a:t>
            </a:r>
            <a:r>
              <a:rPr lang="ru-RU" sz="2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+mj-cs"/>
              </a:rPr>
              <a:t>власних</a:t>
            </a:r>
            <a:r>
              <a:rPr lang="ru-RU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+mj-cs"/>
              </a:rPr>
              <a:t> </a:t>
            </a:r>
            <a:r>
              <a:rPr lang="ru-RU" sz="2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+mj-cs"/>
              </a:rPr>
              <a:t>надходжень</a:t>
            </a:r>
            <a:r>
              <a:rPr lang="ru-RU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+mj-cs"/>
              </a:rPr>
              <a:t> </a:t>
            </a:r>
            <a:r>
              <a:rPr lang="uk-UA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+mj-cs"/>
              </a:rPr>
              <a:t>у І півріччі 2026 року</a:t>
            </a:r>
            <a:endParaRPr lang="uk-UA" sz="2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  <a:cs typeface="+mj-cs"/>
            </a:endParaRPr>
          </a:p>
        </p:txBody>
      </p:sp>
      <p:pic>
        <p:nvPicPr>
          <p:cNvPr id="6146" name="Picture 2" descr="Будова книг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5613" y="1144140"/>
            <a:ext cx="1963160" cy="2026488"/>
          </a:xfrm>
          <a:prstGeom prst="rect">
            <a:avLst/>
          </a:prstGeom>
          <a:noFill/>
        </p:spPr>
      </p:pic>
      <p:pic>
        <p:nvPicPr>
          <p:cNvPr id="15" name="Рисунок 14" descr="GH100N24-600x600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508558" y="4145568"/>
            <a:ext cx="1800225" cy="1685925"/>
          </a:xfrm>
          <a:prstGeom prst="rect">
            <a:avLst/>
          </a:prstGeom>
        </p:spPr>
      </p:pic>
      <p:pic>
        <p:nvPicPr>
          <p:cNvPr id="6160" name="Picture 16" descr="Бензиновый генератор Edon PT-3800D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191375" y="3105150"/>
            <a:ext cx="1952625" cy="1257301"/>
          </a:xfrm>
          <a:prstGeom prst="rect">
            <a:avLst/>
          </a:prstGeom>
          <a:noFill/>
        </p:spPr>
      </p:pic>
      <p:pic>
        <p:nvPicPr>
          <p:cNvPr id="9" name="Рисунок 8" descr="pngegg.png"/>
          <p:cNvPicPr>
            <a:picLocks noChangeAspect="1"/>
          </p:cNvPicPr>
          <p:nvPr/>
        </p:nvPicPr>
        <p:blipFill>
          <a:blip r:embed="rId6" cstate="print"/>
          <a:srcRect l="8400"/>
          <a:stretch>
            <a:fillRect/>
          </a:stretch>
        </p:blipFill>
        <p:spPr>
          <a:xfrm>
            <a:off x="7413308" y="5831493"/>
            <a:ext cx="1789664" cy="109415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1662977889_4-zefirka-club-p-fon-dlya-prezentatsii-delovoi-svetl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050" name="Picture 2" descr="S:\КРАВЕЦЬ\картинки презентація\місцевий бюджет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17976" y="2669783"/>
            <a:ext cx="3490561" cy="2350546"/>
          </a:xfrm>
          <a:prstGeom prst="rect">
            <a:avLst/>
          </a:prstGeom>
          <a:noFill/>
        </p:spPr>
      </p:pic>
      <p:sp>
        <p:nvSpPr>
          <p:cNvPr id="61" name="Стрелка вниз 60"/>
          <p:cNvSpPr/>
          <p:nvPr/>
        </p:nvSpPr>
        <p:spPr>
          <a:xfrm rot="3826536">
            <a:off x="6358870" y="2928401"/>
            <a:ext cx="434284" cy="905984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41B6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2" name="Стрелка вниз 61"/>
          <p:cNvSpPr/>
          <p:nvPr/>
        </p:nvSpPr>
        <p:spPr>
          <a:xfrm rot="17399319">
            <a:off x="2842733" y="2919392"/>
            <a:ext cx="424055" cy="940183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41B6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8" name="Овал 67"/>
          <p:cNvSpPr/>
          <p:nvPr/>
        </p:nvSpPr>
        <p:spPr>
          <a:xfrm>
            <a:off x="1195754" y="1134208"/>
            <a:ext cx="7253654" cy="1529862"/>
          </a:xfrm>
          <a:prstGeom prst="ellipse">
            <a:avLst/>
          </a:prstGeom>
          <a:solidFill>
            <a:srgbClr val="92D05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 sz="1000"/>
            </a:pPr>
            <a:endParaRPr lang="ru-RU" sz="2000" b="1" kern="0" dirty="0" smtClean="0">
              <a:solidFill>
                <a:srgbClr val="000000"/>
              </a:solidFill>
              <a:latin typeface="Cambria" pitchFamily="18" charset="0"/>
              <a:ea typeface="Cambria" pitchFamily="18" charset="0"/>
              <a:cs typeface="Times New Roman"/>
            </a:endParaRP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 sz="1000"/>
            </a:pPr>
            <a:r>
              <a:rPr lang="ru-RU" sz="2000" b="1" kern="0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  <a:cs typeface="Times New Roman"/>
              </a:rPr>
              <a:t>РАЗОМ ДОХОДІВ</a:t>
            </a: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 sz="1000"/>
            </a:pPr>
            <a:r>
              <a:rPr lang="ru-RU" sz="2000" b="1" kern="0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  <a:cs typeface="Times New Roman"/>
              </a:rPr>
              <a:t>173 215,8 тис. </a:t>
            </a:r>
            <a:r>
              <a:rPr lang="uk-UA" sz="2000" b="1" kern="0" dirty="0" err="1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  <a:cs typeface="Times New Roman"/>
              </a:rPr>
              <a:t>грн</a:t>
            </a:r>
            <a:r>
              <a:rPr lang="uk-UA" sz="2000" b="1" kern="0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uk-UA" sz="1450" b="1" kern="0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  <a:cs typeface="Times New Roman"/>
              </a:rPr>
              <a:t>, з них:</a:t>
            </a: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 sz="1000"/>
            </a:pPr>
            <a:r>
              <a:rPr lang="uk-UA" sz="1450" b="1" kern="0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  <a:cs typeface="Times New Roman"/>
              </a:rPr>
              <a:t>ВЛАСНІ ДОХОДИ - 137 204</a:t>
            </a:r>
            <a:r>
              <a:rPr lang="uk-UA" sz="1500" b="1" kern="0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  <a:cs typeface="Times New Roman"/>
              </a:rPr>
              <a:t>,4 </a:t>
            </a:r>
            <a:r>
              <a:rPr lang="uk-UA" sz="1500" b="1" kern="0" dirty="0" err="1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  <a:cs typeface="Times New Roman"/>
              </a:rPr>
              <a:t>тис.грн</a:t>
            </a:r>
            <a:r>
              <a:rPr lang="uk-UA" sz="1500" b="1" kern="0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uk-UA" sz="1450" b="1" kern="0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  <a:cs typeface="Times New Roman"/>
              </a:rPr>
              <a:t>(79,2 %)</a:t>
            </a: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 sz="1000"/>
            </a:pPr>
            <a:r>
              <a:rPr lang="uk-UA" sz="1450" b="1" kern="0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  <a:cs typeface="Times New Roman"/>
              </a:rPr>
              <a:t>ТРАНСФЕРТИ – 36 011</a:t>
            </a:r>
            <a:r>
              <a:rPr lang="uk-UA" sz="1500" b="1" kern="0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  <a:cs typeface="Times New Roman"/>
              </a:rPr>
              <a:t>,4 </a:t>
            </a:r>
            <a:r>
              <a:rPr lang="uk-UA" sz="1500" b="1" kern="0" dirty="0" err="1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  <a:cs typeface="Times New Roman"/>
              </a:rPr>
              <a:t>тис.грн</a:t>
            </a:r>
            <a:r>
              <a:rPr lang="uk-UA" sz="1500" b="1" kern="0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uk-UA" sz="1450" b="1" kern="0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  <a:cs typeface="Times New Roman"/>
              </a:rPr>
              <a:t>(20,8 % )</a:t>
            </a: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 sz="1000"/>
            </a:pPr>
            <a:endParaRPr lang="uk-UA" sz="1450" b="1" kern="0" dirty="0" smtClean="0">
              <a:solidFill>
                <a:srgbClr val="000000"/>
              </a:solidFill>
              <a:latin typeface="Cambria" pitchFamily="18" charset="0"/>
              <a:ea typeface="Cambria" pitchFamily="18" charset="0"/>
              <a:cs typeface="Times New Roman"/>
            </a:endParaRP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 sz="1000"/>
            </a:pPr>
            <a:r>
              <a:rPr lang="uk-UA" sz="1450" b="1" kern="0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endParaRPr lang="uk-UA" sz="1450" b="1" kern="0" dirty="0">
              <a:solidFill>
                <a:srgbClr val="000000"/>
              </a:solidFill>
              <a:latin typeface="Cambria" pitchFamily="18" charset="0"/>
              <a:ea typeface="Cambria" pitchFamily="18" charset="0"/>
              <a:cs typeface="Times New Roman"/>
            </a:endParaRPr>
          </a:p>
        </p:txBody>
      </p:sp>
      <p:sp>
        <p:nvSpPr>
          <p:cNvPr id="69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Структура доходів бюджету </a:t>
            </a:r>
            <a:r>
              <a:rPr lang="uk-UA" sz="265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Вербківської</a:t>
            </a: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 СТГ                  за І півріччя 2026 року</a:t>
            </a:r>
            <a:endParaRPr lang="uk-UA" sz="26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57199" y="2514600"/>
            <a:ext cx="2215661" cy="1204546"/>
          </a:xfrm>
          <a:prstGeom prst="roundRect">
            <a:avLst/>
          </a:prstGeom>
          <a:solidFill>
            <a:srgbClr val="99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600" dirty="0" smtClean="0">
              <a:solidFill>
                <a:schemeClr val="tx1"/>
              </a:solidFill>
            </a:endParaRPr>
          </a:p>
          <a:p>
            <a:pPr algn="ctr"/>
            <a:endParaRPr lang="uk-UA" sz="1600" dirty="0" smtClean="0">
              <a:solidFill>
                <a:schemeClr val="tx1"/>
              </a:solidFill>
            </a:endParaRPr>
          </a:p>
          <a:p>
            <a:pPr algn="ctr"/>
            <a:r>
              <a:rPr lang="uk-UA" sz="1600" b="1" dirty="0" smtClean="0">
                <a:solidFill>
                  <a:schemeClr val="tx1"/>
                </a:solidFill>
              </a:rPr>
              <a:t>Доходи загального фонду всього: </a:t>
            </a:r>
          </a:p>
          <a:p>
            <a:pPr algn="ctr"/>
            <a:r>
              <a:rPr lang="uk-UA" b="1" dirty="0" smtClean="0">
                <a:solidFill>
                  <a:schemeClr val="tx1"/>
                </a:solidFill>
              </a:rPr>
              <a:t>169 460,1 </a:t>
            </a:r>
            <a:r>
              <a:rPr lang="uk-UA" b="1" dirty="0" err="1" smtClean="0">
                <a:solidFill>
                  <a:schemeClr val="tx1"/>
                </a:solidFill>
              </a:rPr>
              <a:t>тис.грн</a:t>
            </a:r>
            <a:r>
              <a:rPr lang="uk-UA" b="1" dirty="0" smtClean="0">
                <a:solidFill>
                  <a:schemeClr val="tx1"/>
                </a:solidFill>
              </a:rPr>
              <a:t> </a:t>
            </a:r>
            <a:r>
              <a:rPr lang="uk-UA" sz="1600" b="1" dirty="0" smtClean="0">
                <a:solidFill>
                  <a:schemeClr val="tx1"/>
                </a:solidFill>
              </a:rPr>
              <a:t> (103,6% до плану)</a:t>
            </a:r>
          </a:p>
          <a:p>
            <a:pPr algn="ctr"/>
            <a:endParaRPr lang="uk-UA" sz="1600" dirty="0" smtClean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726115" y="2628900"/>
            <a:ext cx="2259623" cy="1134208"/>
          </a:xfrm>
          <a:prstGeom prst="roundRect">
            <a:avLst/>
          </a:prstGeom>
          <a:solidFill>
            <a:srgbClr val="99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 smtClean="0">
                <a:solidFill>
                  <a:schemeClr val="tx1"/>
                </a:solidFill>
              </a:rPr>
              <a:t>Доходи </a:t>
            </a:r>
            <a:r>
              <a:rPr lang="uk-UA" sz="1650" b="1" dirty="0" smtClean="0">
                <a:solidFill>
                  <a:schemeClr val="tx1"/>
                </a:solidFill>
              </a:rPr>
              <a:t>спеціального фонду всього:</a:t>
            </a:r>
          </a:p>
          <a:p>
            <a:pPr algn="ctr"/>
            <a:r>
              <a:rPr lang="uk-UA" b="1" dirty="0" smtClean="0">
                <a:solidFill>
                  <a:schemeClr val="tx1"/>
                </a:solidFill>
              </a:rPr>
              <a:t>3 755,7 </a:t>
            </a:r>
            <a:r>
              <a:rPr lang="uk-UA" b="1" dirty="0" err="1" smtClean="0">
                <a:solidFill>
                  <a:schemeClr val="tx1"/>
                </a:solidFill>
              </a:rPr>
              <a:t>тис.грн</a:t>
            </a:r>
            <a:r>
              <a:rPr lang="uk-UA" sz="1650" b="1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uk-UA" sz="1650" b="1" dirty="0" smtClean="0">
                <a:solidFill>
                  <a:schemeClr val="tx1"/>
                </a:solidFill>
              </a:rPr>
              <a:t>(128,8% до плану)</a:t>
            </a:r>
            <a:endParaRPr lang="ru-RU" sz="1650" b="1" dirty="0">
              <a:solidFill>
                <a:schemeClr val="tx1"/>
              </a:solidFill>
            </a:endParaRPr>
          </a:p>
        </p:txBody>
      </p:sp>
      <p:sp>
        <p:nvSpPr>
          <p:cNvPr id="41" name="Двойная стрелка вверх/вниз 40"/>
          <p:cNvSpPr/>
          <p:nvPr/>
        </p:nvSpPr>
        <p:spPr>
          <a:xfrm rot="2704647">
            <a:off x="1011116" y="3666395"/>
            <a:ext cx="484632" cy="896815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Двойная стрелка вверх/вниз 41"/>
          <p:cNvSpPr/>
          <p:nvPr/>
        </p:nvSpPr>
        <p:spPr>
          <a:xfrm rot="20106289">
            <a:off x="2280139" y="3695698"/>
            <a:ext cx="484632" cy="1359879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Двойная стрелка вверх/вниз 42"/>
          <p:cNvSpPr/>
          <p:nvPr/>
        </p:nvSpPr>
        <p:spPr>
          <a:xfrm rot="20106289">
            <a:off x="7802422" y="3762594"/>
            <a:ext cx="484632" cy="747607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Двойная стрелка вверх/вниз 43"/>
          <p:cNvSpPr/>
          <p:nvPr/>
        </p:nvSpPr>
        <p:spPr>
          <a:xfrm rot="1907410">
            <a:off x="6670433" y="3689837"/>
            <a:ext cx="484632" cy="1359879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 descr="Screenshot_2-1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72801" y="4525029"/>
            <a:ext cx="783537" cy="647700"/>
          </a:xfrm>
          <a:prstGeom prst="rect">
            <a:avLst/>
          </a:prstGeom>
        </p:spPr>
      </p:pic>
      <p:pic>
        <p:nvPicPr>
          <p:cNvPr id="20" name="Рисунок 19" descr="Screenshot_2-1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17976" y="5250473"/>
            <a:ext cx="783537" cy="647700"/>
          </a:xfrm>
          <a:prstGeom prst="rect">
            <a:avLst/>
          </a:prstGeom>
        </p:spPr>
      </p:pic>
      <p:pic>
        <p:nvPicPr>
          <p:cNvPr id="21" name="Рисунок 20" descr="Screenshot_2-1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81924" y="5250473"/>
            <a:ext cx="783537" cy="647700"/>
          </a:xfrm>
          <a:prstGeom prst="rect">
            <a:avLst/>
          </a:prstGeom>
        </p:spPr>
      </p:pic>
      <p:pic>
        <p:nvPicPr>
          <p:cNvPr id="22" name="Рисунок 21" descr="Screenshot_2-1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75812" y="4696479"/>
            <a:ext cx="783537" cy="647700"/>
          </a:xfrm>
          <a:prstGeom prst="rect">
            <a:avLst/>
          </a:prstGeom>
        </p:spPr>
      </p:pic>
      <p:sp>
        <p:nvSpPr>
          <p:cNvPr id="64" name="Скругленный прямоугольник 63"/>
          <p:cNvSpPr/>
          <p:nvPr/>
        </p:nvSpPr>
        <p:spPr>
          <a:xfrm>
            <a:off x="2389208" y="5013814"/>
            <a:ext cx="1971777" cy="111846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 sz="1000"/>
            </a:pPr>
            <a:r>
              <a:rPr lang="uk-UA" sz="1350" b="1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  <a:cs typeface="Times New Roman"/>
              </a:rPr>
              <a:t>Офіційні трансферти ЗФ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000"/>
            </a:pPr>
            <a:r>
              <a:rPr lang="uk-UA" sz="1350" b="1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  <a:cs typeface="Times New Roman"/>
              </a:rPr>
              <a:t> 35 918,1 тис. грн. (99,1 % до плану)</a:t>
            </a:r>
            <a:endParaRPr lang="uk-UA" sz="1350" b="1" dirty="0">
              <a:solidFill>
                <a:srgbClr val="000000"/>
              </a:solidFill>
              <a:latin typeface="Cambria" pitchFamily="18" charset="0"/>
              <a:ea typeface="Cambria" pitchFamily="18" charset="0"/>
              <a:cs typeface="Times New Roman"/>
            </a:endParaRPr>
          </a:p>
        </p:txBody>
      </p:sp>
      <p:sp>
        <p:nvSpPr>
          <p:cNvPr id="66" name="Скругленный прямоугольник 24"/>
          <p:cNvSpPr/>
          <p:nvPr/>
        </p:nvSpPr>
        <p:spPr>
          <a:xfrm>
            <a:off x="4938346" y="4991100"/>
            <a:ext cx="1996664" cy="109024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 sz="1000"/>
            </a:pPr>
            <a:r>
              <a:rPr lang="uk-UA" sz="1350" b="1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  <a:cs typeface="Times New Roman"/>
              </a:rPr>
              <a:t>Офіційні трансферти СФ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000"/>
            </a:pPr>
            <a:r>
              <a:rPr lang="uk-UA" sz="1350" b="1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  <a:cs typeface="Times New Roman"/>
              </a:rPr>
              <a:t> 93,3 </a:t>
            </a:r>
            <a:r>
              <a:rPr lang="uk-UA" sz="1350" b="1" dirty="0" err="1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  <a:cs typeface="Times New Roman"/>
              </a:rPr>
              <a:t>тис.грн</a:t>
            </a:r>
            <a:r>
              <a:rPr lang="uk-UA" sz="1350" b="1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  <a:cs typeface="Times New Roman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000"/>
            </a:pPr>
            <a:r>
              <a:rPr lang="uk-UA" sz="1350" b="1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  <a:cs typeface="Times New Roman"/>
              </a:rPr>
              <a:t>(100% до плану)              </a:t>
            </a:r>
            <a:endParaRPr lang="uk-UA" sz="1350" b="1" dirty="0">
              <a:solidFill>
                <a:srgbClr val="000000"/>
              </a:solidFill>
              <a:latin typeface="Cambria" pitchFamily="18" charset="0"/>
              <a:ea typeface="Cambria" pitchFamily="18" charset="0"/>
              <a:cs typeface="Times New Roman"/>
            </a:endParaRPr>
          </a:p>
        </p:txBody>
      </p:sp>
      <p:sp>
        <p:nvSpPr>
          <p:cNvPr id="65" name="Скругленный прямоугольник 24"/>
          <p:cNvSpPr/>
          <p:nvPr/>
        </p:nvSpPr>
        <p:spPr>
          <a:xfrm>
            <a:off x="6977504" y="4633545"/>
            <a:ext cx="2166496" cy="108145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 sz="1000"/>
            </a:pPr>
            <a:r>
              <a:rPr lang="uk-UA" sz="1350" b="1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  <a:cs typeface="Times New Roman"/>
              </a:rPr>
              <a:t>Власні  доходи спеціального фонду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000"/>
            </a:pPr>
            <a:r>
              <a:rPr lang="uk-UA" sz="1350" b="1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  <a:cs typeface="Times New Roman"/>
              </a:rPr>
              <a:t>3 662,4 тис. грн.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000"/>
            </a:pPr>
            <a:r>
              <a:rPr lang="uk-UA" sz="1350" b="1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  <a:cs typeface="Times New Roman"/>
              </a:rPr>
              <a:t>(129,8% до плану)</a:t>
            </a:r>
            <a:endParaRPr lang="uk-UA" sz="1350" b="1" dirty="0">
              <a:solidFill>
                <a:srgbClr val="000000"/>
              </a:solidFill>
              <a:latin typeface="Cambria" pitchFamily="18" charset="0"/>
              <a:ea typeface="Cambria" pitchFamily="18" charset="0"/>
              <a:cs typeface="Times New Roman"/>
            </a:endParaRPr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446084" y="4534471"/>
            <a:ext cx="1910254" cy="103985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 sz="1000"/>
            </a:pPr>
            <a:r>
              <a:rPr lang="uk-UA" sz="1350" b="1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  <a:cs typeface="Times New Roman"/>
              </a:rPr>
              <a:t>Власні доходи загального фонду                     133 541,9  тис. грн. (104,9 % до плану)</a:t>
            </a:r>
            <a:endParaRPr lang="uk-UA" sz="1350" b="1" dirty="0">
              <a:solidFill>
                <a:srgbClr val="000000"/>
              </a:solidFill>
              <a:latin typeface="Cambria" pitchFamily="18" charset="0"/>
              <a:ea typeface="Cambria" pitchFamily="18" charset="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3546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0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323 -4.44444E-6 C -0.13802 -0.00347 -0.13264 -0.0081 -0.12726 -0.01041 C -0.12552 -0.0125 -0.12396 -0.01481 -0.12205 -0.01713 C -0.12153 -0.01828 -0.11962 -0.0206 -0.11962 -0.0199 C -0.11771 -0.02777 -0.11545 -0.03194 -0.1132 -0.0375 C -0.11198 -0.04097 -0.11129 -0.04838 -0.10973 -0.05115 C -0.1066 -0.06759 -0.10348 -0.07824 -0.10035 -0.09189 C -0.09913 -0.10393 -0.09723 -0.1118 -0.09566 -0.11574 C -0.09445 -0.12824 -0.09375 -0.13055 -0.09254 -0.13958 C -0.09115 -0.15717 -0.08872 -0.17523 -0.08716 -0.18726 C -0.08681 -0.19004 -0.08646 -0.19444 -0.08611 -0.19745 C -0.08559 -0.20254 -0.0842 -0.21088 -0.0842 -0.21041 C -0.08073 -0.26527 -0.0665 -0.23472 -0.06528 -0.23472 " pathEditMode="relative" rAng="0" ptsTypes="ffffffffffffA">
                                      <p:cBhvr>
                                        <p:cTn id="6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1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80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500"/>
                            </p:stCondLst>
                            <p:childTnLst>
                              <p:par>
                                <p:cTn id="7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00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8148E-6 C -0.0125 -0.00486 -0.02483 -0.01134 -0.03733 -0.01458 C -0.04132 -0.01782 -0.04549 -0.02106 -0.04948 -0.02407 C -0.05139 -0.02569 -0.05556 -0.02893 -0.05556 -0.02824 C -0.06025 -0.03912 -0.06528 -0.04467 -0.07032 -0.05278 C -0.07361 -0.05741 -0.07535 -0.06782 -0.07865 -0.07153 C -0.08594 -0.09467 -0.09358 -0.10972 -0.10104 -0.12893 C -0.10382 -0.14537 -0.10868 -0.15648 -0.1125 -0.16227 C -0.11528 -0.1794 -0.11667 -0.18264 -0.11997 -0.19537 C -0.12257 -0.21991 -0.12882 -0.24514 -0.13264 -0.26204 C -0.13351 -0.26597 -0.13403 -0.27199 -0.1349 -0.27616 C -0.13629 -0.28333 -0.13941 -0.29537 -0.13941 -0.29467 C -0.1474 -0.37106 -0.18125 -0.3287 -0.18438 -0.3287 " pathEditMode="relative" rAng="0" ptsTypes="ffffffffffffA">
                                      <p:cBhvr>
                                        <p:cTn id="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" y="-1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0"/>
                            </p:stCondLst>
                            <p:childTnLst>
                              <p:par>
                                <p:cTn id="8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500"/>
                            </p:stCondLst>
                            <p:childTnLst>
                              <p:par>
                                <p:cTn id="8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1000"/>
                            </p:stCondLst>
                            <p:childTnLst>
                              <p:par>
                                <p:cTn id="8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1.48148E-6 C 0.01076 -0.00486 0.02152 -0.01134 0.03264 -0.01458 C 0.03611 -0.01782 0.03941 -0.02106 0.04305 -0.02407 C 0.04479 -0.02569 0.04826 -0.02893 0.04826 -0.02824 C 0.0526 -0.03912 0.05694 -0.04467 0.06128 -0.05278 C 0.06406 -0.05741 0.06562 -0.06782 0.06857 -0.07153 C 0.075 -0.09467 0.08159 -0.10972 0.08819 -0.12893 C 0.09045 -0.14537 0.09479 -0.15648 0.09809 -0.16227 C 0.10034 -0.1794 0.10191 -0.18264 0.10468 -0.19537 C 0.10659 -0.21991 0.11232 -0.24514 0.11562 -0.26204 C 0.11649 -0.26597 0.11684 -0.27199 0.11753 -0.27616 C 0.11892 -0.28333 0.12135 -0.29537 0.12135 -0.29467 C 0.12847 -0.37106 0.15781 -0.3287 0.16076 -0.3287 " pathEditMode="relative" rAng="0" ptsTypes="ffffffffffffA">
                                      <p:cBhvr>
                                        <p:cTn id="9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" y="-1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2000"/>
                            </p:stCondLst>
                            <p:childTnLst>
                              <p:par>
                                <p:cTn id="9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2500"/>
                            </p:stCondLst>
                            <p:childTnLst>
                              <p:par>
                                <p:cTn id="9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5 -4.44444E-6 C 0.07292 -0.0037 0.07101 -0.00856 0.06875 -0.01088 C 0.06806 -0.01342 0.06719 -0.01574 0.06684 -0.01805 C 0.06632 -0.01921 0.06563 -0.02175 0.06563 -0.02083 C 0.06476 -0.02893 0.06406 -0.03333 0.06302 -0.03888 C 0.0625 -0.04259 0.06233 -0.05023 0.06181 -0.053 C 0.06059 -0.07013 0.05903 -0.08101 0.05781 -0.09537 C 0.05764 -0.1074 0.0566 -0.11574 0.05608 -0.11967 C 0.05556 -0.1324 0.05538 -0.13495 0.05469 -0.14444 C 0.05434 -0.1625 0.05313 -0.18101 0.05261 -0.19328 C 0.05243 -0.19652 0.05243 -0.20092 0.05209 -0.2037 C 0.05191 -0.20925 0.05139 -0.21805 0.05139 -0.21736 C 0.05018 -0.27361 0.04445 -0.24259 0.04375 -0.24259 " pathEditMode="relative" rAng="0" ptsTypes="ffffffffffffA">
                                      <p:cBhvr>
                                        <p:cTn id="10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" y="-1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4000"/>
                            </p:stCondLst>
                            <p:childTnLst>
                              <p:par>
                                <p:cTn id="10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2" grpId="0" animBg="1"/>
      <p:bldP spid="68" grpId="0" animBg="1"/>
      <p:bldP spid="69" grpId="0"/>
      <p:bldP spid="17" grpId="0" animBg="1"/>
      <p:bldP spid="36" grpId="0" animBg="1"/>
      <p:bldP spid="41" grpId="0" animBg="1"/>
      <p:bldP spid="42" grpId="0" animBg="1"/>
      <p:bldP spid="43" grpId="0" animBg="1"/>
      <p:bldP spid="44" grpId="0" animBg="1"/>
      <p:bldP spid="64" grpId="0" animBg="1"/>
      <p:bldP spid="66" grpId="0" animBg="1"/>
      <p:bldP spid="65" grpId="0" animBg="1"/>
      <p:bldP spid="6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662977889_4-zefirka-club-p-fon-dlya-prezentatsii-delovoi-svetl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10459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650" b="1" i="0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itchFamily="18" charset="0"/>
                <a:ea typeface="Cambria" pitchFamily="18" charset="0"/>
                <a:cs typeface="+mj-cs"/>
              </a:rPr>
              <a:t>Динаміка надходжень бюджету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650" b="1" i="0" u="none" strike="noStrike" kern="1200" cap="none" spc="0" normalizeH="0" baseline="0" noProof="0" dirty="0" err="1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itchFamily="18" charset="0"/>
                <a:ea typeface="Cambria" pitchFamily="18" charset="0"/>
                <a:cs typeface="+mj-cs"/>
              </a:rPr>
              <a:t>Вербківської</a:t>
            </a:r>
            <a:r>
              <a:rPr kumimoji="0" lang="uk-UA" sz="2650" b="1" i="0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itchFamily="18" charset="0"/>
                <a:ea typeface="Cambria" pitchFamily="18" charset="0"/>
                <a:cs typeface="+mj-cs"/>
              </a:rPr>
              <a:t> СТГ за І півріччя 2025 – 2026 років</a:t>
            </a:r>
            <a:endParaRPr kumimoji="0" lang="ru-RU" sz="2650" b="1" i="0" u="none" strike="noStrike" kern="120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itchFamily="18" charset="0"/>
              <a:ea typeface="Cambria" pitchFamily="18" charset="0"/>
              <a:cs typeface="+mj-cs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331404" y="1214323"/>
          <a:ext cx="8620018" cy="5722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Выгнутая вверх стрелка 5"/>
          <p:cNvSpPr/>
          <p:nvPr/>
        </p:nvSpPr>
        <p:spPr>
          <a:xfrm>
            <a:off x="5185521" y="3947320"/>
            <a:ext cx="719191" cy="359596"/>
          </a:xfrm>
          <a:prstGeom prst="curvedDownArrow">
            <a:avLst/>
          </a:prstGeom>
          <a:solidFill>
            <a:srgbClr val="33CC33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5" grpId="0">
        <p:bldAsOne/>
      </p:bldGraphic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662977889_4-zefirka-club-p-fon-dlya-prezentatsii-delovoi-svetl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sym typeface="Arial" charset="0"/>
              </a:rPr>
              <a:t>Виконання власних доходів бюджету             </a:t>
            </a:r>
            <a:b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sym typeface="Arial" charset="0"/>
              </a:rPr>
            </a:b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sym typeface="Arial" charset="0"/>
              </a:rPr>
              <a:t> </a:t>
            </a:r>
            <a:r>
              <a:rPr lang="uk-UA" sz="265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sym typeface="Arial" charset="0"/>
              </a:rPr>
              <a:t>Вербківської</a:t>
            </a: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sym typeface="Arial" charset="0"/>
              </a:rPr>
              <a:t> СТГ за І півріччя 2025 - 2026 років </a:t>
            </a:r>
            <a:endParaRPr lang="uk-UA" sz="26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  <a:sym typeface="Arial" charset="0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395536" y="1268759"/>
          <a:ext cx="8496944" cy="5394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5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62977889_4-zefirka-club-p-fon-dlya-prezentatsii-delovoi-svetl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Заголовок 9"/>
          <p:cNvSpPr>
            <a:spLocks noGrp="1"/>
          </p:cNvSpPr>
          <p:nvPr>
            <p:ph type="title"/>
          </p:nvPr>
        </p:nvSpPr>
        <p:spPr>
          <a:xfrm>
            <a:off x="0" y="8068"/>
            <a:ext cx="9144000" cy="877757"/>
          </a:xfrm>
        </p:spPr>
        <p:txBody>
          <a:bodyPr vert="horz" lIns="91440" tIns="45720" rIns="91440" bIns="45720" rtlCol="0" anchor="ctr">
            <a:noAutofit/>
          </a:bodyPr>
          <a:lstStyle/>
          <a:p>
            <a:pPr lvl="0" algn="ctr"/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sym typeface="Arial" charset="0"/>
              </a:rPr>
              <a:t>Структура власних доходів загального фонду  </a:t>
            </a:r>
            <a:r>
              <a:rPr lang="uk-UA" sz="265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sym typeface="Arial" charset="0"/>
              </a:rPr>
              <a:t>Вербківської</a:t>
            </a: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sym typeface="Arial" charset="0"/>
              </a:rPr>
              <a:t> СТГ за І півріччя 2026 року </a:t>
            </a:r>
            <a:endParaRPr lang="uk-UA" sz="26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  <a:sym typeface="Arial" charset="0"/>
            </a:endParaRPr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idx="1"/>
          </p:nvPr>
        </p:nvGraphicFramePr>
        <p:xfrm>
          <a:off x="0" y="885825"/>
          <a:ext cx="9144000" cy="5972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1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11" grpId="0">
        <p:bldSub>
          <a:bldChart bld="category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1662977889_4-zefirka-club-p-fon-dlya-prezentatsii-delovoi-svetl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="" xmlns:p14="http://schemas.microsoft.com/office/powerpoint/2010/main" val="3483534607"/>
              </p:ext>
            </p:extLst>
          </p:nvPr>
        </p:nvGraphicFramePr>
        <p:xfrm>
          <a:off x="335220" y="1171801"/>
          <a:ext cx="8668103" cy="53497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0" y="1"/>
            <a:ext cx="9144000" cy="10935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kumimoji="0" lang="uk-UA" sz="2650" b="1" i="0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itchFamily="18" charset="0"/>
                <a:ea typeface="Cambria" pitchFamily="18" charset="0"/>
                <a:cs typeface="+mj-cs"/>
              </a:rPr>
              <a:t>Структура податку на доходи фізичних осіб </a:t>
            </a:r>
          </a:p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sym typeface="Arial" charset="0"/>
              </a:rPr>
              <a:t>за І півріччя 2026 року </a:t>
            </a:r>
          </a:p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sym typeface="Arial" charset="0"/>
              </a:rPr>
              <a:t>в порівнянні з І півріччям 2025 року </a:t>
            </a:r>
            <a:endParaRPr kumimoji="0" lang="ru-RU" sz="265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itchFamily="18" charset="0"/>
              <a:ea typeface="Cambria" pitchFamily="18" charset="0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3240" y="1329706"/>
            <a:ext cx="1477106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1400" b="1" dirty="0" smtClean="0">
                <a:solidFill>
                  <a:schemeClr val="tx1"/>
                </a:solidFill>
                <a:latin typeface="Cambria" pitchFamily="18" charset="0"/>
              </a:rPr>
              <a:t>           + 10 616,7</a:t>
            </a:r>
            <a:endParaRPr lang="ru-RU" sz="14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99710" y="3031362"/>
            <a:ext cx="11301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uk-UA" sz="1400" dirty="0" smtClean="0">
              <a:latin typeface="Cambria" pitchFamily="18" charset="0"/>
            </a:endParaRPr>
          </a:p>
          <a:p>
            <a:pPr algn="ctr"/>
            <a:endParaRPr lang="uk-UA" sz="1400" dirty="0" smtClean="0">
              <a:latin typeface="Cambria" pitchFamily="18" charset="0"/>
            </a:endParaRPr>
          </a:p>
          <a:p>
            <a:pPr algn="ctr"/>
            <a:r>
              <a:rPr lang="uk-UA" sz="1400" dirty="0" smtClean="0">
                <a:latin typeface="Cambria" pitchFamily="18" charset="0"/>
              </a:rPr>
              <a:t>      </a:t>
            </a:r>
            <a:r>
              <a:rPr lang="uk-UA" sz="1400" b="1" dirty="0" smtClean="0">
                <a:latin typeface="Cambria" pitchFamily="18" charset="0"/>
              </a:rPr>
              <a:t>+ 701</a:t>
            </a:r>
            <a:r>
              <a:rPr lang="en-US" sz="1400" b="1" dirty="0" smtClean="0">
                <a:latin typeface="Cambria" pitchFamily="18" charset="0"/>
              </a:rPr>
              <a:t>,</a:t>
            </a:r>
            <a:r>
              <a:rPr lang="uk-UA" sz="1400" b="1" dirty="0" smtClean="0">
                <a:latin typeface="Cambria" pitchFamily="18" charset="0"/>
              </a:rPr>
              <a:t>7</a:t>
            </a:r>
            <a:endParaRPr lang="ru-RU" sz="1400" b="1" dirty="0">
              <a:latin typeface="Cambri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94350" y="3543446"/>
            <a:ext cx="11301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dirty="0" smtClean="0">
                <a:latin typeface="Cambria" pitchFamily="18" charset="0"/>
              </a:rPr>
              <a:t> </a:t>
            </a:r>
            <a:r>
              <a:rPr lang="uk-UA" sz="1400" b="1" dirty="0" smtClean="0">
                <a:latin typeface="Cambria" pitchFamily="18" charset="0"/>
              </a:rPr>
              <a:t>+28,1</a:t>
            </a:r>
            <a:endParaRPr lang="ru-RU" sz="1400" b="1" dirty="0">
              <a:latin typeface="Cambri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03024" y="3770026"/>
            <a:ext cx="1305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 smtClean="0">
                <a:latin typeface="Cambria" pitchFamily="18" charset="0"/>
              </a:rPr>
              <a:t>+ 105,8</a:t>
            </a:r>
            <a:endParaRPr lang="ru-RU" sz="1400" b="1" dirty="0">
              <a:latin typeface="Cambria" pitchFamily="18" charset="0"/>
            </a:endParaRPr>
          </a:p>
        </p:txBody>
      </p:sp>
      <p:pic>
        <p:nvPicPr>
          <p:cNvPr id="14" name="Рисунок 13" descr="Створити точковий рисунок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71821" y="1133701"/>
            <a:ext cx="5388652" cy="23817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7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8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1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7">
                                            <p:graphicEl>
                                              <a:chart seriesIdx="1" categoryIdx="0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800"/>
                            </p:stCondLst>
                            <p:childTnLst>
                              <p:par>
                                <p:cTn id="3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65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000"/>
                                        <p:tgtEl>
                                          <p:spTgt spid="7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65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1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7">
                                            <p:graphicEl>
                                              <a:chart seriesIdx="1" categoryIdx="1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650"/>
                            </p:stCondLst>
                            <p:childTnLst>
                              <p:par>
                                <p:cTn id="5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400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0" categoryIdx="2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000"/>
                                        <p:tgtEl>
                                          <p:spTgt spid="7">
                                            <p:graphicEl>
                                              <a:chart seriesIdx="0" categoryIdx="2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40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1" categoryIdx="2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0"/>
                                        <p:tgtEl>
                                          <p:spTgt spid="7">
                                            <p:graphicEl>
                                              <a:chart seriesIdx="1" categoryIdx="2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3400"/>
                            </p:stCondLst>
                            <p:childTnLst>
                              <p:par>
                                <p:cTn id="6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4100"/>
                            </p:stCondLst>
                            <p:childTnLst>
                              <p:par>
                                <p:cTn id="7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0" categoryIdx="3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1000"/>
                                        <p:tgtEl>
                                          <p:spTgt spid="7">
                                            <p:graphicEl>
                                              <a:chart seriesIdx="0" categoryIdx="3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100"/>
                            </p:stCondLst>
                            <p:childTnLst>
                              <p:par>
                                <p:cTn id="7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1" categoryIdx="3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1000"/>
                                        <p:tgtEl>
                                          <p:spTgt spid="7">
                                            <p:graphicEl>
                                              <a:chart seriesIdx="1" categoryIdx="3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6100"/>
                            </p:stCondLst>
                            <p:childTnLst>
                              <p:par>
                                <p:cTn id="8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Chart bld="categoryEl"/>
        </p:bldSub>
      </p:bldGraphic>
      <p:bldP spid="4" grpId="0" build="p"/>
      <p:bldP spid="9" grpId="0"/>
      <p:bldP spid="11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662977889_4-zefirka-club-p-fon-dlya-prezentatsii-delovoi-svetl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7890" name="Picture 2" descr="D:\Users\Fin\Рабочий стол\ai_20260224_222240 (1)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75" y="2628900"/>
            <a:ext cx="6153150" cy="3016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9144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Структура надходжень акцизного податку </a:t>
            </a:r>
            <a:b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</a:b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за І півріччя 2026 року</a:t>
            </a:r>
            <a:endParaRPr lang="ru-RU" sz="265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</p:txBody>
      </p:sp>
      <p:graphicFrame>
        <p:nvGraphicFramePr>
          <p:cNvPr id="10" name="Содержимое 5"/>
          <p:cNvGraphicFramePr>
            <a:graphicFrameLocks noGrp="1"/>
          </p:cNvGraphicFramePr>
          <p:nvPr>
            <p:ph idx="1"/>
          </p:nvPr>
        </p:nvGraphicFramePr>
        <p:xfrm>
          <a:off x="-168275" y="730249"/>
          <a:ext cx="6759575" cy="4711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285750" y="4902430"/>
            <a:ext cx="39814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uk-UA" b="1" dirty="0" smtClean="0">
                <a:latin typeface="Cambria" pitchFamily="18" charset="0"/>
                <a:ea typeface="Cambria" pitchFamily="18" charset="0"/>
              </a:rPr>
              <a:t> 454</a:t>
            </a:r>
            <a:r>
              <a:rPr lang="en-US" b="1" dirty="0" smtClean="0">
                <a:latin typeface="Cambria" pitchFamily="18" charset="0"/>
                <a:ea typeface="Cambria" pitchFamily="18" charset="0"/>
              </a:rPr>
              <a:t>,</a:t>
            </a:r>
            <a:r>
              <a:rPr lang="uk-UA" b="1" dirty="0" smtClean="0">
                <a:latin typeface="Cambria" pitchFamily="18" charset="0"/>
                <a:ea typeface="Cambria" pitchFamily="18" charset="0"/>
              </a:rPr>
              <a:t>5</a:t>
            </a:r>
            <a:r>
              <a:rPr lang="en-US" b="1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uk-UA" b="1" dirty="0" smtClean="0">
                <a:latin typeface="Cambria" pitchFamily="18" charset="0"/>
                <a:ea typeface="Cambria" pitchFamily="18" charset="0"/>
              </a:rPr>
              <a:t>тис. </a:t>
            </a:r>
            <a:r>
              <a:rPr lang="uk-UA" b="1" dirty="0" err="1" smtClean="0">
                <a:latin typeface="Cambria" pitchFamily="18" charset="0"/>
                <a:ea typeface="Cambria" pitchFamily="18" charset="0"/>
              </a:rPr>
              <a:t>грн</a:t>
            </a:r>
            <a:r>
              <a:rPr lang="uk-UA" b="1" dirty="0" smtClean="0">
                <a:latin typeface="Cambria" pitchFamily="18" charset="0"/>
                <a:ea typeface="Cambria" pitchFamily="18" charset="0"/>
              </a:rPr>
              <a:t> </a:t>
            </a:r>
          </a:p>
          <a:p>
            <a:pPr lvl="0" algn="ctr"/>
            <a:r>
              <a:rPr lang="uk-UA" b="1" dirty="0" smtClean="0">
                <a:latin typeface="Cambria" pitchFamily="18" charset="0"/>
                <a:ea typeface="Cambria" pitchFamily="18" charset="0"/>
              </a:rPr>
              <a:t>(+195,1 тис. </a:t>
            </a:r>
            <a:r>
              <a:rPr lang="uk-UA" b="1" dirty="0" err="1" smtClean="0">
                <a:latin typeface="Cambria" pitchFamily="18" charset="0"/>
                <a:ea typeface="Cambria" pitchFamily="18" charset="0"/>
              </a:rPr>
              <a:t>грн</a:t>
            </a:r>
            <a:r>
              <a:rPr lang="uk-UA" b="1" dirty="0" smtClean="0">
                <a:latin typeface="Cambria" pitchFamily="18" charset="0"/>
                <a:ea typeface="Cambria" pitchFamily="18" charset="0"/>
              </a:rPr>
              <a:t> </a:t>
            </a:r>
          </a:p>
          <a:p>
            <a:pPr lvl="0" algn="ctr"/>
            <a:r>
              <a:rPr lang="uk-UA" b="1" dirty="0" smtClean="0">
                <a:latin typeface="Cambria" pitchFamily="18" charset="0"/>
                <a:ea typeface="Cambria" pitchFamily="18" charset="0"/>
              </a:rPr>
              <a:t>до І півріччя 2025 року)</a:t>
            </a:r>
          </a:p>
        </p:txBody>
      </p:sp>
      <p:pic>
        <p:nvPicPr>
          <p:cNvPr id="8" name="Рисунок 7" descr="pngwing.com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392645" y="3429000"/>
            <a:ext cx="1001382" cy="1371600"/>
          </a:xfrm>
          <a:prstGeom prst="rect">
            <a:avLst/>
          </a:prstGeom>
        </p:spPr>
      </p:pic>
      <p:pic>
        <p:nvPicPr>
          <p:cNvPr id="9" name="Рисунок 8" descr="pngwing.com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071309" y="3530830"/>
            <a:ext cx="1001382" cy="1371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35783A07-A26E-4AA2-8C62-CE80393264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>
                                            <p:graphicEl>
                                              <a:dgm id="{35783A07-A26E-4AA2-8C62-CE80393264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>
                                            <p:graphicEl>
                                              <a:dgm id="{35783A07-A26E-4AA2-8C62-CE80393264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>
                                            <p:graphicEl>
                                              <a:dgm id="{35783A07-A26E-4AA2-8C62-CE80393264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021AEA6-7840-4B2D-BB57-1E4F7BCF9E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>
                                            <p:graphicEl>
                                              <a:dgm id="{C021AEA6-7840-4B2D-BB57-1E4F7BCF9E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graphicEl>
                                              <a:dgm id="{C021AEA6-7840-4B2D-BB57-1E4F7BCF9E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10">
                                            <p:graphicEl>
                                              <a:dgm id="{C021AEA6-7840-4B2D-BB57-1E4F7BCF9E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021AEA6-7840-4B2D-BB57-1E4F7BCF9E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37DAC1BF-82EA-4D9B-A6B8-72A14B617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>
                                            <p:graphicEl>
                                              <a:dgm id="{37DAC1BF-82EA-4D9B-A6B8-72A14B6172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graphicEl>
                                              <a:dgm id="{37DAC1BF-82EA-4D9B-A6B8-72A14B617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graphicEl>
                                              <a:dgm id="{37DAC1BF-82EA-4D9B-A6B8-72A14B617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CEF085C-0516-4982-B1E4-873700F6F4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CEF085C-0516-4982-B1E4-873700F6F4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CEF085C-0516-4982-B1E4-873700F6F4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CEF085C-0516-4982-B1E4-873700F6F4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CEF085C-0516-4982-B1E4-873700F6F4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CEF085C-0516-4982-B1E4-873700F6F4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CEF085C-0516-4982-B1E4-873700F6F4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CEF085C-0516-4982-B1E4-873700F6F45D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CEF085C-0516-4982-B1E4-873700F6F45D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CEF085C-0516-4982-B1E4-873700F6F45D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CEF085C-0516-4982-B1E4-873700F6F45D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CEF085C-0516-4982-B1E4-873700F6F45D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CEF085C-0516-4982-B1E4-873700F6F45D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CEF085C-0516-4982-B1E4-873700F6F45D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CEF085C-0516-4982-B1E4-873700F6F45D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4AB26521-0A0E-4178-B45E-0F02C04129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4AB26521-0A0E-4178-B45E-0F02C04129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4AB26521-0A0E-4178-B45E-0F02C04129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4AB26521-0A0E-4178-B45E-0F02C04129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4AB26521-0A0E-4178-B45E-0F02C04129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4AB26521-0A0E-4178-B45E-0F02C04129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4AB26521-0A0E-4178-B45E-0F02C04129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4AB26521-0A0E-4178-B45E-0F02C04129E1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4AB26521-0A0E-4178-B45E-0F02C04129E1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4AB26521-0A0E-4178-B45E-0F02C04129E1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4AB26521-0A0E-4178-B45E-0F02C04129E1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4AB26521-0A0E-4178-B45E-0F02C04129E1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4AB26521-0A0E-4178-B45E-0F02C04129E1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4AB26521-0A0E-4178-B45E-0F02C04129E1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4AB26521-0A0E-4178-B45E-0F02C04129E1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8000"/>
                            </p:stCondLst>
                            <p:childTnLst>
                              <p:par>
                                <p:cTn id="6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880"/>
                            </p:stCondLst>
                            <p:childTnLst>
                              <p:par>
                                <p:cTn id="7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380"/>
                            </p:stCondLst>
                            <p:childTnLst>
                              <p:par>
                                <p:cTn id="83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880"/>
                            </p:stCondLst>
                            <p:childTnLst>
                              <p:par>
                                <p:cTn id="9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1380"/>
                            </p:stCondLst>
                            <p:childTnLst>
                              <p:par>
                                <p:cTn id="105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10" grpId="0">
        <p:bldSub>
          <a:bldDgm bld="one"/>
        </p:bldSub>
      </p:bldGraphic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 descr="1662977889_4-zefirka-club-p-fon-dlya-prezentatsii-delovoi-svetl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2" name="Рисунок 21" descr="Jedunuj20252026.jpg"/>
          <p:cNvPicPr>
            <a:picLocks noChangeAspect="1"/>
          </p:cNvPicPr>
          <p:nvPr/>
        </p:nvPicPr>
        <p:blipFill>
          <a:blip r:embed="rId3" cstate="print"/>
          <a:srcRect t="30312" b="19532"/>
          <a:stretch>
            <a:fillRect/>
          </a:stretch>
        </p:blipFill>
        <p:spPr>
          <a:xfrm>
            <a:off x="-13673" y="3857625"/>
            <a:ext cx="9144000" cy="3057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-28575"/>
            <a:ext cx="9144000" cy="80085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Структура єдиного податку за І півріччя 2026 року   </a:t>
            </a:r>
            <a:b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</a:br>
            <a:r>
              <a:rPr lang="uk-UA" sz="2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sym typeface="Arial" charset="0"/>
              </a:rPr>
              <a:t>в порівнянні з І півріччям 2025 року </a:t>
            </a:r>
            <a:endParaRPr lang="ru-RU" sz="265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</p:txBody>
      </p:sp>
      <p:grpSp>
        <p:nvGrpSpPr>
          <p:cNvPr id="2" name="Группа 26"/>
          <p:cNvGrpSpPr/>
          <p:nvPr/>
        </p:nvGrpSpPr>
        <p:grpSpPr>
          <a:xfrm>
            <a:off x="35067" y="992881"/>
            <a:ext cx="3240000" cy="2520000"/>
            <a:chOff x="35067" y="992881"/>
            <a:chExt cx="3240000" cy="2520000"/>
          </a:xfrm>
        </p:grpSpPr>
        <p:sp>
          <p:nvSpPr>
            <p:cNvPr id="6" name="AutoShape 9"/>
            <p:cNvSpPr>
              <a:spLocks noChangeArrowheads="1"/>
            </p:cNvSpPr>
            <p:nvPr/>
          </p:nvSpPr>
          <p:spPr bwMode="auto">
            <a:xfrm>
              <a:off x="35067" y="992881"/>
              <a:ext cx="3240000" cy="2520000"/>
            </a:xfrm>
            <a:prstGeom prst="flowChartConnector">
              <a:avLst/>
            </a:prstGeom>
            <a:gradFill rotWithShape="1">
              <a:gsLst>
                <a:gs pos="0">
                  <a:srgbClr val="FFFF99"/>
                </a:gs>
                <a:gs pos="100000">
                  <a:srgbClr val="996600"/>
                </a:gs>
              </a:gsLst>
              <a:lin ang="5400000" scaled="1"/>
            </a:gradFill>
            <a:ln w="9525">
              <a:solidFill>
                <a:srgbClr val="FFC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txBody>
            <a:bodyPr wrap="none" anchor="ctr"/>
            <a:lstStyle/>
            <a:p>
              <a:endParaRPr lang="ru-RU">
                <a:latin typeface="Cambria" pitchFamily="18" charset="0"/>
              </a:endParaRPr>
            </a:p>
          </p:txBody>
        </p:sp>
        <p:sp>
          <p:nvSpPr>
            <p:cNvPr id="9" name="AutoShape 11"/>
            <p:cNvSpPr>
              <a:spLocks noChangeArrowheads="1"/>
            </p:cNvSpPr>
            <p:nvPr/>
          </p:nvSpPr>
          <p:spPr bwMode="auto">
            <a:xfrm>
              <a:off x="869825" y="1059623"/>
              <a:ext cx="1584325" cy="601662"/>
            </a:xfrm>
            <a:prstGeom prst="flowChartConnector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996600"/>
                </a:gs>
              </a:gsLst>
              <a:lin ang="5400000" scaled="1"/>
            </a:gra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uk-UA" b="1" dirty="0" smtClean="0">
                  <a:solidFill>
                    <a:schemeClr val="accent5">
                      <a:lumMod val="50000"/>
                    </a:schemeClr>
                  </a:solidFill>
                  <a:latin typeface="Cambria" pitchFamily="18" charset="0"/>
                </a:rPr>
                <a:t>108,3</a:t>
              </a:r>
              <a:r>
                <a:rPr lang="uk-UA" sz="1800" b="1" dirty="0" smtClean="0">
                  <a:solidFill>
                    <a:schemeClr val="accent5">
                      <a:lumMod val="50000"/>
                    </a:schemeClr>
                  </a:solidFill>
                  <a:latin typeface="Cambria" pitchFamily="18" charset="0"/>
                </a:rPr>
                <a:t> </a:t>
              </a:r>
              <a:r>
                <a:rPr lang="uk-UA" sz="1800" b="1" dirty="0">
                  <a:solidFill>
                    <a:schemeClr val="accent5">
                      <a:lumMod val="50000"/>
                    </a:schemeClr>
                  </a:solidFill>
                  <a:latin typeface="Cambria" pitchFamily="18" charset="0"/>
                </a:rPr>
                <a:t>%</a:t>
              </a:r>
            </a:p>
          </p:txBody>
        </p:sp>
        <p:sp>
          <p:nvSpPr>
            <p:cNvPr id="12" name="AutoShape 10"/>
            <p:cNvSpPr>
              <a:spLocks noChangeArrowheads="1"/>
            </p:cNvSpPr>
            <p:nvPr/>
          </p:nvSpPr>
          <p:spPr bwMode="auto">
            <a:xfrm>
              <a:off x="113530" y="1666504"/>
              <a:ext cx="3148244" cy="1652569"/>
            </a:xfrm>
            <a:prstGeom prst="flowChartProcess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uk-UA" sz="2000" b="1" dirty="0" smtClean="0">
                  <a:solidFill>
                    <a:schemeClr val="accent5">
                      <a:lumMod val="50000"/>
                    </a:schemeClr>
                  </a:solidFill>
                  <a:latin typeface="Cambria" pitchFamily="18" charset="0"/>
                </a:rPr>
                <a:t>З </a:t>
              </a:r>
            </a:p>
            <a:p>
              <a:pPr algn="ctr"/>
              <a:r>
                <a:rPr lang="uk-UA" sz="2000" b="1" dirty="0" smtClean="0">
                  <a:solidFill>
                    <a:schemeClr val="accent5">
                      <a:lumMod val="50000"/>
                    </a:schemeClr>
                  </a:solidFill>
                  <a:latin typeface="Cambria" pitchFamily="18" charset="0"/>
                </a:rPr>
                <a:t>сільськогосподарських </a:t>
              </a:r>
            </a:p>
            <a:p>
              <a:pPr algn="ctr"/>
              <a:r>
                <a:rPr lang="uk-UA" sz="2000" b="1" dirty="0" smtClean="0">
                  <a:solidFill>
                    <a:schemeClr val="accent5">
                      <a:lumMod val="50000"/>
                    </a:schemeClr>
                  </a:solidFill>
                  <a:latin typeface="Cambria" pitchFamily="18" charset="0"/>
                </a:rPr>
                <a:t>товаровиробників</a:t>
              </a:r>
              <a:endParaRPr lang="uk-UA" sz="2000" b="1" dirty="0">
                <a:solidFill>
                  <a:schemeClr val="accent5">
                    <a:lumMod val="50000"/>
                  </a:schemeClr>
                </a:solidFill>
                <a:latin typeface="Cambria" pitchFamily="18" charset="0"/>
              </a:endParaRPr>
            </a:p>
            <a:p>
              <a:pPr algn="ctr"/>
              <a:r>
                <a:rPr lang="uk-UA" sz="2000" b="1" dirty="0" smtClean="0">
                  <a:solidFill>
                    <a:schemeClr val="accent5">
                      <a:lumMod val="50000"/>
                    </a:schemeClr>
                  </a:solidFill>
                  <a:latin typeface="Cambria" pitchFamily="18" charset="0"/>
                </a:rPr>
                <a:t>12 456,2 </a:t>
              </a:r>
            </a:p>
            <a:p>
              <a:pPr algn="ctr"/>
              <a:r>
                <a:rPr lang="uk-UA" sz="2000" b="1" dirty="0" err="1" smtClean="0">
                  <a:solidFill>
                    <a:schemeClr val="accent5">
                      <a:lumMod val="50000"/>
                    </a:schemeClr>
                  </a:solidFill>
                  <a:latin typeface="Cambria" pitchFamily="18" charset="0"/>
                </a:rPr>
                <a:t>тис.грн</a:t>
              </a:r>
              <a:endParaRPr lang="uk-UA" sz="2000" b="1" dirty="0">
                <a:solidFill>
                  <a:schemeClr val="accent5">
                    <a:lumMod val="50000"/>
                  </a:schemeClr>
                </a:solidFill>
                <a:latin typeface="Cambria" pitchFamily="18" charset="0"/>
              </a:endParaRPr>
            </a:p>
          </p:txBody>
        </p:sp>
      </p:grpSp>
      <p:grpSp>
        <p:nvGrpSpPr>
          <p:cNvPr id="3" name="Группа 27"/>
          <p:cNvGrpSpPr/>
          <p:nvPr/>
        </p:nvGrpSpPr>
        <p:grpSpPr>
          <a:xfrm>
            <a:off x="3635517" y="1640583"/>
            <a:ext cx="2167846" cy="1872298"/>
            <a:chOff x="3635517" y="1640583"/>
            <a:chExt cx="2167846" cy="1872298"/>
          </a:xfrm>
        </p:grpSpPr>
        <p:sp>
          <p:nvSpPr>
            <p:cNvPr id="7" name="AutoShape 12"/>
            <p:cNvSpPr>
              <a:spLocks noChangeArrowheads="1"/>
            </p:cNvSpPr>
            <p:nvPr/>
          </p:nvSpPr>
          <p:spPr bwMode="auto">
            <a:xfrm>
              <a:off x="3635517" y="1640583"/>
              <a:ext cx="2160000" cy="1872298"/>
            </a:xfrm>
            <a:prstGeom prst="flowChartConnector">
              <a:avLst/>
            </a:prstGeom>
            <a:gradFill rotWithShape="1">
              <a:gsLst>
                <a:gs pos="0">
                  <a:srgbClr val="33CCCC"/>
                </a:gs>
                <a:gs pos="100000">
                  <a:srgbClr val="009644"/>
                </a:gs>
              </a:gsLst>
              <a:lin ang="5400000" scaled="1"/>
            </a:gradFill>
            <a:ln w="9525">
              <a:solidFill>
                <a:srgbClr val="FFC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txBody>
            <a:bodyPr wrap="none" anchor="ctr"/>
            <a:lstStyle/>
            <a:p>
              <a:endParaRPr lang="ru-RU">
                <a:latin typeface="Cambria" pitchFamily="18" charset="0"/>
              </a:endParaRPr>
            </a:p>
          </p:txBody>
        </p:sp>
        <p:sp>
          <p:nvSpPr>
            <p:cNvPr id="10" name="AutoShape 14"/>
            <p:cNvSpPr>
              <a:spLocks noChangeArrowheads="1"/>
            </p:cNvSpPr>
            <p:nvPr/>
          </p:nvSpPr>
          <p:spPr bwMode="auto">
            <a:xfrm>
              <a:off x="4090988" y="1708910"/>
              <a:ext cx="1223962" cy="503238"/>
            </a:xfrm>
            <a:prstGeom prst="flowChartConnector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009644"/>
                </a:gs>
              </a:gsLst>
              <a:lin ang="5400000" scaled="1"/>
            </a:gra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uk-UA" b="1" dirty="0" smtClean="0">
                  <a:solidFill>
                    <a:schemeClr val="accent5">
                      <a:lumMod val="50000"/>
                    </a:schemeClr>
                  </a:solidFill>
                  <a:latin typeface="Cambria" pitchFamily="18" charset="0"/>
                </a:rPr>
                <a:t>107,0</a:t>
              </a:r>
              <a:r>
                <a:rPr lang="uk-UA" sz="1800" b="1" dirty="0" smtClean="0">
                  <a:solidFill>
                    <a:schemeClr val="accent5">
                      <a:lumMod val="50000"/>
                    </a:schemeClr>
                  </a:solidFill>
                  <a:latin typeface="Cambria" pitchFamily="18" charset="0"/>
                </a:rPr>
                <a:t> </a:t>
              </a:r>
              <a:r>
                <a:rPr lang="uk-UA" sz="1800" b="1" dirty="0">
                  <a:solidFill>
                    <a:schemeClr val="accent5">
                      <a:lumMod val="50000"/>
                    </a:schemeClr>
                  </a:solidFill>
                  <a:latin typeface="Cambria" pitchFamily="18" charset="0"/>
                </a:rPr>
                <a:t>%</a:t>
              </a:r>
            </a:p>
          </p:txBody>
        </p:sp>
        <p:sp>
          <p:nvSpPr>
            <p:cNvPr id="13" name="AutoShape 13"/>
            <p:cNvSpPr>
              <a:spLocks noChangeArrowheads="1"/>
            </p:cNvSpPr>
            <p:nvPr/>
          </p:nvSpPr>
          <p:spPr bwMode="auto">
            <a:xfrm>
              <a:off x="3635517" y="2192808"/>
              <a:ext cx="2167846" cy="1152525"/>
            </a:xfrm>
            <a:prstGeom prst="flowChartProcess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uk-UA" sz="2000" b="1" dirty="0" smtClean="0">
                  <a:solidFill>
                    <a:schemeClr val="accent5">
                      <a:lumMod val="50000"/>
                    </a:schemeClr>
                  </a:solidFill>
                  <a:latin typeface="Cambria" pitchFamily="18" charset="0"/>
                </a:rPr>
                <a:t>З </a:t>
              </a:r>
            </a:p>
            <a:p>
              <a:pPr algn="ctr"/>
              <a:r>
                <a:rPr lang="uk-UA" sz="2000" b="1" dirty="0" smtClean="0">
                  <a:solidFill>
                    <a:schemeClr val="accent5">
                      <a:lumMod val="50000"/>
                    </a:schemeClr>
                  </a:solidFill>
                  <a:latin typeface="Cambria" pitchFamily="18" charset="0"/>
                </a:rPr>
                <a:t>фізичних осіб</a:t>
              </a:r>
              <a:endParaRPr lang="uk-UA" sz="2000" b="1" dirty="0">
                <a:solidFill>
                  <a:schemeClr val="accent5">
                    <a:lumMod val="50000"/>
                  </a:schemeClr>
                </a:solidFill>
                <a:latin typeface="Cambria" pitchFamily="18" charset="0"/>
              </a:endParaRPr>
            </a:p>
            <a:p>
              <a:pPr algn="ctr"/>
              <a:r>
                <a:rPr lang="uk-UA" sz="2000" b="1" dirty="0" smtClean="0">
                  <a:solidFill>
                    <a:schemeClr val="accent5">
                      <a:lumMod val="50000"/>
                    </a:schemeClr>
                  </a:solidFill>
                  <a:latin typeface="Cambria" pitchFamily="18" charset="0"/>
                </a:rPr>
                <a:t>2 204,</a:t>
              </a:r>
              <a:r>
                <a:rPr lang="en-US" sz="2000" b="1" dirty="0" smtClean="0">
                  <a:solidFill>
                    <a:schemeClr val="accent5">
                      <a:lumMod val="50000"/>
                    </a:schemeClr>
                  </a:solidFill>
                  <a:latin typeface="Cambria" pitchFamily="18" charset="0"/>
                </a:rPr>
                <a:t>1</a:t>
              </a:r>
              <a:r>
                <a:rPr lang="uk-UA" sz="2000" b="1" dirty="0" smtClean="0">
                  <a:solidFill>
                    <a:schemeClr val="accent5">
                      <a:lumMod val="50000"/>
                    </a:schemeClr>
                  </a:solidFill>
                  <a:latin typeface="Cambria" pitchFamily="18" charset="0"/>
                </a:rPr>
                <a:t> </a:t>
              </a:r>
            </a:p>
            <a:p>
              <a:pPr algn="ctr"/>
              <a:r>
                <a:rPr lang="uk-UA" sz="2000" b="1" dirty="0" err="1" smtClean="0">
                  <a:solidFill>
                    <a:schemeClr val="accent5">
                      <a:lumMod val="50000"/>
                    </a:schemeClr>
                  </a:solidFill>
                  <a:latin typeface="Cambria" pitchFamily="18" charset="0"/>
                </a:rPr>
                <a:t>тис.грн</a:t>
              </a:r>
              <a:endParaRPr lang="uk-UA" sz="2000" b="1" dirty="0">
                <a:solidFill>
                  <a:schemeClr val="accent5">
                    <a:lumMod val="50000"/>
                  </a:schemeClr>
                </a:solidFill>
                <a:latin typeface="Cambria" pitchFamily="18" charset="0"/>
              </a:endParaRPr>
            </a:p>
          </p:txBody>
        </p:sp>
      </p:grpSp>
      <p:grpSp>
        <p:nvGrpSpPr>
          <p:cNvPr id="23" name="Группа 28"/>
          <p:cNvGrpSpPr/>
          <p:nvPr/>
        </p:nvGrpSpPr>
        <p:grpSpPr>
          <a:xfrm>
            <a:off x="6515571" y="1554858"/>
            <a:ext cx="2520000" cy="1908000"/>
            <a:chOff x="6515571" y="1554858"/>
            <a:chExt cx="2520000" cy="1908000"/>
          </a:xfrm>
        </p:grpSpPr>
        <p:sp>
          <p:nvSpPr>
            <p:cNvPr id="8" name="AutoShape 15"/>
            <p:cNvSpPr>
              <a:spLocks noChangeArrowheads="1"/>
            </p:cNvSpPr>
            <p:nvPr/>
          </p:nvSpPr>
          <p:spPr bwMode="auto">
            <a:xfrm>
              <a:off x="6515571" y="1554858"/>
              <a:ext cx="2520000" cy="1908000"/>
            </a:xfrm>
            <a:prstGeom prst="flowChartConnector">
              <a:avLst/>
            </a:prstGeom>
            <a:solidFill>
              <a:srgbClr val="00B0F0"/>
            </a:solidFill>
            <a:ln w="9525">
              <a:solidFill>
                <a:srgbClr val="FFC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txBody>
            <a:bodyPr wrap="none" anchor="ctr"/>
            <a:lstStyle/>
            <a:p>
              <a:endParaRPr lang="ru-RU">
                <a:latin typeface="Cambria" pitchFamily="18" charset="0"/>
              </a:endParaRPr>
            </a:p>
          </p:txBody>
        </p:sp>
        <p:sp>
          <p:nvSpPr>
            <p:cNvPr id="11" name="AutoShape 17"/>
            <p:cNvSpPr>
              <a:spLocks noChangeArrowheads="1"/>
            </p:cNvSpPr>
            <p:nvPr/>
          </p:nvSpPr>
          <p:spPr bwMode="auto">
            <a:xfrm>
              <a:off x="7168722" y="1632710"/>
              <a:ext cx="1223963" cy="503238"/>
            </a:xfrm>
            <a:prstGeom prst="flowChartConnector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66CCFF"/>
                </a:gs>
              </a:gsLst>
              <a:lin ang="5400000" scaled="1"/>
            </a:gra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uk-UA" sz="1800" b="1" dirty="0" smtClean="0">
                  <a:solidFill>
                    <a:schemeClr val="accent5">
                      <a:lumMod val="50000"/>
                    </a:schemeClr>
                  </a:solidFill>
                  <a:latin typeface="Cambria" pitchFamily="18" charset="0"/>
                </a:rPr>
                <a:t>127,3 </a:t>
              </a:r>
              <a:r>
                <a:rPr lang="uk-UA" sz="1800" b="1" dirty="0">
                  <a:solidFill>
                    <a:schemeClr val="accent5">
                      <a:lumMod val="50000"/>
                    </a:schemeClr>
                  </a:solidFill>
                  <a:latin typeface="Cambria" pitchFamily="18" charset="0"/>
                </a:rPr>
                <a:t>%</a:t>
              </a:r>
            </a:p>
          </p:txBody>
        </p:sp>
        <p:sp>
          <p:nvSpPr>
            <p:cNvPr id="14" name="AutoShape 16"/>
            <p:cNvSpPr>
              <a:spLocks noChangeArrowheads="1"/>
            </p:cNvSpPr>
            <p:nvPr/>
          </p:nvSpPr>
          <p:spPr bwMode="auto">
            <a:xfrm>
              <a:off x="6689867" y="2215881"/>
              <a:ext cx="2266950" cy="936625"/>
            </a:xfrm>
            <a:prstGeom prst="flowChartProcess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uk-UA" sz="2000" b="1" dirty="0" smtClean="0">
                  <a:solidFill>
                    <a:srgbClr val="003366"/>
                  </a:solidFill>
                  <a:latin typeface="Cambria" pitchFamily="18" charset="0"/>
                </a:rPr>
                <a:t>З </a:t>
              </a:r>
            </a:p>
            <a:p>
              <a:pPr algn="ctr"/>
              <a:r>
                <a:rPr lang="uk-UA" sz="2000" b="1" dirty="0" smtClean="0">
                  <a:solidFill>
                    <a:srgbClr val="003366"/>
                  </a:solidFill>
                  <a:latin typeface="Cambria" pitchFamily="18" charset="0"/>
                </a:rPr>
                <a:t>юридичних осіб</a:t>
              </a:r>
            </a:p>
            <a:p>
              <a:pPr algn="ctr"/>
              <a:r>
                <a:rPr lang="uk-UA" sz="2000" b="1" dirty="0" smtClean="0">
                  <a:solidFill>
                    <a:srgbClr val="003366"/>
                  </a:solidFill>
                  <a:latin typeface="Cambria" pitchFamily="18" charset="0"/>
                </a:rPr>
                <a:t> 159,2 </a:t>
              </a:r>
            </a:p>
            <a:p>
              <a:pPr algn="ctr"/>
              <a:r>
                <a:rPr lang="uk-UA" sz="2000" b="1" dirty="0" err="1" smtClean="0">
                  <a:solidFill>
                    <a:srgbClr val="003366"/>
                  </a:solidFill>
                  <a:latin typeface="Cambria" pitchFamily="18" charset="0"/>
                </a:rPr>
                <a:t>тис.грн</a:t>
              </a:r>
              <a:endParaRPr lang="uk-UA" sz="2000" b="1" i="1" dirty="0">
                <a:solidFill>
                  <a:schemeClr val="bg1"/>
                </a:solidFill>
                <a:latin typeface="Cambria" pitchFamily="18" charset="0"/>
              </a:endParaRPr>
            </a:p>
          </p:txBody>
        </p:sp>
      </p:grpSp>
      <p:sp>
        <p:nvSpPr>
          <p:cNvPr id="15" name="AutoShape 4"/>
          <p:cNvSpPr>
            <a:spLocks noChangeArrowheads="1"/>
          </p:cNvSpPr>
          <p:nvPr/>
        </p:nvSpPr>
        <p:spPr bwMode="gray">
          <a:xfrm>
            <a:off x="3015942" y="772275"/>
            <a:ext cx="6076285" cy="760879"/>
          </a:xfrm>
          <a:prstGeom prst="roundRect">
            <a:avLst>
              <a:gd name="adj" fmla="val 50000"/>
            </a:avLst>
          </a:prstGeom>
          <a:solidFill>
            <a:srgbClr val="3399FF"/>
          </a:solidFill>
          <a:ln>
            <a:solidFill>
              <a:srgbClr val="FFC000"/>
            </a:solidFill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hangingPunct="0"/>
            <a:r>
              <a:rPr lang="uk-UA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mbria" pitchFamily="18" charset="0"/>
                <a:cs typeface="Arial" charset="0"/>
              </a:rPr>
              <a:t>14</a:t>
            </a:r>
            <a:r>
              <a:rPr lang="en-US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uk-UA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mbria" pitchFamily="18" charset="0"/>
                <a:cs typeface="Arial" charset="0"/>
              </a:rPr>
              <a:t>819,4 </a:t>
            </a:r>
            <a:r>
              <a:rPr lang="uk-UA" sz="2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mbria" pitchFamily="18" charset="0"/>
                <a:cs typeface="Arial" charset="0"/>
              </a:rPr>
              <a:t>тис.грн</a:t>
            </a:r>
            <a:endParaRPr lang="uk-UA" sz="2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mbria" pitchFamily="18" charset="0"/>
              <a:cs typeface="Arial" charset="0"/>
            </a:endParaRPr>
          </a:p>
          <a:p>
            <a:pPr algn="ctr" eaLnBrk="0" hangingPunct="0"/>
            <a:r>
              <a:rPr lang="uk-U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mbria" pitchFamily="18" charset="0"/>
                <a:cs typeface="Arial" charset="0"/>
              </a:rPr>
              <a:t>(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mbria" pitchFamily="18" charset="0"/>
                <a:cs typeface="Arial" charset="0"/>
              </a:rPr>
              <a:t>+</a:t>
            </a:r>
            <a:r>
              <a:rPr lang="uk-U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mbria" pitchFamily="18" charset="0"/>
                <a:cs typeface="Arial" charset="0"/>
              </a:rPr>
              <a:t> 1 455,1 тис. </a:t>
            </a:r>
            <a:r>
              <a:rPr lang="uk-UA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mbria" pitchFamily="18" charset="0"/>
                <a:cs typeface="Arial" charset="0"/>
              </a:rPr>
              <a:t>грн</a:t>
            </a:r>
            <a:r>
              <a:rPr lang="uk-U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mbria" pitchFamily="18" charset="0"/>
                <a:cs typeface="Arial" charset="0"/>
              </a:rPr>
              <a:t> до попереднього року)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mbria" pitchFamily="18" charset="0"/>
              <a:cs typeface="Arial" charset="0"/>
            </a:endParaRPr>
          </a:p>
        </p:txBody>
      </p:sp>
      <p:grpSp>
        <p:nvGrpSpPr>
          <p:cNvPr id="24" name="Группа 24"/>
          <p:cNvGrpSpPr/>
          <p:nvPr/>
        </p:nvGrpSpPr>
        <p:grpSpPr>
          <a:xfrm>
            <a:off x="351938" y="3370972"/>
            <a:ext cx="2484000" cy="936000"/>
            <a:chOff x="304313" y="3551947"/>
            <a:chExt cx="2702104" cy="936000"/>
          </a:xfrm>
        </p:grpSpPr>
        <p:sp>
          <p:nvSpPr>
            <p:cNvPr id="5" name="Выноска со стрелкой вверх 4"/>
            <p:cNvSpPr>
              <a:spLocks noChangeArrowheads="1"/>
            </p:cNvSpPr>
            <p:nvPr/>
          </p:nvSpPr>
          <p:spPr bwMode="auto">
            <a:xfrm>
              <a:off x="400692" y="3551947"/>
              <a:ext cx="2520000" cy="936000"/>
            </a:xfrm>
            <a:prstGeom prst="upArrowCallout">
              <a:avLst>
                <a:gd name="adj1" fmla="val 24990"/>
                <a:gd name="adj2" fmla="val 24978"/>
                <a:gd name="adj3" fmla="val 25000"/>
                <a:gd name="adj4" fmla="val 64977"/>
              </a:avLst>
            </a:prstGeom>
            <a:gradFill rotWithShape="1">
              <a:gsLst>
                <a:gs pos="0">
                  <a:srgbClr val="FFFF99"/>
                </a:gs>
                <a:gs pos="100000">
                  <a:schemeClr val="accent2"/>
                </a:gs>
              </a:gsLst>
              <a:lin ang="5400000" scaled="1"/>
            </a:gradFill>
            <a:ln w="381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/>
            <a:lstStyle/>
            <a:p>
              <a:pPr algn="ctr"/>
              <a:endParaRPr lang="ru-RU" sz="1600" b="1" dirty="0">
                <a:solidFill>
                  <a:srgbClr val="003366"/>
                </a:solidFill>
                <a:latin typeface="Cambria" pitchFamily="18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04313" y="3837614"/>
              <a:ext cx="270210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latin typeface="Cambria" pitchFamily="18" charset="0"/>
                </a:rPr>
                <a:t>+</a:t>
              </a:r>
              <a:r>
                <a:rPr lang="uk-UA" b="1" dirty="0" smtClean="0">
                  <a:latin typeface="Cambria" pitchFamily="18" charset="0"/>
                </a:rPr>
                <a:t> 1 062,1 </a:t>
              </a:r>
              <a:r>
                <a:rPr lang="uk-UA" b="1" dirty="0" err="1" smtClean="0">
                  <a:latin typeface="Cambria" pitchFamily="18" charset="0"/>
                </a:rPr>
                <a:t>тис.грн</a:t>
              </a:r>
              <a:r>
                <a:rPr lang="uk-UA" b="1" dirty="0" smtClean="0">
                  <a:latin typeface="Cambria" pitchFamily="18" charset="0"/>
                </a:rPr>
                <a:t> </a:t>
              </a:r>
            </a:p>
            <a:p>
              <a:pPr algn="ctr"/>
              <a:r>
                <a:rPr lang="uk-UA" sz="1500" b="1" dirty="0" smtClean="0">
                  <a:latin typeface="Cambria" pitchFamily="18" charset="0"/>
                </a:rPr>
                <a:t>до попереднього року</a:t>
              </a:r>
              <a:endParaRPr lang="ru-RU" sz="1500" b="1" dirty="0">
                <a:latin typeface="Cambria" pitchFamily="18" charset="0"/>
              </a:endParaRPr>
            </a:p>
          </p:txBody>
        </p:sp>
      </p:grpSp>
      <p:grpSp>
        <p:nvGrpSpPr>
          <p:cNvPr id="25" name="Группа 22"/>
          <p:cNvGrpSpPr/>
          <p:nvPr/>
        </p:nvGrpSpPr>
        <p:grpSpPr>
          <a:xfrm>
            <a:off x="3468604" y="3361447"/>
            <a:ext cx="2484000" cy="936625"/>
            <a:chOff x="3271632" y="3512881"/>
            <a:chExt cx="2760785" cy="936625"/>
          </a:xfrm>
        </p:grpSpPr>
        <p:sp>
          <p:nvSpPr>
            <p:cNvPr id="19" name="Выноска со стрелкой вверх 18"/>
            <p:cNvSpPr>
              <a:spLocks noChangeArrowheads="1"/>
            </p:cNvSpPr>
            <p:nvPr/>
          </p:nvSpPr>
          <p:spPr bwMode="auto">
            <a:xfrm>
              <a:off x="3392404" y="3512881"/>
              <a:ext cx="2520000" cy="936625"/>
            </a:xfrm>
            <a:prstGeom prst="upArrowCallout">
              <a:avLst>
                <a:gd name="adj1" fmla="val 24985"/>
                <a:gd name="adj2" fmla="val 24972"/>
                <a:gd name="adj3" fmla="val 25000"/>
                <a:gd name="adj4" fmla="val 64977"/>
              </a:avLst>
            </a:prstGeom>
            <a:gradFill rotWithShape="1">
              <a:gsLst>
                <a:gs pos="0">
                  <a:srgbClr val="33CCCC"/>
                </a:gs>
                <a:gs pos="100000">
                  <a:srgbClr val="006666"/>
                </a:gs>
              </a:gsLst>
              <a:lin ang="5400000" scaled="1"/>
            </a:gradFill>
            <a:ln w="381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/>
            <a:lstStyle/>
            <a:p>
              <a:pPr algn="ctr"/>
              <a:endParaRPr lang="ru-RU" sz="1600" b="1" dirty="0">
                <a:solidFill>
                  <a:srgbClr val="003366"/>
                </a:solidFill>
                <a:latin typeface="Cambria" pitchFamily="18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271632" y="3818564"/>
              <a:ext cx="2760785" cy="5924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750" b="1" dirty="0" smtClean="0">
                  <a:latin typeface="Cambria" pitchFamily="18" charset="0"/>
                </a:rPr>
                <a:t>+ 373,1 </a:t>
              </a:r>
              <a:r>
                <a:rPr lang="uk-UA" sz="1750" b="1" dirty="0" err="1" smtClean="0">
                  <a:latin typeface="Cambria" pitchFamily="18" charset="0"/>
                </a:rPr>
                <a:t>тис.грн</a:t>
              </a:r>
              <a:r>
                <a:rPr lang="uk-UA" sz="1750" b="1" dirty="0" smtClean="0">
                  <a:latin typeface="Cambria" pitchFamily="18" charset="0"/>
                </a:rPr>
                <a:t> </a:t>
              </a:r>
            </a:p>
            <a:p>
              <a:pPr algn="ctr"/>
              <a:r>
                <a:rPr lang="uk-UA" sz="1500" b="1" dirty="0" smtClean="0">
                  <a:latin typeface="Cambria" pitchFamily="18" charset="0"/>
                </a:rPr>
                <a:t>до попереднього року</a:t>
              </a:r>
              <a:endParaRPr lang="ru-RU" sz="1500" b="1" dirty="0">
                <a:latin typeface="Cambria" pitchFamily="18" charset="0"/>
              </a:endParaRPr>
            </a:p>
          </p:txBody>
        </p:sp>
      </p:grpSp>
      <p:grpSp>
        <p:nvGrpSpPr>
          <p:cNvPr id="26" name="Группа 23"/>
          <p:cNvGrpSpPr/>
          <p:nvPr/>
        </p:nvGrpSpPr>
        <p:grpSpPr>
          <a:xfrm>
            <a:off x="6565599" y="3343275"/>
            <a:ext cx="2484000" cy="936000"/>
            <a:chOff x="6537024" y="3705225"/>
            <a:chExt cx="2520000" cy="936000"/>
          </a:xfrm>
        </p:grpSpPr>
        <p:sp>
          <p:nvSpPr>
            <p:cNvPr id="20" name="Выноска со стрелкой вверх 19"/>
            <p:cNvSpPr>
              <a:spLocks noChangeArrowheads="1"/>
            </p:cNvSpPr>
            <p:nvPr/>
          </p:nvSpPr>
          <p:spPr bwMode="auto">
            <a:xfrm>
              <a:off x="6537024" y="3705225"/>
              <a:ext cx="2520000" cy="936000"/>
            </a:xfrm>
            <a:prstGeom prst="upArrowCallout">
              <a:avLst>
                <a:gd name="adj1" fmla="val 25035"/>
                <a:gd name="adj2" fmla="val 25023"/>
                <a:gd name="adj3" fmla="val 25000"/>
                <a:gd name="adj4" fmla="val 64977"/>
              </a:avLst>
            </a:prstGeom>
            <a:gradFill rotWithShape="1">
              <a:gsLst>
                <a:gs pos="0">
                  <a:srgbClr val="66CCFF"/>
                </a:gs>
                <a:gs pos="100000">
                  <a:srgbClr val="006699"/>
                </a:gs>
              </a:gsLst>
              <a:lin ang="5400000" scaled="1"/>
            </a:gradFill>
            <a:ln w="381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/>
            <a:lstStyle/>
            <a:p>
              <a:pPr algn="ctr"/>
              <a:r>
                <a:rPr lang="uk-UA" sz="1600" b="1" dirty="0">
                  <a:solidFill>
                    <a:srgbClr val="FFFFFF"/>
                  </a:solidFill>
                  <a:latin typeface="Cambria" pitchFamily="18" charset="0"/>
                </a:rPr>
                <a:t> </a:t>
              </a:r>
              <a:endParaRPr lang="ru-RU" sz="1600" b="1" dirty="0">
                <a:solidFill>
                  <a:srgbClr val="003366"/>
                </a:solidFill>
                <a:latin typeface="Cambria" pitchFamily="18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546549" y="4019947"/>
              <a:ext cx="248902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700" b="1" dirty="0" smtClean="0">
                  <a:latin typeface="Cambria" pitchFamily="18" charset="0"/>
                </a:rPr>
                <a:t>+</a:t>
              </a:r>
              <a:r>
                <a:rPr lang="uk-UA" sz="1700" b="1" dirty="0" smtClean="0">
                  <a:latin typeface="Cambria" pitchFamily="18" charset="0"/>
                </a:rPr>
                <a:t>19,9 </a:t>
              </a:r>
              <a:r>
                <a:rPr lang="uk-UA" sz="1700" b="1" dirty="0" err="1" smtClean="0">
                  <a:latin typeface="Cambria" pitchFamily="18" charset="0"/>
                </a:rPr>
                <a:t>тис.грн</a:t>
              </a:r>
              <a:r>
                <a:rPr lang="uk-UA" sz="1700" b="1" dirty="0" smtClean="0">
                  <a:latin typeface="Cambria" pitchFamily="18" charset="0"/>
                </a:rPr>
                <a:t> </a:t>
              </a:r>
            </a:p>
            <a:p>
              <a:pPr algn="ctr"/>
              <a:r>
                <a:rPr lang="uk-UA" sz="1500" b="1" dirty="0" smtClean="0">
                  <a:latin typeface="Cambria" pitchFamily="18" charset="0"/>
                </a:rPr>
                <a:t>до попереднього року</a:t>
              </a:r>
              <a:endParaRPr lang="ru-RU" sz="1500" b="1" dirty="0">
                <a:latin typeface="Cambria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0"/>
                            </p:stCondLst>
                            <p:childTnLst>
                              <p:par>
                                <p:cTn id="4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000"/>
                            </p:stCondLst>
                            <p:childTnLst>
                              <p:par>
                                <p:cTn id="5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 Them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 Them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 Them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7988</TotalTime>
  <Words>1741</Words>
  <Application>Microsoft Office PowerPoint</Application>
  <PresentationFormat>Экран (4:3)</PresentationFormat>
  <Paragraphs>307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Office Theme</vt:lpstr>
      <vt:lpstr>Слайд 1</vt:lpstr>
      <vt:lpstr>Слайд 2</vt:lpstr>
      <vt:lpstr>Структура доходів бюджету Вербківської СТГ                  за І півріччя 2026 року</vt:lpstr>
      <vt:lpstr>Слайд 4</vt:lpstr>
      <vt:lpstr>Виконання власних доходів бюджету               Вербківської СТГ за І півріччя 2025 - 2026 років </vt:lpstr>
      <vt:lpstr>Структура власних доходів загального фонду  Вербківської СТГ за І півріччя 2026 року </vt:lpstr>
      <vt:lpstr>Слайд 7</vt:lpstr>
      <vt:lpstr>Структура надходжень акцизного податку  за І півріччя 2026 року</vt:lpstr>
      <vt:lpstr>Структура єдиного податку за І півріччя 2026 року    в порівнянні з І півріччям 2025 року </vt:lpstr>
      <vt:lpstr>Структура податку на майно за І півріччя 2026 року  в порівнянні з І півріччям 2025 року </vt:lpstr>
      <vt:lpstr>Структура власних надходжень спеціального фонду бюджету Вербківської СТГ за І півріччя 2026 року  в порівнянні з І півріччям 2025 року </vt:lpstr>
      <vt:lpstr>Показники міжбюджетних трансфертів у бюджеті Вербківської СТГ за І півріччя 2026 року</vt:lpstr>
      <vt:lpstr>Слайд 13</vt:lpstr>
      <vt:lpstr>Слайд 14</vt:lpstr>
      <vt:lpstr>Виконання видаткової частини загального фонду бюджету за функціональною ознакою  за І півріччя 2026 року</vt:lpstr>
      <vt:lpstr>Структура видатків загального фонду бюджету  за І півріччя 2026 року  за економічною ознакою</vt:lpstr>
      <vt:lpstr>Захищені видатки  загального фонду бюджету Вербківської СТГ  у І півріччі 2026 року</vt:lpstr>
      <vt:lpstr>Видатки бюджету Вербківської СТГ  на енергоносії бюджетних установ у І півріччі 2026 року</vt:lpstr>
      <vt:lpstr>Слайд 19</vt:lpstr>
      <vt:lpstr>Виконання видаткової частини  спеціального фонду бюджету Вербківської СТГ  за функціональною ознакою за І півріччя 2026 року (бюджет розвитку)</vt:lpstr>
      <vt:lpstr>Структура видаткової частини  спеціального фонду бюджету Вербківської СТГ  за видами коштів за І півріччя 2026 року</vt:lpstr>
      <vt:lpstr>Видатки спеціального фонду бюджету Вербківської СТГ  за рахунок коштів, отриманих за іншими джерелами власних надходжень у І півріччі 2026 року</vt:lpstr>
    </vt:vector>
  </TitlesOfParts>
  <Company>PJSC "New Engineering Technologies"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Пользователь</cp:lastModifiedBy>
  <cp:revision>1645</cp:revision>
  <dcterms:created xsi:type="dcterms:W3CDTF">2016-11-18T14:12:19Z</dcterms:created>
  <dcterms:modified xsi:type="dcterms:W3CDTF">2026-07-23T08:10:44Z</dcterms:modified>
</cp:coreProperties>
</file>