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80" r:id="rId2"/>
    <p:sldId id="257" r:id="rId3"/>
    <p:sldId id="258" r:id="rId4"/>
    <p:sldId id="259" r:id="rId5"/>
    <p:sldId id="260" r:id="rId6"/>
    <p:sldId id="261" r:id="rId7"/>
    <p:sldId id="281" r:id="rId8"/>
    <p:sldId id="284" r:id="rId9"/>
    <p:sldId id="264" r:id="rId10"/>
    <p:sldId id="265" r:id="rId11"/>
    <p:sldId id="287" r:id="rId12"/>
    <p:sldId id="268" r:id="rId13"/>
    <p:sldId id="288" r:id="rId14"/>
    <p:sldId id="271" r:id="rId15"/>
    <p:sldId id="272" r:id="rId16"/>
    <p:sldId id="273" r:id="rId17"/>
    <p:sldId id="301" r:id="rId18"/>
    <p:sldId id="295" r:id="rId19"/>
    <p:sldId id="274" r:id="rId20"/>
    <p:sldId id="275" r:id="rId21"/>
    <p:sldId id="276" r:id="rId22"/>
    <p:sldId id="277" r:id="rId23"/>
    <p:sldId id="298" r:id="rId24"/>
    <p:sldId id="302" r:id="rId25"/>
    <p:sldId id="303" r:id="rId26"/>
    <p:sldId id="294" r:id="rId27"/>
    <p:sldId id="300" r:id="rId28"/>
    <p:sldId id="279" r:id="rId29"/>
    <p:sldId id="267" r:id="rId30"/>
    <p:sldId id="293" r:id="rId3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99"/>
    <a:srgbClr val="FF7C80"/>
    <a:srgbClr val="FFFF99"/>
    <a:srgbClr val="D8990E"/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96667" autoAdjust="0"/>
  </p:normalViewPr>
  <p:slideViewPr>
    <p:cSldViewPr>
      <p:cViewPr>
        <p:scale>
          <a:sx n="110" d="100"/>
          <a:sy n="110" d="100"/>
        </p:scale>
        <p:origin x="-1644" y="-22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60714285714302"/>
          <c:y val="8.2480314960629922E-2"/>
          <c:w val="0.87819682695913681"/>
          <c:h val="0.64314332990984813"/>
        </c:manualLayout>
      </c:layout>
      <c:bar3DChart>
        <c:barDir val="col"/>
        <c:grouping val="clustered"/>
        <c:shape val="cylinder"/>
        <c:axId val="171627648"/>
        <c:axId val="171629184"/>
        <c:axId val="0"/>
      </c:bar3DChart>
      <c:catAx>
        <c:axId val="171627648"/>
        <c:scaling>
          <c:orientation val="minMax"/>
        </c:scaling>
        <c:delete val="1"/>
        <c:axPos val="b"/>
        <c:tickLblPos val="none"/>
        <c:crossAx val="171629184"/>
        <c:crosses val="autoZero"/>
        <c:auto val="1"/>
        <c:lblAlgn val="ctr"/>
        <c:lblOffset val="100"/>
      </c:catAx>
      <c:valAx>
        <c:axId val="171629184"/>
        <c:scaling>
          <c:orientation val="minMax"/>
        </c:scaling>
        <c:delete val="1"/>
        <c:axPos val="l"/>
        <c:numFmt formatCode="General" sourceLinked="1"/>
        <c:tickLblPos val="none"/>
        <c:crossAx val="171627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191516771412743"/>
          <c:y val="0.8157364252878796"/>
          <c:w val="0.16891052035926868"/>
          <c:h val="0.1546543170542989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25680440174336244"/>
          <c:y val="4.0875074232790503E-4"/>
          <c:w val="0.73500746466324762"/>
          <c:h val="0.8853607241402440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Лист1!$B$6</c:f>
              <c:strCache>
                <c:ptCount val="1"/>
                <c:pt idx="0">
                  <c:v>9 місяців 2024 року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6"/>
              <c:layout>
                <c:manualLayout>
                  <c:x val="7.7891471870987182E-3"/>
                  <c:y val="-3.73867181696634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5E-4864-A888-9A53FE6B05F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Лист1!$A$7:$A$15</c:f>
              <c:strCache>
                <c:ptCount val="9"/>
                <c:pt idx="0">
                  <c:v>Інші надходження</c:v>
                </c:pt>
                <c:pt idx="1">
                  <c:v>Адміністративні
збори та платежі</c:v>
                </c:pt>
                <c:pt idx="2">
                  <c:v>Податок на нерухоме 
майно</c:v>
                </c:pt>
                <c:pt idx="3">
                  <c:v>Рентна плата</c:v>
                </c:pt>
                <c:pt idx="4">
                  <c:v>Акцизний податок</c:v>
                </c:pt>
                <c:pt idx="5">
                  <c:v>Земельний п-к та орендна плата</c:v>
                </c:pt>
                <c:pt idx="6">
                  <c:v>Єдиний податок</c:v>
                </c:pt>
                <c:pt idx="7">
                  <c:v>ПДФО</c:v>
                </c:pt>
                <c:pt idx="8">
                  <c:v>ВСЬОГО Доходів:</c:v>
                </c:pt>
              </c:strCache>
            </c:strRef>
          </c:cat>
          <c:val>
            <c:numRef>
              <c:f>Лист1!$B$7:$B$15</c:f>
              <c:numCache>
                <c:formatCode>#,##0.0</c:formatCode>
                <c:ptCount val="9"/>
                <c:pt idx="0">
                  <c:v>1003.6</c:v>
                </c:pt>
                <c:pt idx="1">
                  <c:v>457.7</c:v>
                </c:pt>
                <c:pt idx="2">
                  <c:v>592.1</c:v>
                </c:pt>
                <c:pt idx="3">
                  <c:v>2774.1</c:v>
                </c:pt>
                <c:pt idx="4">
                  <c:v>302</c:v>
                </c:pt>
                <c:pt idx="5">
                  <c:v>7679.8</c:v>
                </c:pt>
                <c:pt idx="6">
                  <c:v>9049.4</c:v>
                </c:pt>
                <c:pt idx="7">
                  <c:v>121173</c:v>
                </c:pt>
                <c:pt idx="8">
                  <c:v>143031.70000000001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5E-4864-A888-9A53FE6B05FF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9 місяців 2025 року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2291</a:t>
                    </a:r>
                    <a:r>
                      <a:rPr lang="en-US" dirty="0" smtClean="0"/>
                      <a:t>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F48-4ABC-8C88-6D65CEBA4D15}"/>
                </c:ext>
              </c:extLst>
            </c:dLbl>
            <c:dLbl>
              <c:idx val="6"/>
              <c:layout>
                <c:manualLayout>
                  <c:x val="6.8151241135702024E-3"/>
                  <c:y val="-6.219493855629103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5E-4864-A888-9A53FE6B05FF}"/>
                </c:ext>
              </c:extLst>
            </c:dLbl>
            <c:dLbl>
              <c:idx val="7"/>
              <c:layout>
                <c:manualLayout>
                  <c:x val="4.7223553577541936E-3"/>
                  <c:y val="6.8274455426098907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5E-4864-A888-9A53FE6B05F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Лист1!$A$7:$A$15</c:f>
              <c:strCache>
                <c:ptCount val="9"/>
                <c:pt idx="0">
                  <c:v>Інші надходження</c:v>
                </c:pt>
                <c:pt idx="1">
                  <c:v>Адміністративні
збори та платежі</c:v>
                </c:pt>
                <c:pt idx="2">
                  <c:v>Податок на нерухоме 
майно</c:v>
                </c:pt>
                <c:pt idx="3">
                  <c:v>Рентна плата</c:v>
                </c:pt>
                <c:pt idx="4">
                  <c:v>Акцизний податок</c:v>
                </c:pt>
                <c:pt idx="5">
                  <c:v>Земельний п-к та орендна плата</c:v>
                </c:pt>
                <c:pt idx="6">
                  <c:v>Єдиний податок</c:v>
                </c:pt>
                <c:pt idx="7">
                  <c:v>ПДФО</c:v>
                </c:pt>
                <c:pt idx="8">
                  <c:v>ВСЬОГО Доходів:</c:v>
                </c:pt>
              </c:strCache>
            </c:strRef>
          </c:cat>
          <c:val>
            <c:numRef>
              <c:f>Лист1!$C$7:$C$15</c:f>
              <c:numCache>
                <c:formatCode>#,##0.0</c:formatCode>
                <c:ptCount val="9"/>
                <c:pt idx="0">
                  <c:v>1034.5999999999999</c:v>
                </c:pt>
                <c:pt idx="1">
                  <c:v>467.6</c:v>
                </c:pt>
                <c:pt idx="2">
                  <c:v>828.2</c:v>
                </c:pt>
                <c:pt idx="3">
                  <c:v>2291.6999999999998</c:v>
                </c:pt>
                <c:pt idx="4">
                  <c:v>407.7</c:v>
                </c:pt>
                <c:pt idx="5">
                  <c:v>9052.2999999999811</c:v>
                </c:pt>
                <c:pt idx="6">
                  <c:v>16209.7</c:v>
                </c:pt>
                <c:pt idx="7">
                  <c:v>148229.6</c:v>
                </c:pt>
                <c:pt idx="8">
                  <c:v>178521.4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5E-4864-A888-9A53FE6B05FF}"/>
            </c:ext>
          </c:extLst>
        </c:ser>
        <c:dLbls>
          <c:showVal val="1"/>
        </c:dLbls>
        <c:overlap val="-25"/>
        <c:axId val="172296448"/>
        <c:axId val="172315776"/>
      </c:barChart>
      <c:catAx>
        <c:axId val="17229644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600" b="1"/>
            </a:pPr>
            <a:endParaRPr lang="ru-RU"/>
          </a:p>
        </c:txPr>
        <c:crossAx val="172315776"/>
        <c:crosses val="autoZero"/>
        <c:auto val="1"/>
        <c:lblAlgn val="ctr"/>
        <c:lblOffset val="100"/>
      </c:catAx>
      <c:valAx>
        <c:axId val="172315776"/>
        <c:scaling>
          <c:orientation val="minMax"/>
        </c:scaling>
        <c:delete val="1"/>
        <c:axPos val="b"/>
        <c:numFmt formatCode="#,##0.0" sourceLinked="1"/>
        <c:tickLblPos val="none"/>
        <c:crossAx val="172296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022516257728251"/>
          <c:y val="0.9142895747236135"/>
          <c:w val="0.51853654238583657"/>
          <c:h val="6.8931933055911596E-2"/>
        </c:manualLayout>
      </c:layout>
      <c:overlay val="1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3954253889230514E-3"/>
          <c:y val="5.146536444721489E-2"/>
          <c:w val="0.98933459926891121"/>
          <c:h val="0.7445479371581111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рік - 121 173,0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-7.2912956384034833E-2"/>
                  <c:y val="6.06551206343167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59-4038-BBF2-20222C2A4622}"/>
                </c:ext>
              </c:extLst>
            </c:dLbl>
            <c:dLbl>
              <c:idx val="1"/>
              <c:layout>
                <c:manualLayout>
                  <c:x val="-1.7730445023789395E-2"/>
                  <c:y val="-1.76572998982933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59-4038-BBF2-20222C2A4622}"/>
                </c:ext>
              </c:extLst>
            </c:dLbl>
            <c:dLbl>
              <c:idx val="2"/>
              <c:layout>
                <c:manualLayout>
                  <c:x val="6.7504590659764893E-3"/>
                  <c:y val="-5.23370554899037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59-4038-BBF2-20222C2A4622}"/>
                </c:ext>
              </c:extLst>
            </c:dLbl>
            <c:dLbl>
              <c:idx val="3"/>
              <c:layout>
                <c:manualLayout>
                  <c:x val="-1.3449575881506297E-2"/>
                  <c:y val="-3.07483026237712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59-4038-BBF2-20222C2A4622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59-4038-BBF2-20222C2A4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Із заробітної плати  </c:v>
                </c:pt>
                <c:pt idx="1">
                  <c:v>Із доходів інших, ніж зарплата</c:v>
                </c:pt>
                <c:pt idx="2">
                  <c:v>За результатами річного декларування  </c:v>
                </c:pt>
                <c:pt idx="3">
                  <c:v>У вигляді мінімального податкового зобов'язання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109878.1</c:v>
                </c:pt>
                <c:pt idx="1">
                  <c:v>9605.7999999999811</c:v>
                </c:pt>
                <c:pt idx="2">
                  <c:v>368.6</c:v>
                </c:pt>
                <c:pt idx="3">
                  <c:v>1320.6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59-4038-BBF2-20222C2A46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рік - 148 229,6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7.2558824835984484E-2"/>
                  <c:y val="-5.660265717172900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59-4038-BBF2-20222C2A4622}"/>
                </c:ext>
              </c:extLst>
            </c:dLbl>
            <c:dLbl>
              <c:idx val="1"/>
              <c:layout>
                <c:manualLayout>
                  <c:x val="4.2887936653018197E-2"/>
                  <c:y val="-1.5653394933535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59-4038-BBF2-20222C2A4622}"/>
                </c:ext>
              </c:extLst>
            </c:dLbl>
            <c:dLbl>
              <c:idx val="2"/>
              <c:layout>
                <c:manualLayout>
                  <c:x val="3.6915678253407982E-2"/>
                  <c:y val="-6.92708802590617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59-4038-BBF2-20222C2A4622}"/>
                </c:ext>
              </c:extLst>
            </c:dLbl>
            <c:dLbl>
              <c:idx val="3"/>
              <c:layout>
                <c:manualLayout>
                  <c:x val="3.9928588990768427E-2"/>
                  <c:y val="-2.64321765521840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59-4038-BBF2-20222C2A4622}"/>
                </c:ext>
              </c:extLst>
            </c:dLbl>
            <c:dLbl>
              <c:idx val="4"/>
              <c:layout>
                <c:manualLayout>
                  <c:x val="4.3509874171957265E-3"/>
                  <c:y val="-3.1820684755694724E-2"/>
                </c:manualLayout>
              </c:layout>
              <c:tx>
                <c:rich>
                  <a:bodyPr/>
                  <a:lstStyle/>
                  <a:p>
                    <a:r>
                      <a:rPr lang="uk-UA" dirty="0"/>
                      <a:t>716,8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B59-4038-BBF2-20222C2A4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Із заробітної плати  </c:v>
                </c:pt>
                <c:pt idx="1">
                  <c:v>Із доходів інших, ніж зарплата</c:v>
                </c:pt>
                <c:pt idx="2">
                  <c:v>За результатами річного декларування  </c:v>
                </c:pt>
                <c:pt idx="3">
                  <c:v>У вигляді мінімального податкового зобов'язання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137855.70000000001</c:v>
                </c:pt>
                <c:pt idx="1">
                  <c:v>9133.1</c:v>
                </c:pt>
                <c:pt idx="2">
                  <c:v>170.7</c:v>
                </c:pt>
                <c:pt idx="3">
                  <c:v>1070.0999999999999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B59-4038-BBF2-20222C2A4622}"/>
            </c:ext>
          </c:extLst>
        </c:ser>
        <c:dLbls>
          <c:showVal val="1"/>
        </c:dLbls>
        <c:shape val="cylinder"/>
        <c:axId val="175336064"/>
        <c:axId val="175342336"/>
        <c:axId val="0"/>
      </c:bar3DChart>
      <c:catAx>
        <c:axId val="17533606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5342336"/>
        <c:crosses val="autoZero"/>
        <c:auto val="1"/>
        <c:lblAlgn val="ctr"/>
        <c:lblOffset val="100"/>
      </c:catAx>
      <c:valAx>
        <c:axId val="17534233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7533606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48798693324249276"/>
          <c:y val="9.3327319107163725E-3"/>
          <c:w val="0.47982828538147876"/>
          <c:h val="8.611288662310311E-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txPr>
    <a:bodyPr/>
    <a:lstStyle/>
    <a:p>
      <a:pPr>
        <a:defRPr sz="1600">
          <a:latin typeface="Cambria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4827586206897227E-3"/>
          <c:y val="2.8795784855251267E-2"/>
          <c:w val="0.97315028509367363"/>
          <c:h val="0.8843841814549263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9 місяців 2024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1"/>
              <c:layout>
                <c:manualLayout>
                  <c:x val="-2.0114942528735656E-2"/>
                  <c:y val="-1.243781094527363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AD-4F3B-A55F-96FEF60952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Загальний фонд 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133283.29999999999</c:v>
                </c:pt>
                <c:pt idx="1">
                  <c:v>43386.1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B-45A1-955E-9D0E8EE4FC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місяців 2025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Загальний фонд 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174913.3</c:v>
                </c:pt>
                <c:pt idx="1">
                  <c:v>11396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FB-45A1-955E-9D0E8EE4FC4F}"/>
            </c:ext>
          </c:extLst>
        </c:ser>
        <c:axId val="196774912"/>
        <c:axId val="196788992"/>
      </c:barChart>
      <c:catAx>
        <c:axId val="196774912"/>
        <c:scaling>
          <c:orientation val="minMax"/>
        </c:scaling>
        <c:axPos val="b"/>
        <c:numFmt formatCode="General" sourceLinked="0"/>
        <c:tickLblPos val="nextTo"/>
        <c:crossAx val="196788992"/>
        <c:crosses val="autoZero"/>
        <c:auto val="1"/>
        <c:lblAlgn val="ctr"/>
        <c:lblOffset val="100"/>
      </c:catAx>
      <c:valAx>
        <c:axId val="196788992"/>
        <c:scaling>
          <c:orientation val="minMax"/>
        </c:scaling>
        <c:delete val="1"/>
        <c:axPos val="l"/>
        <c:numFmt formatCode="General" sourceLinked="1"/>
        <c:tickLblPos val="none"/>
        <c:crossAx val="1967749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9"/>
              <c:layout>
                <c:manualLayout>
                  <c:x val="-2.8490028490028491E-3"/>
                  <c:y val="-3.731343283582089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3C-4F60-AB2A-823FE6EB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Реверсна дотація</c:v>
                </c:pt>
                <c:pt idx="1">
                  <c:v>Міжбюджетні трансферти</c:v>
                </c:pt>
                <c:pt idx="2">
                  <c:v>Інша діяльність</c:v>
                </c:pt>
                <c:pt idx="3">
                  <c:v>Економічна діяльність</c:v>
                </c:pt>
                <c:pt idx="4">
                  <c:v>Житлово-комунальне господарство</c:v>
                </c:pt>
                <c:pt idx="5">
                  <c:v>Фiзична культура i спорт</c:v>
                </c:pt>
                <c:pt idx="6">
                  <c:v>Культура i мистецтво</c:v>
                </c:pt>
                <c:pt idx="7">
                  <c:v>Соціальний захист та соціальне забезпечення</c:v>
                </c:pt>
                <c:pt idx="8">
                  <c:v>Охорона здоров'я</c:v>
                </c:pt>
                <c:pt idx="9">
                  <c:v>Освіта</c:v>
                </c:pt>
                <c:pt idx="10">
                  <c:v>Державне управління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">
                  <c:v>43191.9</c:v>
                </c:pt>
                <c:pt idx="1">
                  <c:v>11018.3</c:v>
                </c:pt>
                <c:pt idx="2">
                  <c:v>3347.4</c:v>
                </c:pt>
                <c:pt idx="3">
                  <c:v>88.7</c:v>
                </c:pt>
                <c:pt idx="4" formatCode="0.0">
                  <c:v>12578.6</c:v>
                </c:pt>
                <c:pt idx="5">
                  <c:v>871.5</c:v>
                </c:pt>
                <c:pt idx="6">
                  <c:v>3884.7</c:v>
                </c:pt>
                <c:pt idx="7">
                  <c:v>11252.8</c:v>
                </c:pt>
                <c:pt idx="8">
                  <c:v>13521.4</c:v>
                </c:pt>
                <c:pt idx="9">
                  <c:v>49510.9</c:v>
                </c:pt>
                <c:pt idx="10" formatCode="0.0">
                  <c:v>25647.200000000001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3C-4F60-AB2A-823FE6EBFA5C}"/>
            </c:ext>
          </c:extLst>
        </c:ser>
        <c:dLbls>
          <c:showVal val="1"/>
        </c:dLbls>
        <c:axId val="198064384"/>
        <c:axId val="198098944"/>
      </c:barChart>
      <c:catAx>
        <c:axId val="19806438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098944"/>
        <c:crosses val="autoZero"/>
        <c:auto val="1"/>
        <c:lblAlgn val="ctr"/>
        <c:lblOffset val="100"/>
      </c:catAx>
      <c:valAx>
        <c:axId val="198098944"/>
        <c:scaling>
          <c:orientation val="minMax"/>
        </c:scaling>
        <c:delete val="1"/>
        <c:axPos val="b"/>
        <c:majorGridlines/>
        <c:numFmt formatCode="#,##0.0" sourceLinked="1"/>
        <c:tickLblPos val="none"/>
        <c:crossAx val="198064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3.3149493166802428E-2"/>
          <c:y val="3.0637254901960811E-2"/>
          <c:w val="0.57081919178205898"/>
          <c:h val="0.83823529411764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4F-499E-A95D-7E2F67E95654}"/>
              </c:ext>
            </c:extLst>
          </c:dPt>
          <c:dPt>
            <c:idx val="1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4F-499E-A95D-7E2F67E95654}"/>
              </c:ext>
            </c:extLst>
          </c:dPt>
          <c:dPt>
            <c:idx val="2"/>
            <c:spPr>
              <a:solidFill>
                <a:srgbClr val="FF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B4F-499E-A95D-7E2F67E95654}"/>
              </c:ext>
            </c:extLst>
          </c:dPt>
          <c:dPt>
            <c:idx val="3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4F-499E-A95D-7E2F67E95654}"/>
              </c:ext>
            </c:extLst>
          </c:dPt>
          <c:dPt>
            <c:idx val="4"/>
            <c:spPr>
              <a:solidFill>
                <a:srgbClr val="99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B4F-499E-A95D-7E2F67E95654}"/>
              </c:ext>
            </c:extLst>
          </c:dPt>
          <c:dPt>
            <c:idx val="5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4F-499E-A95D-7E2F67E95654}"/>
              </c:ext>
            </c:extLst>
          </c:dPt>
          <c:dPt>
            <c:idx val="6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B4F-499E-A95D-7E2F67E95654}"/>
              </c:ext>
            </c:extLst>
          </c:dPt>
          <c:dPt>
            <c:idx val="7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4F-499E-A95D-7E2F67E95654}"/>
              </c:ext>
            </c:extLst>
          </c:dPt>
          <c:dPt>
            <c:idx val="8"/>
            <c:spPr>
              <a:solidFill>
                <a:srgbClr val="0000FF"/>
              </a:solidFill>
              <a:ln w="28575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B4F-499E-A95D-7E2F67E95654}"/>
              </c:ext>
            </c:extLst>
          </c:dPt>
          <c:dLbls>
            <c:dLbl>
              <c:idx val="0"/>
              <c:layout>
                <c:manualLayout>
                  <c:x val="-8.1878885205138779E-2"/>
                  <c:y val="-0.1737905280222327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4F-499E-A95D-7E2F67E95654}"/>
                </c:ext>
              </c:extLst>
            </c:dLbl>
            <c:dLbl>
              <c:idx val="1"/>
              <c:layout>
                <c:manualLayout>
                  <c:x val="7.3318739252421203E-2"/>
                  <c:y val="-1.72166898255365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4F-499E-A95D-7E2F67E95654}"/>
                </c:ext>
              </c:extLst>
            </c:dLbl>
            <c:dLbl>
              <c:idx val="2"/>
              <c:layout>
                <c:manualLayout>
                  <c:x val="1.0361797447732846E-2"/>
                  <c:y val="4.27510807472595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4F-499E-A95D-7E2F67E95654}"/>
                </c:ext>
              </c:extLst>
            </c:dLbl>
            <c:dLbl>
              <c:idx val="3"/>
              <c:layout>
                <c:manualLayout>
                  <c:x val="6.5620418137388004E-2"/>
                  <c:y val="7.62254901960784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4F-499E-A95D-7E2F67E95654}"/>
                </c:ext>
              </c:extLst>
            </c:dLbl>
            <c:dLbl>
              <c:idx val="4"/>
              <c:layout>
                <c:manualLayout>
                  <c:x val="3.4121413702597518E-2"/>
                  <c:y val="0.1219210282538213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4F-499E-A95D-7E2F67E95654}"/>
                </c:ext>
              </c:extLst>
            </c:dLbl>
            <c:dLbl>
              <c:idx val="5"/>
              <c:layout>
                <c:manualLayout>
                  <c:x val="1.5804597701149427E-2"/>
                  <c:y val="7.55527250270187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4F-499E-A95D-7E2F67E95654}"/>
                </c:ext>
              </c:extLst>
            </c:dLbl>
            <c:dLbl>
              <c:idx val="6"/>
              <c:layout>
                <c:manualLayout>
                  <c:x val="-2.8662096117295678E-3"/>
                  <c:y val="3.983094025011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4F-499E-A95D-7E2F67E95654}"/>
                </c:ext>
              </c:extLst>
            </c:dLbl>
            <c:dLbl>
              <c:idx val="7"/>
              <c:layout>
                <c:manualLayout>
                  <c:x val="-1.0413838356412367E-3"/>
                  <c:y val="-1.7910490968040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4F-499E-A95D-7E2F67E95654}"/>
                </c:ext>
              </c:extLst>
            </c:dLbl>
            <c:dLbl>
              <c:idx val="8"/>
              <c:layout>
                <c:manualLayout>
                  <c:x val="7.5622668876916904E-2"/>
                  <c:y val="-0.11057086614173205"/>
                </c:manualLayout>
              </c:layout>
              <c:showVal val="1"/>
            </c:dLbl>
            <c:dLbl>
              <c:idx val="9"/>
              <c:layout>
                <c:manualLayout>
                  <c:x val="-2.8092700696895647E-2"/>
                  <c:y val="-1.8590782769800841E-2"/>
                </c:manualLayout>
              </c:layout>
              <c:showVal val="1"/>
            </c:dLbl>
            <c:dLbl>
              <c:idx val="10"/>
              <c:layout>
                <c:manualLayout>
                  <c:x val="3.3092700696895648E-2"/>
                  <c:y val="-1.675254747568318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Оплата праці з нарахуваннями 74 874,9 тис. грн;</c:v>
                </c:pt>
                <c:pt idx="1">
                  <c:v>Енергоносії 6 633,1 тис. грн;</c:v>
                </c:pt>
                <c:pt idx="2">
                  <c:v>Харчування 752,6 тис. грн;</c:v>
                </c:pt>
                <c:pt idx="3">
                  <c:v>Трансферти підприємствам 24 071,5 тис. грн;</c:v>
                </c:pt>
                <c:pt idx="4">
                  <c:v>Видатки на відрядження 27,3 тис. грн;</c:v>
                </c:pt>
                <c:pt idx="5">
                  <c:v>Інші виплати населенню 7 941,7 тис. грн;</c:v>
                </c:pt>
                <c:pt idx="6">
                  <c:v>Оплата послуг (крім комунальних) 2 541,0 тис. грн </c:v>
                </c:pt>
                <c:pt idx="7">
                  <c:v>Окремі заходи по реалізації державних (регіональних) програм, не віднесені до заходів розвитку 48,3 тис. грн;</c:v>
                </c:pt>
                <c:pt idx="8">
                  <c:v>Трансферти органам державного управління 54 210,2 тис. грн;</c:v>
                </c:pt>
                <c:pt idx="9">
                  <c:v>Предмети, матеріали 3 400,5 тис. грн;</c:v>
                </c:pt>
                <c:pt idx="10">
                  <c:v>Інші поточні видатки 412,2 тис. грн.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74874.899999999994</c:v>
                </c:pt>
                <c:pt idx="1">
                  <c:v>6633.1</c:v>
                </c:pt>
                <c:pt idx="2">
                  <c:v>752.6</c:v>
                </c:pt>
                <c:pt idx="3">
                  <c:v>24071.5</c:v>
                </c:pt>
                <c:pt idx="4">
                  <c:v>27.3</c:v>
                </c:pt>
                <c:pt idx="5" formatCode="#,##0.00">
                  <c:v>7941.7</c:v>
                </c:pt>
                <c:pt idx="6">
                  <c:v>2541</c:v>
                </c:pt>
                <c:pt idx="7">
                  <c:v>48.3</c:v>
                </c:pt>
                <c:pt idx="8">
                  <c:v>54210.2</c:v>
                </c:pt>
                <c:pt idx="9">
                  <c:v>3400.5</c:v>
                </c:pt>
                <c:pt idx="10">
                  <c:v>412.2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B4F-499E-A95D-7E2F67E95654}"/>
            </c:ext>
          </c:extLst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373563218391439"/>
          <c:y val="1.4987648602748186E-2"/>
          <c:w val="0.33764367816092078"/>
          <c:h val="0.97002470279450681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F82BD-2D2C-441E-B0EB-45F20F7D93CD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B0F3408-AA3B-46C9-A06E-C5CB15907CCF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Тютюн           </a:t>
          </a:r>
          <a:r>
            <a:rPr lang="uk-UA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89,6 </a:t>
          </a:r>
          <a:r>
            <a:rPr lang="uk-UA" b="1" dirty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тис. грн. </a:t>
          </a:r>
        </a:p>
      </dgm:t>
    </dgm:pt>
    <dgm:pt modelId="{9F91645B-8E27-4754-9762-591FFB232F0D}" type="parTrans" cxnId="{2960089E-AA3C-45A3-9B1D-31CDC2AA271E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F9271F0A-BE3A-46CF-8C6C-43ED6D5C557B}" type="sibTrans" cxnId="{2960089E-AA3C-45A3-9B1D-31CDC2AA271E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08059F85-24B2-46D5-98E2-F5036892DEB7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Алкоголь  </a:t>
          </a:r>
          <a:r>
            <a:rPr lang="uk-UA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318,1 </a:t>
          </a:r>
          <a:r>
            <a:rPr lang="uk-UA" b="1" dirty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тис. </a:t>
          </a:r>
          <a:r>
            <a:rPr lang="uk-UA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грн</a:t>
          </a:r>
          <a:r>
            <a:rPr lang="uk-UA" b="1" dirty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. </a:t>
          </a:r>
        </a:p>
      </dgm:t>
    </dgm:pt>
    <dgm:pt modelId="{30E1B406-201D-4E57-A232-55EDEE7F2B4F}" type="parTrans" cxnId="{AF94DB8A-5FA4-4FF9-9523-DB74729AEB12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020E89C6-7AFD-4D47-8594-A7139BEA6523}" type="sibTrans" cxnId="{AF94DB8A-5FA4-4FF9-9523-DB74729AEB12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B7E50083-414C-4260-9AB0-82057A06C739}">
      <dgm:prSet phldrT="[Текст]" custT="1"/>
      <dgm:spPr/>
      <dgm:t>
        <a:bodyPr/>
        <a:lstStyle/>
        <a:p>
          <a:endParaRPr lang="uk-UA" sz="2500" b="1" dirty="0">
            <a:latin typeface="Cambria" pitchFamily="18" charset="0"/>
            <a:ea typeface="Cambria" pitchFamily="18" charset="0"/>
          </a:endParaRPr>
        </a:p>
      </dgm:t>
    </dgm:pt>
    <dgm:pt modelId="{0B51F9B1-B1DB-431F-8281-214D43FC6C8C}" type="parTrans" cxnId="{8384F4D4-4F8B-411B-A225-A76B136EB884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28F6336A-AA8D-47DF-9725-BBDD6C576E56}" type="sibTrans" cxnId="{8384F4D4-4F8B-411B-A225-A76B136EB884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131E2B29-D47A-4D46-861D-81CB2BBEB99C}" type="pres">
      <dgm:prSet presAssocID="{0D3F82BD-2D2C-441E-B0EB-45F20F7D93C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783A07-A26E-4AA2-8C62-CE80393264FE}" type="pres">
      <dgm:prSet presAssocID="{0D3F82BD-2D2C-441E-B0EB-45F20F7D93CD}" presName="ellipse" presStyleLbl="trBgShp" presStyleIdx="0" presStyleCnt="1" custLinFactNeighborX="-694" custLinFactNeighborY="3999"/>
      <dgm:spPr/>
    </dgm:pt>
    <dgm:pt modelId="{C021AEA6-7840-4B2D-BB57-1E4F7BCF9E7B}" type="pres">
      <dgm:prSet presAssocID="{0D3F82BD-2D2C-441E-B0EB-45F20F7D93CD}" presName="arrow1" presStyleLbl="fgShp" presStyleIdx="0" presStyleCnt="1" custLinFactNeighborX="-71941" custLinFactNeighborY="2494"/>
      <dgm:spPr/>
    </dgm:pt>
    <dgm:pt modelId="{FFC716D2-E7A9-432D-81F2-9BB6549B695E}" type="pres">
      <dgm:prSet presAssocID="{0D3F82BD-2D2C-441E-B0EB-45F20F7D93CD}" presName="rectangle" presStyleLbl="revTx" presStyleIdx="0" presStyleCnt="1" custScaleX="200017" custLinFactNeighborX="-9538" custLinFactNeighborY="2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26521-0A0E-4178-B45E-0F02C04129E1}" type="pres">
      <dgm:prSet presAssocID="{08059F85-24B2-46D5-98E2-F5036892DEB7}" presName="item1" presStyleLbl="node1" presStyleIdx="0" presStyleCnt="2" custScaleX="137696" custScaleY="157280" custLinFactNeighborX="30790" custLinFactNeighborY="-84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F085C-0516-4982-B1E4-873700F6F45D}" type="pres">
      <dgm:prSet presAssocID="{B7E50083-414C-4260-9AB0-82057A06C739}" presName="item2" presStyleLbl="node1" presStyleIdx="1" presStyleCnt="2" custScaleX="137696" custScaleY="110518" custLinFactNeighborX="-41410" custLinFactNeighborY="-27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AC1BF-82EA-4D9B-A6B8-72A14B6172DB}" type="pres">
      <dgm:prSet presAssocID="{0D3F82BD-2D2C-441E-B0EB-45F20F7D93CD}" presName="funnel" presStyleLbl="trAlignAcc1" presStyleIdx="0" presStyleCnt="1" custScaleX="127280" custScaleY="112102" custLinFactNeighborX="-12895" custLinFactNeighborY="2893"/>
      <dgm:spPr>
        <a:solidFill>
          <a:srgbClr val="FF3399">
            <a:alpha val="40000"/>
          </a:srgbClr>
        </a:solidFill>
      </dgm:spPr>
    </dgm:pt>
  </dgm:ptLst>
  <dgm:cxnLst>
    <dgm:cxn modelId="{1A69867B-CB0D-420E-A846-CEF6EC12F2CE}" type="presOf" srcId="{08059F85-24B2-46D5-98E2-F5036892DEB7}" destId="{4AB26521-0A0E-4178-B45E-0F02C04129E1}" srcOrd="0" destOrd="0" presId="urn:microsoft.com/office/officeart/2005/8/layout/funnel1"/>
    <dgm:cxn modelId="{8384F4D4-4F8B-411B-A225-A76B136EB884}" srcId="{0D3F82BD-2D2C-441E-B0EB-45F20F7D93CD}" destId="{B7E50083-414C-4260-9AB0-82057A06C739}" srcOrd="2" destOrd="0" parTransId="{0B51F9B1-B1DB-431F-8281-214D43FC6C8C}" sibTransId="{28F6336A-AA8D-47DF-9725-BBDD6C576E56}"/>
    <dgm:cxn modelId="{94A71E22-829B-4909-BCDD-540EE5D0D7EA}" type="presOf" srcId="{9B0F3408-AA3B-46C9-A06E-C5CB15907CCF}" destId="{9CEF085C-0516-4982-B1E4-873700F6F45D}" srcOrd="0" destOrd="0" presId="urn:microsoft.com/office/officeart/2005/8/layout/funnel1"/>
    <dgm:cxn modelId="{A469AA3E-F861-4E1A-92E2-5849F677A541}" type="presOf" srcId="{B7E50083-414C-4260-9AB0-82057A06C739}" destId="{FFC716D2-E7A9-432D-81F2-9BB6549B695E}" srcOrd="0" destOrd="0" presId="urn:microsoft.com/office/officeart/2005/8/layout/funnel1"/>
    <dgm:cxn modelId="{2960089E-AA3C-45A3-9B1D-31CDC2AA271E}" srcId="{0D3F82BD-2D2C-441E-B0EB-45F20F7D93CD}" destId="{9B0F3408-AA3B-46C9-A06E-C5CB15907CCF}" srcOrd="0" destOrd="0" parTransId="{9F91645B-8E27-4754-9762-591FFB232F0D}" sibTransId="{F9271F0A-BE3A-46CF-8C6C-43ED6D5C557B}"/>
    <dgm:cxn modelId="{F29785D6-CBF0-4469-9927-7DFC3874C51B}" type="presOf" srcId="{0D3F82BD-2D2C-441E-B0EB-45F20F7D93CD}" destId="{131E2B29-D47A-4D46-861D-81CB2BBEB99C}" srcOrd="0" destOrd="0" presId="urn:microsoft.com/office/officeart/2005/8/layout/funnel1"/>
    <dgm:cxn modelId="{AF94DB8A-5FA4-4FF9-9523-DB74729AEB12}" srcId="{0D3F82BD-2D2C-441E-B0EB-45F20F7D93CD}" destId="{08059F85-24B2-46D5-98E2-F5036892DEB7}" srcOrd="1" destOrd="0" parTransId="{30E1B406-201D-4E57-A232-55EDEE7F2B4F}" sibTransId="{020E89C6-7AFD-4D47-8594-A7139BEA6523}"/>
    <dgm:cxn modelId="{79035288-4C06-404F-A76A-981087DFE7E2}" type="presParOf" srcId="{131E2B29-D47A-4D46-861D-81CB2BBEB99C}" destId="{35783A07-A26E-4AA2-8C62-CE80393264FE}" srcOrd="0" destOrd="0" presId="urn:microsoft.com/office/officeart/2005/8/layout/funnel1"/>
    <dgm:cxn modelId="{AD32EDDB-2D31-4DCB-B5C9-0220045070E1}" type="presParOf" srcId="{131E2B29-D47A-4D46-861D-81CB2BBEB99C}" destId="{C021AEA6-7840-4B2D-BB57-1E4F7BCF9E7B}" srcOrd="1" destOrd="0" presId="urn:microsoft.com/office/officeart/2005/8/layout/funnel1"/>
    <dgm:cxn modelId="{281E569D-C8D2-4DBB-A08A-7ABB2C908FD9}" type="presParOf" srcId="{131E2B29-D47A-4D46-861D-81CB2BBEB99C}" destId="{FFC716D2-E7A9-432D-81F2-9BB6549B695E}" srcOrd="2" destOrd="0" presId="urn:microsoft.com/office/officeart/2005/8/layout/funnel1"/>
    <dgm:cxn modelId="{DA1A2FEF-73E1-4659-BA38-8CD1FC1BB062}" type="presParOf" srcId="{131E2B29-D47A-4D46-861D-81CB2BBEB99C}" destId="{4AB26521-0A0E-4178-B45E-0F02C04129E1}" srcOrd="3" destOrd="0" presId="urn:microsoft.com/office/officeart/2005/8/layout/funnel1"/>
    <dgm:cxn modelId="{97A4A200-3BB9-4222-A650-06E0F80D1628}" type="presParOf" srcId="{131E2B29-D47A-4D46-861D-81CB2BBEB99C}" destId="{9CEF085C-0516-4982-B1E4-873700F6F45D}" srcOrd="4" destOrd="0" presId="urn:microsoft.com/office/officeart/2005/8/layout/funnel1"/>
    <dgm:cxn modelId="{4DE3220E-74C6-419D-9E9C-17CA5C8ADCA1}" type="presParOf" srcId="{131E2B29-D47A-4D46-861D-81CB2BBEB99C}" destId="{37DAC1BF-82EA-4D9B-A6B8-72A14B6172D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0AAE7-4FF1-4102-A20A-3B8F628883B8}" type="doc">
      <dgm:prSet loTypeId="urn:microsoft.com/office/officeart/2005/8/layout/radial4" loCatId="relationship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CE59FF1-E3A2-4AA5-8B8E-739FDDF8D586}">
      <dgm:prSet phldrT="[Текст]" custT="1"/>
      <dgm:spPr>
        <a:solidFill>
          <a:srgbClr val="D8990E"/>
        </a:solidFill>
      </dgm:spPr>
      <dgm:t>
        <a:bodyPr/>
        <a:lstStyle/>
        <a:p>
          <a:r>
            <a:rPr lang="uk-UA" sz="19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Спеціальний фонд </a:t>
          </a:r>
        </a:p>
        <a:p>
          <a:r>
            <a:rPr lang="uk-UA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2 026,6 </a:t>
          </a:r>
          <a:r>
            <a:rPr lang="uk-UA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тис. </a:t>
          </a:r>
          <a:r>
            <a:rPr lang="uk-UA" sz="2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грн</a:t>
          </a:r>
          <a:r>
            <a:rPr lang="uk-UA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</a:p>
        <a:p>
          <a:r>
            <a:rPr lang="uk-UA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(99,8</a:t>
          </a:r>
          <a:r>
            <a:rPr lang="uk-UA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% до плану)                          </a:t>
          </a:r>
        </a:p>
        <a:p>
          <a:r>
            <a:rPr lang="uk-UA" sz="19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(- </a:t>
          </a:r>
          <a:r>
            <a:rPr lang="uk-UA" sz="19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9 557,9 </a:t>
          </a:r>
          <a:r>
            <a:rPr lang="uk-UA" sz="19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тис. грн до </a:t>
          </a:r>
        </a:p>
        <a:p>
          <a:r>
            <a:rPr lang="uk-UA" sz="19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9 місяців 2024 </a:t>
          </a:r>
          <a:r>
            <a:rPr lang="uk-UA" sz="19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року)</a:t>
          </a:r>
          <a:endParaRPr lang="ru-RU" sz="19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9083668-242D-41F8-AE4F-739E9421E67E}" type="parTrans" cxnId="{843B9A73-3E2D-4B9F-A561-7FF21248C92B}">
      <dgm:prSet/>
      <dgm:spPr/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2DDBB468-F6AA-4DCD-8A13-A6F8541D2AF3}" type="sibTrans" cxnId="{843B9A73-3E2D-4B9F-A561-7FF21248C92B}">
      <dgm:prSet/>
      <dgm:spPr/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85BB155A-2A9C-46AC-949B-740123F56893}">
      <dgm:prSet phldrT="[Текст]"/>
      <dgm:spPr>
        <a:solidFill>
          <a:schemeClr val="accent6"/>
        </a:solidFill>
      </dgm:spPr>
      <dgm:t>
        <a:bodyPr/>
        <a:lstStyle/>
        <a:p>
          <a:r>
            <a:rPr lang="uk-UA" dirty="0">
              <a:solidFill>
                <a:schemeClr val="tx1"/>
              </a:solidFill>
              <a:latin typeface="Cambria" pitchFamily="18" charset="0"/>
            </a:rPr>
            <a:t>Екологічний </a:t>
          </a:r>
          <a:r>
            <a:rPr lang="uk-UA" dirty="0" smtClean="0">
              <a:solidFill>
                <a:schemeClr val="tx1"/>
              </a:solidFill>
              <a:latin typeface="Cambria" pitchFamily="18" charset="0"/>
            </a:rPr>
            <a:t>податок</a:t>
          </a:r>
        </a:p>
        <a:p>
          <a:r>
            <a:rPr lang="uk-UA" dirty="0" smtClean="0">
              <a:solidFill>
                <a:schemeClr val="tx1"/>
              </a:solidFill>
              <a:latin typeface="Cambria" pitchFamily="18" charset="0"/>
            </a:rPr>
            <a:t>1 272,7 </a:t>
          </a:r>
          <a:r>
            <a:rPr lang="uk-UA" dirty="0">
              <a:solidFill>
                <a:schemeClr val="tx1"/>
              </a:solidFill>
              <a:latin typeface="Cambria" pitchFamily="18" charset="0"/>
            </a:rPr>
            <a:t>тис. </a:t>
          </a:r>
          <a:r>
            <a:rPr lang="uk-UA" dirty="0" err="1">
              <a:solidFill>
                <a:schemeClr val="tx1"/>
              </a:solidFill>
              <a:latin typeface="Cambria" pitchFamily="18" charset="0"/>
            </a:rPr>
            <a:t>грн</a:t>
          </a:r>
          <a:r>
            <a:rPr lang="uk-UA" dirty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uk-UA" dirty="0" smtClean="0">
              <a:solidFill>
                <a:schemeClr val="tx1"/>
              </a:solidFill>
              <a:latin typeface="Cambria" pitchFamily="18" charset="0"/>
            </a:rPr>
            <a:t>96,9% (-108,7 </a:t>
          </a:r>
          <a:r>
            <a:rPr lang="uk-UA" dirty="0">
              <a:solidFill>
                <a:schemeClr val="tx1"/>
              </a:solidFill>
              <a:latin typeface="Cambria" pitchFamily="18" charset="0"/>
            </a:rPr>
            <a:t>тис. грн)</a:t>
          </a:r>
          <a:endParaRPr lang="ru-RU" dirty="0">
            <a:solidFill>
              <a:schemeClr val="tx1"/>
            </a:solidFill>
            <a:latin typeface="Cambria" pitchFamily="18" charset="0"/>
          </a:endParaRPr>
        </a:p>
      </dgm:t>
    </dgm:pt>
    <dgm:pt modelId="{00462C5E-519F-4983-A7A1-9776C31F61A6}" type="parTrans" cxnId="{D1159166-2704-45A9-A780-904B5C088C19}">
      <dgm:prSet/>
      <dgm:spPr>
        <a:solidFill>
          <a:schemeClr val="accent6"/>
        </a:solidFill>
      </dgm:spPr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53E8544A-1688-44F8-8885-85D8B1FE083F}" type="sibTrans" cxnId="{D1159166-2704-45A9-A780-904B5C088C19}">
      <dgm:prSet/>
      <dgm:spPr/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A4340FAB-DEC5-450E-BEFF-94AB24A4B0C5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dirty="0">
              <a:solidFill>
                <a:schemeClr val="tx1"/>
              </a:solidFill>
              <a:latin typeface="Cambria" pitchFamily="18" charset="0"/>
            </a:rPr>
            <a:t>Власні надходження бюджетних установ  </a:t>
          </a:r>
          <a:r>
            <a:rPr lang="uk-UA" dirty="0" smtClean="0">
              <a:solidFill>
                <a:schemeClr val="tx1"/>
              </a:solidFill>
              <a:latin typeface="Cambria" pitchFamily="18" charset="0"/>
            </a:rPr>
            <a:t>729,6 </a:t>
          </a:r>
          <a:r>
            <a:rPr lang="uk-UA" dirty="0">
              <a:solidFill>
                <a:schemeClr val="tx1"/>
              </a:solidFill>
              <a:latin typeface="Cambria" pitchFamily="18" charset="0"/>
            </a:rPr>
            <a:t>тис. грн (</a:t>
          </a:r>
          <a:r>
            <a:rPr lang="uk-UA" dirty="0" smtClean="0">
              <a:solidFill>
                <a:schemeClr val="tx1"/>
              </a:solidFill>
              <a:latin typeface="Cambria" pitchFamily="18" charset="0"/>
            </a:rPr>
            <a:t>101,6%)                       </a:t>
          </a:r>
          <a:r>
            <a:rPr lang="uk-UA" dirty="0">
              <a:solidFill>
                <a:schemeClr val="tx1"/>
              </a:solidFill>
              <a:latin typeface="Cambria" pitchFamily="18" charset="0"/>
            </a:rPr>
            <a:t>(- </a:t>
          </a:r>
          <a:r>
            <a:rPr lang="uk-UA" dirty="0" smtClean="0">
              <a:solidFill>
                <a:schemeClr val="tx1"/>
              </a:solidFill>
              <a:latin typeface="Cambria" pitchFamily="18" charset="0"/>
            </a:rPr>
            <a:t>9 472,6 </a:t>
          </a:r>
          <a:r>
            <a:rPr lang="uk-UA" dirty="0">
              <a:solidFill>
                <a:schemeClr val="tx1"/>
              </a:solidFill>
              <a:latin typeface="Cambria" pitchFamily="18" charset="0"/>
            </a:rPr>
            <a:t>тис. грн)</a:t>
          </a:r>
          <a:endParaRPr lang="ru-RU" dirty="0">
            <a:solidFill>
              <a:schemeClr val="tx1"/>
            </a:solidFill>
            <a:latin typeface="Cambria" pitchFamily="18" charset="0"/>
          </a:endParaRPr>
        </a:p>
      </dgm:t>
    </dgm:pt>
    <dgm:pt modelId="{C4ECA5AA-3C2D-491A-BBC2-7B71DC54BF1D}" type="parTrans" cxnId="{243F3B51-858C-463B-9E67-547D99C37AD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96719150-AC5F-4DE6-A441-64FD2259BE90}" type="sibTrans" cxnId="{243F3B51-858C-463B-9E67-547D99C37ADB}">
      <dgm:prSet/>
      <dgm:spPr/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</a:endParaRPr>
        </a:p>
      </dgm:t>
    </dgm:pt>
    <dgm:pt modelId="{27FAEC83-1C2C-4E6D-B8AD-4115D9855029}">
      <dgm:prSet/>
      <dgm:spPr/>
      <dgm:t>
        <a:bodyPr/>
        <a:lstStyle/>
        <a:p>
          <a:endParaRPr lang="ru-RU"/>
        </a:p>
      </dgm:t>
    </dgm:pt>
    <dgm:pt modelId="{6C186539-82FE-4EBD-AD75-5F63F3824E86}" type="parTrans" cxnId="{2BDA3C7F-7C0B-4D99-AC55-0585FBFAC04E}">
      <dgm:prSet/>
      <dgm:spPr/>
      <dgm:t>
        <a:bodyPr/>
        <a:lstStyle/>
        <a:p>
          <a:endParaRPr lang="ru-RU"/>
        </a:p>
      </dgm:t>
    </dgm:pt>
    <dgm:pt modelId="{D85D93D0-C68E-47DF-AB95-191A57A3A691}" type="sibTrans" cxnId="{2BDA3C7F-7C0B-4D99-AC55-0585FBFAC04E}">
      <dgm:prSet/>
      <dgm:spPr/>
      <dgm:t>
        <a:bodyPr/>
        <a:lstStyle/>
        <a:p>
          <a:endParaRPr lang="ru-RU"/>
        </a:p>
      </dgm:t>
    </dgm:pt>
    <dgm:pt modelId="{FB04C449-4621-4D04-A6E2-B7CDDBAE71F8}">
      <dgm:prSet phldrT="[Текст]" custScaleX="110711" custScaleY="81530" custRadScaleRad="102725" custRadScaleInc="8048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C584669D-A598-4E6A-8A8B-2D7749E1A6A6}" type="parTrans" cxnId="{D736861E-B695-4DF3-8A58-90D93F255A1C}">
      <dgm:prSet custLinFactNeighborX="92864" custLinFactNeighborY="-37534"/>
      <dgm:spPr/>
      <dgm:t>
        <a:bodyPr/>
        <a:lstStyle/>
        <a:p>
          <a:endParaRPr lang="ru-RU"/>
        </a:p>
      </dgm:t>
    </dgm:pt>
    <dgm:pt modelId="{CC69F02A-F11A-4BEB-9B19-FF8D9FAFDFF7}" type="sibTrans" cxnId="{D736861E-B695-4DF3-8A58-90D93F255A1C}">
      <dgm:prSet/>
      <dgm:spPr/>
      <dgm:t>
        <a:bodyPr/>
        <a:lstStyle/>
        <a:p>
          <a:endParaRPr lang="ru-RU"/>
        </a:p>
      </dgm:t>
    </dgm:pt>
    <dgm:pt modelId="{97614C2C-6821-4D74-9968-F292EDFCCFE7}" type="pres">
      <dgm:prSet presAssocID="{4E10AAE7-4FF1-4102-A20A-3B8F628883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41D80E-D64D-439E-9734-65697B4044CB}" type="pres">
      <dgm:prSet presAssocID="{3CE59FF1-E3A2-4AA5-8B8E-739FDDF8D586}" presName="centerShape" presStyleLbl="node0" presStyleIdx="0" presStyleCnt="1" custScaleX="190639" custScaleY="76921" custLinFactNeighborX="288" custLinFactNeighborY="-12930"/>
      <dgm:spPr/>
      <dgm:t>
        <a:bodyPr/>
        <a:lstStyle/>
        <a:p>
          <a:endParaRPr lang="ru-RU"/>
        </a:p>
      </dgm:t>
    </dgm:pt>
    <dgm:pt modelId="{C95B674F-19F1-44D0-83B4-4241FF947E8E}" type="pres">
      <dgm:prSet presAssocID="{00462C5E-519F-4983-A7A1-9776C31F61A6}" presName="parTrans" presStyleLbl="bgSibTrans2D1" presStyleIdx="0" presStyleCnt="2" custLinFactNeighborX="93373" custLinFactNeighborY="-68451"/>
      <dgm:spPr/>
      <dgm:t>
        <a:bodyPr/>
        <a:lstStyle/>
        <a:p>
          <a:endParaRPr lang="ru-RU"/>
        </a:p>
      </dgm:t>
    </dgm:pt>
    <dgm:pt modelId="{5FA73063-005C-4589-A158-A6367E25CDBE}" type="pres">
      <dgm:prSet presAssocID="{85BB155A-2A9C-46AC-949B-740123F56893}" presName="node" presStyleLbl="node1" presStyleIdx="0" presStyleCnt="2" custScaleX="110711" custScaleY="81530" custRadScaleRad="104055" custRadScaleInc="10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7EB40-4B95-4DAE-B8B9-9DAF0C8DF256}" type="pres">
      <dgm:prSet presAssocID="{C4ECA5AA-3C2D-491A-BBC2-7B71DC54BF1D}" presName="parTrans" presStyleLbl="bgSibTrans2D1" presStyleIdx="1" presStyleCnt="2" custScaleX="121067" custLinFactNeighborX="-81058" custLinFactNeighborY="-69334"/>
      <dgm:spPr/>
      <dgm:t>
        <a:bodyPr/>
        <a:lstStyle/>
        <a:p>
          <a:endParaRPr lang="ru-RU"/>
        </a:p>
      </dgm:t>
    </dgm:pt>
    <dgm:pt modelId="{181393F5-93E3-43D2-A722-0B73A2B6ACA8}" type="pres">
      <dgm:prSet presAssocID="{A4340FAB-DEC5-450E-BEFF-94AB24A4B0C5}" presName="node" presStyleLbl="node1" presStyleIdx="1" presStyleCnt="2" custScaleX="102715" custScaleY="86228" custRadScaleRad="102024" custRadScaleInc="-10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3B9A73-3E2D-4B9F-A561-7FF21248C92B}" srcId="{4E10AAE7-4FF1-4102-A20A-3B8F628883B8}" destId="{3CE59FF1-E3A2-4AA5-8B8E-739FDDF8D586}" srcOrd="0" destOrd="0" parTransId="{A9083668-242D-41F8-AE4F-739E9421E67E}" sibTransId="{2DDBB468-F6AA-4DCD-8A13-A6F8541D2AF3}"/>
    <dgm:cxn modelId="{2BDA3C7F-7C0B-4D99-AC55-0585FBFAC04E}" srcId="{4E10AAE7-4FF1-4102-A20A-3B8F628883B8}" destId="{27FAEC83-1C2C-4E6D-B8AD-4115D9855029}" srcOrd="1" destOrd="0" parTransId="{6C186539-82FE-4EBD-AD75-5F63F3824E86}" sibTransId="{D85D93D0-C68E-47DF-AB95-191A57A3A691}"/>
    <dgm:cxn modelId="{243F3B51-858C-463B-9E67-547D99C37ADB}" srcId="{3CE59FF1-E3A2-4AA5-8B8E-739FDDF8D586}" destId="{A4340FAB-DEC5-450E-BEFF-94AB24A4B0C5}" srcOrd="1" destOrd="0" parTransId="{C4ECA5AA-3C2D-491A-BBC2-7B71DC54BF1D}" sibTransId="{96719150-AC5F-4DE6-A441-64FD2259BE90}"/>
    <dgm:cxn modelId="{A3905B54-48CD-42AE-B62A-2B0B696078CF}" type="presOf" srcId="{A4340FAB-DEC5-450E-BEFF-94AB24A4B0C5}" destId="{181393F5-93E3-43D2-A722-0B73A2B6ACA8}" srcOrd="0" destOrd="0" presId="urn:microsoft.com/office/officeart/2005/8/layout/radial4"/>
    <dgm:cxn modelId="{D736861E-B695-4DF3-8A58-90D93F255A1C}" srcId="{4E10AAE7-4FF1-4102-A20A-3B8F628883B8}" destId="{FB04C449-4621-4D04-A6E2-B7CDDBAE71F8}" srcOrd="2" destOrd="0" parTransId="{C584669D-A598-4E6A-8A8B-2D7749E1A6A6}" sibTransId="{CC69F02A-F11A-4BEB-9B19-FF8D9FAFDFF7}"/>
    <dgm:cxn modelId="{0431689E-BD97-4EAB-8B11-A584E6922539}" type="presOf" srcId="{C4ECA5AA-3C2D-491A-BBC2-7B71DC54BF1D}" destId="{4837EB40-4B95-4DAE-B8B9-9DAF0C8DF256}" srcOrd="0" destOrd="0" presId="urn:microsoft.com/office/officeart/2005/8/layout/radial4"/>
    <dgm:cxn modelId="{5217EE91-AF4E-4039-9E11-8EAE38695F50}" type="presOf" srcId="{4E10AAE7-4FF1-4102-A20A-3B8F628883B8}" destId="{97614C2C-6821-4D74-9968-F292EDFCCFE7}" srcOrd="0" destOrd="0" presId="urn:microsoft.com/office/officeart/2005/8/layout/radial4"/>
    <dgm:cxn modelId="{5F3A3C53-FA41-43C3-B7FD-EED8AB2B2FF4}" type="presOf" srcId="{00462C5E-519F-4983-A7A1-9776C31F61A6}" destId="{C95B674F-19F1-44D0-83B4-4241FF947E8E}" srcOrd="0" destOrd="0" presId="urn:microsoft.com/office/officeart/2005/8/layout/radial4"/>
    <dgm:cxn modelId="{3B32FFF4-237F-4C8B-97F0-4C28DF50CFA4}" type="presOf" srcId="{85BB155A-2A9C-46AC-949B-740123F56893}" destId="{5FA73063-005C-4589-A158-A6367E25CDBE}" srcOrd="0" destOrd="0" presId="urn:microsoft.com/office/officeart/2005/8/layout/radial4"/>
    <dgm:cxn modelId="{79B890A1-32D6-4379-9CFD-929250D5B127}" type="presOf" srcId="{3CE59FF1-E3A2-4AA5-8B8E-739FDDF8D586}" destId="{0B41D80E-D64D-439E-9734-65697B4044CB}" srcOrd="0" destOrd="0" presId="urn:microsoft.com/office/officeart/2005/8/layout/radial4"/>
    <dgm:cxn modelId="{D1159166-2704-45A9-A780-904B5C088C19}" srcId="{3CE59FF1-E3A2-4AA5-8B8E-739FDDF8D586}" destId="{85BB155A-2A9C-46AC-949B-740123F56893}" srcOrd="0" destOrd="0" parTransId="{00462C5E-519F-4983-A7A1-9776C31F61A6}" sibTransId="{53E8544A-1688-44F8-8885-85D8B1FE083F}"/>
    <dgm:cxn modelId="{3936EE25-F5C0-4866-82CD-761671DC5B61}" type="presParOf" srcId="{97614C2C-6821-4D74-9968-F292EDFCCFE7}" destId="{0B41D80E-D64D-439E-9734-65697B4044CB}" srcOrd="0" destOrd="0" presId="urn:microsoft.com/office/officeart/2005/8/layout/radial4"/>
    <dgm:cxn modelId="{B85BCFE8-3352-4C40-962F-57C272CF1CE2}" type="presParOf" srcId="{97614C2C-6821-4D74-9968-F292EDFCCFE7}" destId="{C95B674F-19F1-44D0-83B4-4241FF947E8E}" srcOrd="1" destOrd="0" presId="urn:microsoft.com/office/officeart/2005/8/layout/radial4"/>
    <dgm:cxn modelId="{0DF8CCD9-BFD7-4E2D-BBDB-39629B0A3B12}" type="presParOf" srcId="{97614C2C-6821-4D74-9968-F292EDFCCFE7}" destId="{5FA73063-005C-4589-A158-A6367E25CDBE}" srcOrd="2" destOrd="0" presId="urn:microsoft.com/office/officeart/2005/8/layout/radial4"/>
    <dgm:cxn modelId="{A4D167B1-F271-456C-AA60-45DE77F257D3}" type="presParOf" srcId="{97614C2C-6821-4D74-9968-F292EDFCCFE7}" destId="{4837EB40-4B95-4DAE-B8B9-9DAF0C8DF256}" srcOrd="3" destOrd="0" presId="urn:microsoft.com/office/officeart/2005/8/layout/radial4"/>
    <dgm:cxn modelId="{28BE69DA-6A59-450E-95FC-F6F529E14936}" type="presParOf" srcId="{97614C2C-6821-4D74-9968-F292EDFCCFE7}" destId="{181393F5-93E3-43D2-A722-0B73A2B6ACA8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83A07-A26E-4AA2-8C62-CE80393264FE}">
      <dsp:nvSpPr>
        <dsp:cNvPr id="0" name=""/>
        <dsp:cNvSpPr/>
      </dsp:nvSpPr>
      <dsp:spPr>
        <a:xfrm>
          <a:off x="2002961" y="343957"/>
          <a:ext cx="3798808" cy="131927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1AEA6-7840-4B2D-BB57-1E4F7BCF9E7B}">
      <dsp:nvSpPr>
        <dsp:cNvPr id="0" name=""/>
        <dsp:cNvSpPr/>
      </dsp:nvSpPr>
      <dsp:spPr>
        <a:xfrm>
          <a:off x="3036885" y="3533409"/>
          <a:ext cx="736203" cy="47117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C716D2-E7A9-432D-81F2-9BB6549B695E}">
      <dsp:nvSpPr>
        <dsp:cNvPr id="0" name=""/>
        <dsp:cNvSpPr/>
      </dsp:nvSpPr>
      <dsp:spPr>
        <a:xfrm>
          <a:off x="63492" y="3898594"/>
          <a:ext cx="7068150" cy="88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b="1" kern="1200" dirty="0">
            <a:latin typeface="Cambria" pitchFamily="18" charset="0"/>
            <a:ea typeface="Cambria" pitchFamily="18" charset="0"/>
          </a:endParaRPr>
        </a:p>
      </dsp:txBody>
      <dsp:txXfrm>
        <a:off x="63492" y="3898594"/>
        <a:ext cx="7068150" cy="883443"/>
      </dsp:txXfrm>
    </dsp:sp>
    <dsp:sp modelId="{4AB26521-0A0E-4178-B45E-0F02C04129E1}">
      <dsp:nvSpPr>
        <dsp:cNvPr id="0" name=""/>
        <dsp:cNvSpPr/>
      </dsp:nvSpPr>
      <dsp:spPr>
        <a:xfrm>
          <a:off x="3568693" y="211138"/>
          <a:ext cx="1824700" cy="20842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Алкоголь  </a:t>
          </a:r>
          <a:r>
            <a:rPr lang="uk-UA" sz="19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318,1 </a:t>
          </a:r>
          <a:r>
            <a:rPr lang="uk-UA" sz="1900" b="1" kern="1200" dirty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тис. </a:t>
          </a:r>
          <a:r>
            <a:rPr lang="uk-UA" sz="19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грн</a:t>
          </a:r>
          <a:r>
            <a:rPr lang="uk-UA" sz="1900" b="1" kern="1200" dirty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. </a:t>
          </a:r>
        </a:p>
      </dsp:txBody>
      <dsp:txXfrm>
        <a:off x="3568693" y="211138"/>
        <a:ext cx="1824700" cy="2084220"/>
      </dsp:txXfrm>
    </dsp:sp>
    <dsp:sp modelId="{9CEF085C-0516-4982-B1E4-873700F6F45D}">
      <dsp:nvSpPr>
        <dsp:cNvPr id="0" name=""/>
        <dsp:cNvSpPr/>
      </dsp:nvSpPr>
      <dsp:spPr>
        <a:xfrm>
          <a:off x="1663694" y="287333"/>
          <a:ext cx="1824700" cy="1464546"/>
        </a:xfrm>
        <a:prstGeom prst="ellipse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1837137"/>
                <a:satOff val="270"/>
                <a:lumOff val="-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Тютюн           </a:t>
          </a:r>
          <a:r>
            <a:rPr lang="uk-UA" sz="18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89,6 </a:t>
          </a:r>
          <a:r>
            <a:rPr lang="uk-UA" sz="1800" b="1" kern="1200" dirty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тис. грн. </a:t>
          </a:r>
        </a:p>
      </dsp:txBody>
      <dsp:txXfrm>
        <a:off x="1663694" y="287333"/>
        <a:ext cx="1824700" cy="1464546"/>
      </dsp:txXfrm>
    </dsp:sp>
    <dsp:sp modelId="{37DAC1BF-82EA-4D9B-A6B8-72A14B6172DB}">
      <dsp:nvSpPr>
        <dsp:cNvPr id="0" name=""/>
        <dsp:cNvSpPr/>
      </dsp:nvSpPr>
      <dsp:spPr>
        <a:xfrm>
          <a:off x="779281" y="25078"/>
          <a:ext cx="5247420" cy="3697336"/>
        </a:xfrm>
        <a:prstGeom prst="funnel">
          <a:avLst/>
        </a:prstGeom>
        <a:solidFill>
          <a:srgbClr val="FF3399">
            <a:alpha val="4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41D80E-D64D-439E-9734-65697B4044CB}">
      <dsp:nvSpPr>
        <dsp:cNvPr id="0" name=""/>
        <dsp:cNvSpPr/>
      </dsp:nvSpPr>
      <dsp:spPr>
        <a:xfrm>
          <a:off x="1810847" y="1640769"/>
          <a:ext cx="5248521" cy="2117727"/>
        </a:xfrm>
        <a:prstGeom prst="ellipse">
          <a:avLst/>
        </a:prstGeom>
        <a:solidFill>
          <a:srgbClr val="D899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5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Спеціальний фонд </a:t>
          </a:r>
        </a:p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2 026,6 </a:t>
          </a:r>
          <a:r>
            <a:rPr lang="uk-UA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тис. </a:t>
          </a:r>
          <a:r>
            <a:rPr lang="uk-UA" sz="2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грн</a:t>
          </a:r>
          <a:r>
            <a:rPr lang="uk-UA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</a:p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(99,8</a:t>
          </a:r>
          <a:r>
            <a:rPr lang="uk-UA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% до плану)                          </a:t>
          </a:r>
        </a:p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5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(- </a:t>
          </a:r>
          <a:r>
            <a:rPr lang="uk-UA" sz="195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9 557,9 </a:t>
          </a:r>
          <a:r>
            <a:rPr lang="uk-UA" sz="195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тис. грн до </a:t>
          </a:r>
        </a:p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5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9 місяців 2024 </a:t>
          </a:r>
          <a:r>
            <a:rPr lang="uk-UA" sz="195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року)</a:t>
          </a:r>
          <a:endParaRPr lang="ru-RU" sz="195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810847" y="1640769"/>
        <a:ext cx="5248521" cy="2117727"/>
      </dsp:txXfrm>
    </dsp:sp>
    <dsp:sp modelId="{C95B674F-19F1-44D0-83B4-4241FF947E8E}">
      <dsp:nvSpPr>
        <dsp:cNvPr id="0" name=""/>
        <dsp:cNvSpPr/>
      </dsp:nvSpPr>
      <dsp:spPr>
        <a:xfrm rot="12742893">
          <a:off x="2968718" y="419235"/>
          <a:ext cx="1530759" cy="78463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73063-005C-4589-A158-A6367E25CDBE}">
      <dsp:nvSpPr>
        <dsp:cNvPr id="0" name=""/>
        <dsp:cNvSpPr/>
      </dsp:nvSpPr>
      <dsp:spPr>
        <a:xfrm>
          <a:off x="210615" y="85790"/>
          <a:ext cx="2895606" cy="170591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>
              <a:solidFill>
                <a:schemeClr val="tx1"/>
              </a:solidFill>
              <a:latin typeface="Cambria" pitchFamily="18" charset="0"/>
            </a:rPr>
            <a:t>Екологічний </a:t>
          </a:r>
          <a:r>
            <a:rPr lang="uk-UA" sz="2100" kern="1200" dirty="0" smtClean="0">
              <a:solidFill>
                <a:schemeClr val="tx1"/>
              </a:solidFill>
              <a:latin typeface="Cambria" pitchFamily="18" charset="0"/>
            </a:rPr>
            <a:t>податок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latin typeface="Cambria" pitchFamily="18" charset="0"/>
            </a:rPr>
            <a:t>1 272,7 </a:t>
          </a:r>
          <a:r>
            <a:rPr lang="uk-UA" sz="2100" kern="1200" dirty="0">
              <a:solidFill>
                <a:schemeClr val="tx1"/>
              </a:solidFill>
              <a:latin typeface="Cambria" pitchFamily="18" charset="0"/>
            </a:rPr>
            <a:t>тис. </a:t>
          </a:r>
          <a:r>
            <a:rPr lang="uk-UA" sz="2100" kern="1200" dirty="0" err="1">
              <a:solidFill>
                <a:schemeClr val="tx1"/>
              </a:solidFill>
              <a:latin typeface="Cambria" pitchFamily="18" charset="0"/>
            </a:rPr>
            <a:t>грн</a:t>
          </a:r>
          <a:r>
            <a:rPr lang="uk-UA" sz="2100" kern="1200" dirty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uk-UA" sz="2100" kern="1200" dirty="0" smtClean="0">
              <a:solidFill>
                <a:schemeClr val="tx1"/>
              </a:solidFill>
              <a:latin typeface="Cambria" pitchFamily="18" charset="0"/>
            </a:rPr>
            <a:t>96,9% (-108,7 </a:t>
          </a:r>
          <a:r>
            <a:rPr lang="uk-UA" sz="2100" kern="1200" dirty="0">
              <a:solidFill>
                <a:schemeClr val="tx1"/>
              </a:solidFill>
              <a:latin typeface="Cambria" pitchFamily="18" charset="0"/>
            </a:rPr>
            <a:t>тис. грн)</a:t>
          </a:r>
          <a:endParaRPr lang="ru-RU" sz="21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10615" y="85790"/>
        <a:ext cx="2895606" cy="1705910"/>
      </dsp:txXfrm>
    </dsp:sp>
    <dsp:sp modelId="{4837EB40-4B95-4DAE-B8B9-9DAF0C8DF256}">
      <dsp:nvSpPr>
        <dsp:cNvPr id="0" name=""/>
        <dsp:cNvSpPr/>
      </dsp:nvSpPr>
      <dsp:spPr>
        <a:xfrm rot="19665560">
          <a:off x="4503406" y="446666"/>
          <a:ext cx="1726487" cy="78463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393F5-93E3-43D2-A722-0B73A2B6ACA8}">
      <dsp:nvSpPr>
        <dsp:cNvPr id="0" name=""/>
        <dsp:cNvSpPr/>
      </dsp:nvSpPr>
      <dsp:spPr>
        <a:xfrm>
          <a:off x="5782439" y="100518"/>
          <a:ext cx="2686474" cy="180421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>
              <a:solidFill>
                <a:schemeClr val="tx1"/>
              </a:solidFill>
              <a:latin typeface="Cambria" pitchFamily="18" charset="0"/>
            </a:rPr>
            <a:t>Власні надходження бюджетних установ  </a:t>
          </a:r>
          <a:r>
            <a:rPr lang="uk-UA" sz="2100" kern="1200" dirty="0" smtClean="0">
              <a:solidFill>
                <a:schemeClr val="tx1"/>
              </a:solidFill>
              <a:latin typeface="Cambria" pitchFamily="18" charset="0"/>
            </a:rPr>
            <a:t>729,6 </a:t>
          </a:r>
          <a:r>
            <a:rPr lang="uk-UA" sz="2100" kern="1200" dirty="0">
              <a:solidFill>
                <a:schemeClr val="tx1"/>
              </a:solidFill>
              <a:latin typeface="Cambria" pitchFamily="18" charset="0"/>
            </a:rPr>
            <a:t>тис. грн (</a:t>
          </a:r>
          <a:r>
            <a:rPr lang="uk-UA" sz="2100" kern="1200" dirty="0" smtClean="0">
              <a:solidFill>
                <a:schemeClr val="tx1"/>
              </a:solidFill>
              <a:latin typeface="Cambria" pitchFamily="18" charset="0"/>
            </a:rPr>
            <a:t>101,6%)                       </a:t>
          </a:r>
          <a:r>
            <a:rPr lang="uk-UA" sz="2100" kern="1200" dirty="0">
              <a:solidFill>
                <a:schemeClr val="tx1"/>
              </a:solidFill>
              <a:latin typeface="Cambria" pitchFamily="18" charset="0"/>
            </a:rPr>
            <a:t>(- </a:t>
          </a:r>
          <a:r>
            <a:rPr lang="uk-UA" sz="2100" kern="1200" dirty="0" smtClean="0">
              <a:solidFill>
                <a:schemeClr val="tx1"/>
              </a:solidFill>
              <a:latin typeface="Cambria" pitchFamily="18" charset="0"/>
            </a:rPr>
            <a:t>9 472,6 </a:t>
          </a:r>
          <a:r>
            <a:rPr lang="uk-UA" sz="2100" kern="1200" dirty="0">
              <a:solidFill>
                <a:schemeClr val="tx1"/>
              </a:solidFill>
              <a:latin typeface="Cambria" pitchFamily="18" charset="0"/>
            </a:rPr>
            <a:t>тис. грн)</a:t>
          </a:r>
          <a:endParaRPr lang="ru-RU" sz="21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5782439" y="100518"/>
        <a:ext cx="2686474" cy="1804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2" descr="Немає опису світлини.">
          <a:extLst xmlns:a="http://schemas.openxmlformats.org/drawingml/2006/main">
            <a:ext uri="{FF2B5EF4-FFF2-40B4-BE49-F238E27FC236}">
              <a16:creationId xmlns="" xmlns:a16="http://schemas.microsoft.com/office/drawing/2014/main" id="{7384ECC3-6B15-DE90-0528-DF777296705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1447800" cy="114300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0.73989</cdr:x>
      <cdr:y>0.0658</cdr:y>
    </cdr:from>
    <cdr:to>
      <cdr:x>0.77907</cdr:x>
      <cdr:y>0.08425</cdr:y>
    </cdr:to>
    <cdr:sp macro="" textlink="">
      <cdr:nvSpPr>
        <cdr:cNvPr id="47106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713170" y="574018"/>
          <a:ext cx="762609" cy="1769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0.8087</cdr:x>
      <cdr:y>0.16386</cdr:y>
    </cdr:from>
    <cdr:to>
      <cdr:x>0.99218</cdr:x>
      <cdr:y>0.21848</cdr:y>
    </cdr:to>
    <cdr:sp macro="" textlink="">
      <cdr:nvSpPr>
        <cdr:cNvPr id="1346" name="Прямоугольник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86600" y="914400"/>
          <a:ext cx="1607835" cy="3048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+27056,5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122,3%</a:t>
          </a: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0.35652</cdr:x>
      <cdr:y>0.72371</cdr:y>
    </cdr:from>
    <cdr:to>
      <cdr:x>0.53077</cdr:x>
      <cdr:y>0.76468</cdr:y>
    </cdr:to>
    <cdr:sp macro="" textlink="">
      <cdr:nvSpPr>
        <cdr:cNvPr id="1336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124200" y="4038600"/>
          <a:ext cx="1526953" cy="2286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dirty="0" smtClean="0">
              <a:solidFill>
                <a:srgbClr val="000000"/>
              </a:solidFill>
              <a:latin typeface="Times New Roman"/>
              <a:cs typeface="Times New Roman"/>
            </a:rPr>
            <a:t>+9,9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102,2% </a:t>
          </a: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0.35652</cdr:x>
      <cdr:y>0.4233</cdr:y>
    </cdr:from>
    <cdr:to>
      <cdr:x>0.53453</cdr:x>
      <cdr:y>0.47072</cdr:y>
    </cdr:to>
    <cdr:sp macro="" textlink="">
      <cdr:nvSpPr>
        <cdr:cNvPr id="1348" name="Прямоугольник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24200" y="2362200"/>
          <a:ext cx="1559901" cy="2646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200" b="1" dirty="0" smtClean="0">
              <a:solidFill>
                <a:srgbClr val="000000"/>
              </a:solidFill>
              <a:latin typeface="Calibri"/>
            </a:rPr>
            <a:t>+105,7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135,0% </a:t>
          </a: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0.36522</cdr:x>
      <cdr:y>0.51889</cdr:y>
    </cdr:from>
    <cdr:to>
      <cdr:x>0.54323</cdr:x>
      <cdr:y>0.56904</cdr:y>
    </cdr:to>
    <cdr:sp macro="" textlink="">
      <cdr:nvSpPr>
        <cdr:cNvPr id="1350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00400" y="2895600"/>
          <a:ext cx="1559901" cy="2798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dirty="0" smtClean="0">
              <a:solidFill>
                <a:srgbClr val="000000"/>
              </a:solidFill>
              <a:latin typeface="Times New Roman"/>
              <a:cs typeface="Times New Roman"/>
            </a:rPr>
            <a:t>-482,4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-17,4%</a:t>
          </a: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0.34783</cdr:x>
      <cdr:y>0.61447</cdr:y>
    </cdr:from>
    <cdr:to>
      <cdr:x>0.53047</cdr:x>
      <cdr:y>0.66909</cdr:y>
    </cdr:to>
    <cdr:sp macro="" textlink="">
      <cdr:nvSpPr>
        <cdr:cNvPr id="1351" name="Прямоугольник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48000" y="3429000"/>
          <a:ext cx="1600475" cy="3048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+236,1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139,9%</a:t>
          </a: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0.34783</cdr:x>
      <cdr:y>0.81929</cdr:y>
    </cdr:from>
    <cdr:to>
      <cdr:x>0.52506</cdr:x>
      <cdr:y>0.87391</cdr:y>
    </cdr:to>
    <cdr:sp macro="" textlink="">
      <cdr:nvSpPr>
        <cdr:cNvPr id="1352" name="Прямоугольник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48000" y="4572000"/>
          <a:ext cx="1553066" cy="3048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dirty="0" smtClean="0">
              <a:solidFill>
                <a:srgbClr val="000000"/>
              </a:solidFill>
              <a:latin typeface="Times New Roman"/>
              <a:cs typeface="Times New Roman"/>
            </a:rPr>
            <a:t>+31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,0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103,1%</a:t>
          </a: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0.00496</cdr:x>
      <cdr:y>0.00981</cdr:y>
    </cdr:from>
    <cdr:to>
      <cdr:x>0.07867</cdr:x>
      <cdr:y>0.06533</cdr:y>
    </cdr:to>
    <cdr:sp macro="" textlink="">
      <cdr:nvSpPr>
        <cdr:cNvPr id="4711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83171" cy="4347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0.75229</cdr:x>
      <cdr:y>0.08193</cdr:y>
    </cdr:from>
    <cdr:to>
      <cdr:x>0.99083</cdr:x>
      <cdr:y>0.12289</cdr:y>
    </cdr:to>
    <cdr:sp macro="" textlink="">
      <cdr:nvSpPr>
        <cdr:cNvPr id="1354" name="Прямоугольник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48400" y="457200"/>
          <a:ext cx="198120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+35489,7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124,8%</a:t>
          </a: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0.38261</cdr:x>
      <cdr:y>0.32772</cdr:y>
    </cdr:from>
    <cdr:to>
      <cdr:x>0.56062</cdr:x>
      <cdr:y>0.37514</cdr:y>
    </cdr:to>
    <cdr:sp macro="" textlink="">
      <cdr:nvSpPr>
        <cdr:cNvPr id="13" name="Прямоугольник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2800" y="1828800"/>
          <a:ext cx="1559901" cy="2646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wrap="square" lIns="18288" tIns="0" rIns="0" bIns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+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1372,5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117,9% </a:t>
          </a: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0.44348</cdr:x>
      <cdr:y>0.21848</cdr:y>
    </cdr:from>
    <cdr:to>
      <cdr:x>0.6087</cdr:x>
      <cdr:y>0.2731</cdr:y>
    </cdr:to>
    <cdr:sp macro="" textlink="">
      <cdr:nvSpPr>
        <cdr:cNvPr id="15" name="Прямоугольник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86200" y="1219200"/>
          <a:ext cx="1447800" cy="3048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wrap="square" lIns="18288" tIns="0" rIns="0" bIns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+7160,3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179,1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%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0.14458</cdr:x>
      <cdr:y>0.05899</cdr:y>
    </cdr:from>
    <cdr:to>
      <cdr:x>0.24874</cdr:x>
      <cdr:y>0.15718</cdr:y>
    </cdr:to>
    <cdr:sp macro="" textlink="">
      <cdr:nvSpPr>
        <cdr:cNvPr id="7" name="Выгнутая вверх стрелка 6"/>
        <cdr:cNvSpPr/>
      </cdr:nvSpPr>
      <cdr:spPr>
        <a:xfrm xmlns:a="http://schemas.openxmlformats.org/drawingml/2006/main" rot="19166605">
          <a:off x="1277960" y="312945"/>
          <a:ext cx="920691" cy="520918"/>
        </a:xfrm>
        <a:prstGeom xmlns:a="http://schemas.openxmlformats.org/drawingml/2006/main" prst="curvedDownArrow">
          <a:avLst>
            <a:gd name="adj1" fmla="val 34569"/>
            <a:gd name="adj2" fmla="val 45103"/>
            <a:gd name="adj3" fmla="val 25000"/>
          </a:avLst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0.34807</cdr:x>
      <cdr:y>0.4501</cdr:y>
    </cdr:from>
    <cdr:to>
      <cdr:x>0.43721</cdr:x>
      <cdr:y>0.55232</cdr:y>
    </cdr:to>
    <cdr:sp macro="" textlink="">
      <cdr:nvSpPr>
        <cdr:cNvPr id="8" name="Выгнутая вверх стрелка 7"/>
        <cdr:cNvSpPr/>
      </cdr:nvSpPr>
      <cdr:spPr>
        <a:xfrm xmlns:a="http://schemas.openxmlformats.org/drawingml/2006/main" rot="415385">
          <a:off x="3017107" y="2387870"/>
          <a:ext cx="772674" cy="542298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0.53027</cdr:x>
      <cdr:y>0.47866</cdr:y>
    </cdr:from>
    <cdr:to>
      <cdr:x>0.61942</cdr:x>
      <cdr:y>0.57235</cdr:y>
    </cdr:to>
    <cdr:sp macro="" textlink="">
      <cdr:nvSpPr>
        <cdr:cNvPr id="9" name="Выгнутая вверх стрелка 8"/>
        <cdr:cNvSpPr/>
      </cdr:nvSpPr>
      <cdr:spPr>
        <a:xfrm xmlns:a="http://schemas.openxmlformats.org/drawingml/2006/main">
          <a:off x="4596435" y="2539387"/>
          <a:ext cx="772761" cy="497044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0.72051</cdr:x>
      <cdr:y>0.54957</cdr:y>
    </cdr:from>
    <cdr:to>
      <cdr:x>0.82434</cdr:x>
      <cdr:y>0.65147</cdr:y>
    </cdr:to>
    <cdr:sp macro="" textlink="">
      <cdr:nvSpPr>
        <cdr:cNvPr id="10" name="Выгнутая вверх стрелка 9"/>
        <cdr:cNvSpPr/>
      </cdr:nvSpPr>
      <cdr:spPr>
        <a:xfrm xmlns:a="http://schemas.openxmlformats.org/drawingml/2006/main" rot="386414">
          <a:off x="6245458" y="2915569"/>
          <a:ext cx="900009" cy="540599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0.69976</cdr:x>
      <cdr:y>0.09511</cdr:y>
    </cdr:from>
    <cdr:to>
      <cdr:x>0.98107</cdr:x>
      <cdr:y>0.37883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="" xmlns:a16="http://schemas.microsoft.com/office/drawing/2014/main" id="{1FD621A8-B1DD-4BF9-94EB-6D9293710A7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065580" y="504599"/>
          <a:ext cx="2438400" cy="150517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0.01724</cdr:x>
      <cdr:y>0.02873</cdr:y>
    </cdr:from>
    <cdr:to>
      <cdr:x>0.15517</cdr:x>
      <cdr:y>0.08619</cdr:y>
    </cdr:to>
    <cdr:sp macro="" textlink="">
      <cdr:nvSpPr>
        <cdr:cNvPr id="12" name="Прямоугольная выноска 11"/>
        <cdr:cNvSpPr/>
      </cdr:nvSpPr>
      <cdr:spPr>
        <a:xfrm xmlns:a="http://schemas.openxmlformats.org/drawingml/2006/main">
          <a:off x="152400" y="152400"/>
          <a:ext cx="1219200" cy="304837"/>
        </a:xfrm>
        <a:prstGeom xmlns:a="http://schemas.openxmlformats.org/drawingml/2006/main" prst="wedgeRectCallout">
          <a:avLst>
            <a:gd name="adj1" fmla="val 47706"/>
            <a:gd name="adj2" fmla="val 89200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b="1" dirty="0" smtClean="0"/>
            <a:t>+27 977,6 </a:t>
          </a:r>
          <a:r>
            <a:rPr lang="uk-UA" b="1" dirty="0"/>
            <a:t>тис.грн </a:t>
          </a:r>
          <a:endParaRPr lang="ru-RU" b="1" dirty="0"/>
        </a:p>
      </cdr:txBody>
    </cdr:sp>
  </cdr:relSizeAnchor>
  <cdr:relSizeAnchor xmlns:cdr="http://schemas.openxmlformats.org/drawingml/2006/chartDrawing">
    <cdr:from>
      <cdr:x>0.35692</cdr:x>
      <cdr:y>0.38238</cdr:y>
    </cdr:from>
    <cdr:to>
      <cdr:x>0.48878</cdr:x>
      <cdr:y>0.42547</cdr:y>
    </cdr:to>
    <cdr:sp macro="" textlink="">
      <cdr:nvSpPr>
        <cdr:cNvPr id="13" name="Прямоугольная выноска 12"/>
        <cdr:cNvSpPr/>
      </cdr:nvSpPr>
      <cdr:spPr>
        <a:xfrm xmlns:a="http://schemas.openxmlformats.org/drawingml/2006/main">
          <a:off x="3093780" y="2028599"/>
          <a:ext cx="1142976" cy="228601"/>
        </a:xfrm>
        <a:prstGeom xmlns:a="http://schemas.openxmlformats.org/drawingml/2006/main" prst="wedgeRectCallout">
          <a:avLst>
            <a:gd name="adj1" fmla="val -18585"/>
            <a:gd name="adj2" fmla="val 114582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b="1" dirty="0" smtClean="0"/>
            <a:t>-472,7 </a:t>
          </a:r>
          <a:r>
            <a:rPr lang="uk-UA" b="1" dirty="0"/>
            <a:t>тис.грн</a:t>
          </a:r>
          <a:endParaRPr lang="ru-RU" b="1" dirty="0"/>
        </a:p>
      </cdr:txBody>
    </cdr:sp>
  </cdr:relSizeAnchor>
  <cdr:relSizeAnchor xmlns:cdr="http://schemas.openxmlformats.org/drawingml/2006/chartDrawing">
    <cdr:from>
      <cdr:x>0.52394</cdr:x>
      <cdr:y>0.42547</cdr:y>
    </cdr:from>
    <cdr:to>
      <cdr:x>0.64701</cdr:x>
      <cdr:y>0.46913</cdr:y>
    </cdr:to>
    <cdr:sp macro="" textlink="">
      <cdr:nvSpPr>
        <cdr:cNvPr id="14" name="Прямоугольная выноска 13"/>
        <cdr:cNvSpPr/>
      </cdr:nvSpPr>
      <cdr:spPr>
        <a:xfrm xmlns:a="http://schemas.openxmlformats.org/drawingml/2006/main">
          <a:off x="4541566" y="2257199"/>
          <a:ext cx="1066783" cy="231629"/>
        </a:xfrm>
        <a:prstGeom xmlns:a="http://schemas.openxmlformats.org/drawingml/2006/main" prst="wedgeRectCallou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b="1" dirty="0" smtClean="0"/>
            <a:t>-197,9 </a:t>
          </a:r>
          <a:r>
            <a:rPr lang="uk-UA" b="1" dirty="0"/>
            <a:t>тис.грн</a:t>
          </a:r>
          <a:endParaRPr lang="ru-RU" b="1" dirty="0"/>
        </a:p>
      </cdr:txBody>
    </cdr:sp>
  </cdr:relSizeAnchor>
  <cdr:relSizeAnchor xmlns:cdr="http://schemas.openxmlformats.org/drawingml/2006/chartDrawing">
    <cdr:from>
      <cdr:x>0.72613</cdr:x>
      <cdr:y>0.48292</cdr:y>
    </cdr:from>
    <cdr:to>
      <cdr:x>0.86678</cdr:x>
      <cdr:y>0.52601</cdr:y>
    </cdr:to>
    <cdr:sp macro="" textlink="">
      <cdr:nvSpPr>
        <cdr:cNvPr id="15" name="Прямоугольная выноска 14"/>
        <cdr:cNvSpPr/>
      </cdr:nvSpPr>
      <cdr:spPr>
        <a:xfrm xmlns:a="http://schemas.openxmlformats.org/drawingml/2006/main">
          <a:off x="6294180" y="2561999"/>
          <a:ext cx="1219168" cy="228601"/>
        </a:xfrm>
        <a:prstGeom xmlns:a="http://schemas.openxmlformats.org/drawingml/2006/main" prst="wedgeRectCallou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200" b="1" dirty="0" smtClean="0"/>
            <a:t>-250,5 </a:t>
          </a:r>
          <a:r>
            <a:rPr lang="uk-UA" sz="1200" b="1" dirty="0"/>
            <a:t>тис.грн</a:t>
          </a:r>
          <a:endParaRPr lang="ru-RU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0.74138</cdr:x>
      <cdr:y>0.62687</cdr:y>
    </cdr:from>
    <cdr:to>
      <cdr:x>0.86207</cdr:x>
      <cdr:y>0.69419</cdr:y>
    </cdr:to>
    <cdr:sp macro="" textlink="">
      <cdr:nvSpPr>
        <cdr:cNvPr id="4" name="TextBox 33"/>
        <cdr:cNvSpPr txBox="1"/>
      </cdr:nvSpPr>
      <cdr:spPr>
        <a:xfrm xmlns:a="http://schemas.openxmlformats.org/drawingml/2006/main">
          <a:off x="6440220" y="3152655"/>
          <a:ext cx="104841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kern="0"/>
          </a:defPPr>
        </a:lstStyle>
        <a:p xmlns:a="http://schemas.openxmlformats.org/drawingml/2006/main">
          <a:r>
            <a:rPr lang="uk-UA" sz="1600" dirty="0"/>
            <a:t>- </a:t>
          </a:r>
          <a:r>
            <a:rPr lang="uk-UA" sz="1600" dirty="0" smtClean="0"/>
            <a:t>31 990,1</a:t>
          </a:r>
          <a:endParaRPr lang="uk-UA" sz="1600" dirty="0">
            <a:latin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7C5F1-5DBB-4FC5-93C2-7B0534EC6000}" type="datetimeFigureOut">
              <a:rPr lang="ru-RU" smtClean="0"/>
              <a:pPr/>
              <a:t>26.11.2025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CD7E9-CF91-4B63-A26A-7B92898BFA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D7E9-CF91-4B63-A26A-7B92898BFA1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D7E9-CF91-4B63-A26A-7B92898BFA1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D7E9-CF91-4B63-A26A-7B92898BFA1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CD7E9-CF91-4B63-A26A-7B92898BFA18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178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0628" y="397891"/>
            <a:ext cx="8090534" cy="868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46094" y="2529332"/>
            <a:ext cx="5139690" cy="25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8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8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4.png"/><Relationship Id="rId7" Type="http://schemas.openxmlformats.org/officeDocument/2006/relationships/image" Target="../media/image8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276600"/>
            <a:ext cx="8915400" cy="243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Підсумки виконання бюджету </a:t>
            </a:r>
            <a:r>
              <a:rPr lang="uk-UA" sz="3600" noProof="0" dirty="0">
                <a:latin typeface="Times New Roman" pitchFamily="18" charset="0"/>
                <a:ea typeface="+mj-ea"/>
                <a:cs typeface="Times New Roman" pitchFamily="18" charset="0"/>
              </a:rPr>
              <a:t>Вербківської</a:t>
            </a: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сільської територіальної громади за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9 місяців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2025 року</a:t>
            </a:r>
            <a:endParaRPr kumimoji="0" lang="en-US" sz="3600" b="0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53000" y="5208998"/>
            <a:ext cx="3938648" cy="1505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Доповідач:</a:t>
            </a: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Начальник 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фінансового відділу</a:t>
            </a: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Вербківської сільської ради</a:t>
            </a: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Світлана ОЛІЙНИК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892" y="131885"/>
            <a:ext cx="2831123" cy="352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5029200"/>
            <a:ext cx="2286000" cy="1515718"/>
          </a:xfrm>
          <a:prstGeom prst="rect">
            <a:avLst/>
          </a:prstGeom>
        </p:spPr>
      </p:pic>
      <p:pic>
        <p:nvPicPr>
          <p:cNvPr id="35" name="Рисунок 3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648200"/>
            <a:ext cx="2057400" cy="18288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471534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1694" marR="5080" indent="-356870" algn="ctr">
              <a:lnSpc>
                <a:spcPct val="100000"/>
              </a:lnSpc>
              <a:spcBef>
                <a:spcPts val="95"/>
              </a:spcBef>
            </a:pPr>
            <a:r>
              <a:rPr lang="uk-UA" sz="2600" dirty="0">
                <a:latin typeface="Cambria" pitchFamily="18" charset="0"/>
                <a:ea typeface="Cambria" pitchFamily="18" charset="0"/>
              </a:rPr>
              <a:t>Структура </a:t>
            </a:r>
            <a:r>
              <a:rPr lang="uk-UA" sz="2600" dirty="0" smtClean="0">
                <a:latin typeface="Cambria" pitchFamily="18" charset="0"/>
                <a:ea typeface="Cambria" pitchFamily="18" charset="0"/>
              </a:rPr>
              <a:t>власних надходжень </a:t>
            </a:r>
            <a:r>
              <a:rPr lang="uk-UA" sz="2600" dirty="0">
                <a:latin typeface="Cambria" pitchFamily="18" charset="0"/>
                <a:ea typeface="Cambria" pitchFamily="18" charset="0"/>
              </a:rPr>
              <a:t>спеціального фонду бюджету Вербківської СТГ за </a:t>
            </a:r>
            <a:r>
              <a:rPr lang="uk-UA" sz="2600" dirty="0" smtClean="0">
                <a:latin typeface="Cambria" pitchFamily="18" charset="0"/>
                <a:ea typeface="Cambria" pitchFamily="18" charset="0"/>
              </a:rPr>
              <a:t>9 місяців </a:t>
            </a:r>
            <a:r>
              <a:rPr lang="uk-UA" sz="2600" dirty="0">
                <a:latin typeface="Cambria" pitchFamily="18" charset="0"/>
                <a:ea typeface="Cambria" pitchFamily="18" charset="0"/>
              </a:rPr>
              <a:t>2025  року</a:t>
            </a:r>
            <a:endParaRPr sz="2600" spc="-10" dirty="0"/>
          </a:p>
        </p:txBody>
      </p:sp>
      <p:graphicFrame>
        <p:nvGraphicFramePr>
          <p:cNvPr id="34" name="Схема 33"/>
          <p:cNvGraphicFramePr/>
          <p:nvPr/>
        </p:nvGraphicFramePr>
        <p:xfrm>
          <a:off x="246581" y="1066800"/>
          <a:ext cx="8722758" cy="534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352800" y="5181600"/>
            <a:ext cx="3048000" cy="1295400"/>
            <a:chOff x="6374392" y="1285496"/>
            <a:chExt cx="2237387" cy="1789909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374392" y="1285496"/>
              <a:ext cx="2237387" cy="1789909"/>
            </a:xfrm>
            <a:prstGeom prst="roundRect">
              <a:avLst>
                <a:gd name="adj" fmla="val 10000"/>
              </a:avLst>
            </a:prstGeom>
            <a:grpFill/>
            <a:sp3d>
              <a:bevelT w="114300" prst="artDeco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6426817" y="1475204"/>
              <a:ext cx="2132537" cy="121920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kern="1200" dirty="0" smtClean="0">
                  <a:solidFill>
                    <a:schemeClr val="tx1"/>
                  </a:solidFill>
                  <a:latin typeface="Cambria" pitchFamily="18" charset="0"/>
                </a:rPr>
                <a:t>Грошові стягнення за шкоду навколишньому середовищу 24,3 тис. грн. (+23,3 тис. грн.)</a:t>
              </a:r>
              <a:endParaRPr lang="ru-RU" sz="1800" kern="12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sp>
        <p:nvSpPr>
          <p:cNvPr id="15" name="Стрелка вверх 14"/>
          <p:cNvSpPr/>
          <p:nvPr/>
        </p:nvSpPr>
        <p:spPr>
          <a:xfrm rot="1055359">
            <a:off x="6045232" y="4575965"/>
            <a:ext cx="650180" cy="773225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17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18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6733" y="295061"/>
            <a:ext cx="8090534" cy="868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335915" marR="5080" indent="372745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Виконання</a:t>
            </a:r>
            <a:r>
              <a:rPr spc="-85" dirty="0"/>
              <a:t> </a:t>
            </a:r>
            <a:r>
              <a:rPr lang="uk-UA" spc="-10" dirty="0"/>
              <a:t>видаткової</a:t>
            </a:r>
            <a:r>
              <a:rPr spc="-90" dirty="0"/>
              <a:t> </a:t>
            </a:r>
            <a:r>
              <a:rPr lang="uk-UA" dirty="0"/>
              <a:t>частини</a:t>
            </a:r>
            <a:r>
              <a:rPr spc="-85" dirty="0"/>
              <a:t> </a:t>
            </a:r>
            <a:r>
              <a:rPr lang="uk-UA" spc="-10" dirty="0"/>
              <a:t>бюджету</a:t>
            </a:r>
            <a:r>
              <a:rPr spc="-10" dirty="0"/>
              <a:t> </a:t>
            </a:r>
            <a:r>
              <a:rPr lang="uk-UA" spc="-10" dirty="0" err="1"/>
              <a:t>Вербкі</a:t>
            </a:r>
            <a:r>
              <a:rPr spc="-10" dirty="0" err="1"/>
              <a:t>вської</a:t>
            </a:r>
            <a:r>
              <a:rPr spc="-55" dirty="0"/>
              <a:t> </a:t>
            </a:r>
            <a:r>
              <a:rPr dirty="0"/>
              <a:t>СТГ</a:t>
            </a:r>
            <a:r>
              <a:rPr spc="-50" dirty="0"/>
              <a:t> </a:t>
            </a:r>
            <a:r>
              <a:rPr dirty="0" err="1"/>
              <a:t>за</a:t>
            </a:r>
            <a:r>
              <a:rPr spc="-55" dirty="0"/>
              <a:t> </a:t>
            </a:r>
            <a:r>
              <a:rPr lang="uk-UA" dirty="0" smtClean="0"/>
              <a:t>9 місяців</a:t>
            </a:r>
            <a:r>
              <a:rPr dirty="0" smtClean="0"/>
              <a:t>202</a:t>
            </a:r>
            <a:r>
              <a:rPr lang="uk-UA" dirty="0"/>
              <a:t>4</a:t>
            </a:r>
            <a:r>
              <a:rPr spc="-45" dirty="0"/>
              <a:t> </a:t>
            </a:r>
            <a:r>
              <a:rPr dirty="0"/>
              <a:t>-</a:t>
            </a:r>
            <a:r>
              <a:rPr spc="-60" dirty="0"/>
              <a:t> </a:t>
            </a:r>
            <a:r>
              <a:rPr dirty="0"/>
              <a:t>202</a:t>
            </a:r>
            <a:r>
              <a:rPr lang="uk-UA" dirty="0"/>
              <a:t>5</a:t>
            </a:r>
            <a:r>
              <a:rPr spc="-40" dirty="0"/>
              <a:t> </a:t>
            </a:r>
            <a:r>
              <a:rPr spc="-10" dirty="0" err="1"/>
              <a:t>рок</a:t>
            </a:r>
            <a:r>
              <a:rPr lang="uk-UA" spc="-10" dirty="0"/>
              <a:t>и</a:t>
            </a:r>
            <a:endParaRPr spc="-10" dirty="0"/>
          </a:p>
        </p:txBody>
      </p:sp>
      <p:grpSp>
        <p:nvGrpSpPr>
          <p:cNvPr id="12" name="object 30"/>
          <p:cNvGrpSpPr/>
          <p:nvPr/>
        </p:nvGrpSpPr>
        <p:grpSpPr>
          <a:xfrm rot="20328586">
            <a:off x="1669948" y="1862265"/>
            <a:ext cx="703580" cy="517525"/>
            <a:chOff x="2081276" y="1484757"/>
            <a:chExt cx="703580" cy="517525"/>
          </a:xfrm>
        </p:grpSpPr>
        <p:sp>
          <p:nvSpPr>
            <p:cNvPr id="31" name="object 31"/>
            <p:cNvSpPr/>
            <p:nvPr/>
          </p:nvSpPr>
          <p:spPr>
            <a:xfrm>
              <a:off x="2093976" y="1497457"/>
              <a:ext cx="678180" cy="492125"/>
            </a:xfrm>
            <a:custGeom>
              <a:avLst/>
              <a:gdLst/>
              <a:ahLst/>
              <a:cxnLst/>
              <a:rect l="l" t="t" r="r" b="b"/>
              <a:pathLst>
                <a:path w="678180" h="492125">
                  <a:moveTo>
                    <a:pt x="434467" y="0"/>
                  </a:moveTo>
                  <a:lnTo>
                    <a:pt x="476757" y="79375"/>
                  </a:lnTo>
                  <a:lnTo>
                    <a:pt x="0" y="333247"/>
                  </a:lnTo>
                  <a:lnTo>
                    <a:pt x="84709" y="492125"/>
                  </a:lnTo>
                  <a:lnTo>
                    <a:pt x="561340" y="238251"/>
                  </a:lnTo>
                  <a:lnTo>
                    <a:pt x="603631" y="317753"/>
                  </a:lnTo>
                  <a:lnTo>
                    <a:pt x="677926" y="74167"/>
                  </a:lnTo>
                  <a:lnTo>
                    <a:pt x="43446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093976" y="1497457"/>
              <a:ext cx="678180" cy="492125"/>
            </a:xfrm>
            <a:custGeom>
              <a:avLst/>
              <a:gdLst/>
              <a:ahLst/>
              <a:cxnLst/>
              <a:rect l="l" t="t" r="r" b="b"/>
              <a:pathLst>
                <a:path w="678180" h="492125">
                  <a:moveTo>
                    <a:pt x="0" y="333247"/>
                  </a:moveTo>
                  <a:lnTo>
                    <a:pt x="476757" y="79375"/>
                  </a:lnTo>
                  <a:lnTo>
                    <a:pt x="434467" y="0"/>
                  </a:lnTo>
                  <a:lnTo>
                    <a:pt x="677926" y="74167"/>
                  </a:lnTo>
                  <a:lnTo>
                    <a:pt x="603631" y="317753"/>
                  </a:lnTo>
                  <a:lnTo>
                    <a:pt x="561340" y="238251"/>
                  </a:lnTo>
                  <a:lnTo>
                    <a:pt x="84709" y="492125"/>
                  </a:lnTo>
                  <a:lnTo>
                    <a:pt x="0" y="333247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33" name="Диаграмма 32"/>
          <p:cNvGraphicFramePr/>
          <p:nvPr/>
        </p:nvGraphicFramePr>
        <p:xfrm>
          <a:off x="304800" y="12954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62000" y="1905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+mn-lt"/>
              </a:rPr>
              <a:t>+41 630,0</a:t>
            </a:r>
            <a:endParaRPr lang="uk-UA" sz="1600" dirty="0">
              <a:latin typeface="+mn-lt"/>
            </a:endParaRPr>
          </a:p>
        </p:txBody>
      </p:sp>
      <p:grpSp>
        <p:nvGrpSpPr>
          <p:cNvPr id="11" name="object 27"/>
          <p:cNvGrpSpPr/>
          <p:nvPr/>
        </p:nvGrpSpPr>
        <p:grpSpPr>
          <a:xfrm rot="2809821">
            <a:off x="6402445" y="4822943"/>
            <a:ext cx="703580" cy="518159"/>
            <a:chOff x="6257797" y="4220971"/>
            <a:chExt cx="703580" cy="518159"/>
          </a:xfrm>
        </p:grpSpPr>
        <p:sp>
          <p:nvSpPr>
            <p:cNvPr id="28" name="object 28"/>
            <p:cNvSpPr/>
            <p:nvPr/>
          </p:nvSpPr>
          <p:spPr>
            <a:xfrm>
              <a:off x="6270497" y="4233671"/>
              <a:ext cx="678180" cy="492759"/>
            </a:xfrm>
            <a:custGeom>
              <a:avLst/>
              <a:gdLst/>
              <a:ahLst/>
              <a:cxnLst/>
              <a:rect l="l" t="t" r="r" b="b"/>
              <a:pathLst>
                <a:path w="678179" h="492760">
                  <a:moveTo>
                    <a:pt x="434340" y="0"/>
                  </a:moveTo>
                  <a:lnTo>
                    <a:pt x="476630" y="79501"/>
                  </a:lnTo>
                  <a:lnTo>
                    <a:pt x="0" y="333375"/>
                  </a:lnTo>
                  <a:lnTo>
                    <a:pt x="84581" y="492251"/>
                  </a:lnTo>
                  <a:lnTo>
                    <a:pt x="561340" y="238378"/>
                  </a:lnTo>
                  <a:lnTo>
                    <a:pt x="603630" y="317753"/>
                  </a:lnTo>
                  <a:lnTo>
                    <a:pt x="677926" y="74294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270497" y="4233671"/>
              <a:ext cx="678180" cy="492759"/>
            </a:xfrm>
            <a:custGeom>
              <a:avLst/>
              <a:gdLst/>
              <a:ahLst/>
              <a:cxnLst/>
              <a:rect l="l" t="t" r="r" b="b"/>
              <a:pathLst>
                <a:path w="678179" h="492760">
                  <a:moveTo>
                    <a:pt x="0" y="333375"/>
                  </a:moveTo>
                  <a:lnTo>
                    <a:pt x="476630" y="79501"/>
                  </a:lnTo>
                  <a:lnTo>
                    <a:pt x="434340" y="0"/>
                  </a:lnTo>
                  <a:lnTo>
                    <a:pt x="677926" y="74294"/>
                  </a:lnTo>
                  <a:lnTo>
                    <a:pt x="603630" y="317753"/>
                  </a:lnTo>
                  <a:lnTo>
                    <a:pt x="561340" y="238378"/>
                  </a:lnTo>
                  <a:lnTo>
                    <a:pt x="84581" y="492251"/>
                  </a:lnTo>
                  <a:lnTo>
                    <a:pt x="0" y="33337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800600" y="1619228"/>
            <a:ext cx="3663568" cy="1720343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147570" algn="ctr">
              <a:lnSpc>
                <a:spcPct val="100000"/>
              </a:lnSpc>
              <a:spcBef>
                <a:spcPts val="395"/>
              </a:spcBef>
            </a:pPr>
            <a:r>
              <a:rPr sz="1600" b="1" dirty="0">
                <a:latin typeface="Cambria"/>
                <a:cs typeface="Cambria"/>
              </a:rPr>
              <a:t>тис.</a:t>
            </a:r>
            <a:r>
              <a:rPr sz="1600" b="1" spc="330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грн.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800" b="1" dirty="0">
                <a:latin typeface="Cambria"/>
                <a:cs typeface="Cambria"/>
              </a:rPr>
              <a:t>Всього</a:t>
            </a:r>
            <a:r>
              <a:rPr sz="1800" b="1" spc="-70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видатки:</a:t>
            </a:r>
            <a:endParaRPr sz="18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uk-UA" sz="1800" b="1" dirty="0" smtClean="0">
                <a:latin typeface="Cambria"/>
                <a:cs typeface="Cambria"/>
              </a:rPr>
              <a:t>9 місяців </a:t>
            </a:r>
            <a:r>
              <a:rPr sz="1800" b="1" dirty="0" smtClean="0">
                <a:latin typeface="Cambria"/>
                <a:cs typeface="Cambria"/>
              </a:rPr>
              <a:t>202</a:t>
            </a:r>
            <a:r>
              <a:rPr lang="uk-UA" sz="1800" b="1" dirty="0">
                <a:latin typeface="Cambria"/>
                <a:cs typeface="Cambria"/>
              </a:rPr>
              <a:t>4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року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–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lang="uk-UA" sz="1800" b="1" dirty="0" smtClean="0">
                <a:latin typeface="Cambria"/>
                <a:cs typeface="Cambria"/>
              </a:rPr>
              <a:t>176 669,4</a:t>
            </a:r>
            <a:endParaRPr sz="18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uk-UA" sz="1800" b="1" dirty="0" smtClean="0">
                <a:latin typeface="Cambria"/>
                <a:cs typeface="Cambria"/>
              </a:rPr>
              <a:t>9 місяців </a:t>
            </a:r>
            <a:r>
              <a:rPr sz="1800" b="1" dirty="0" smtClean="0">
                <a:latin typeface="Cambria"/>
                <a:cs typeface="Cambria"/>
              </a:rPr>
              <a:t>202</a:t>
            </a:r>
            <a:r>
              <a:rPr lang="uk-UA" sz="1800" b="1" dirty="0">
                <a:latin typeface="Cambria"/>
                <a:cs typeface="Cambria"/>
              </a:rPr>
              <a:t>5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року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–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lang="uk-UA" sz="1800" b="1" dirty="0" smtClean="0">
                <a:latin typeface="Cambria"/>
                <a:cs typeface="Cambria"/>
              </a:rPr>
              <a:t>186 309,3</a:t>
            </a:r>
            <a:endParaRPr sz="1800" dirty="0">
              <a:latin typeface="Cambria"/>
              <a:cs typeface="Cambria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збільшення</a:t>
            </a:r>
            <a:r>
              <a:rPr sz="1800" b="1" spc="-40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видатків:</a:t>
            </a:r>
            <a:endParaRPr sz="1800" dirty="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+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lang="uk-UA" sz="1800" b="1" spc="-15" dirty="0" smtClean="0">
                <a:latin typeface="Cambria"/>
                <a:cs typeface="Cambria"/>
              </a:rPr>
              <a:t>9</a:t>
            </a:r>
            <a:r>
              <a:rPr lang="uk-UA" sz="1800" b="1" dirty="0" smtClean="0">
                <a:latin typeface="Cambria"/>
                <a:cs typeface="Cambria"/>
              </a:rPr>
              <a:t> 639,9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17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18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sp>
          <p:nvSpPr>
            <p:cNvPr id="2" name="object 2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" name="object 3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8" y="6248400"/>
              <a:ext cx="576072" cy="57607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6996" y="79355"/>
            <a:ext cx="8239760" cy="1304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266700" marR="5080" indent="-254635" algn="ctr">
              <a:lnSpc>
                <a:spcPct val="100000"/>
              </a:lnSpc>
              <a:spcBef>
                <a:spcPts val="95"/>
              </a:spcBef>
            </a:pPr>
            <a:r>
              <a:rPr lang="uk-UA" spc="-10" dirty="0"/>
              <a:t>Виконання</a:t>
            </a:r>
            <a:r>
              <a:rPr lang="uk-UA" spc="-90" dirty="0"/>
              <a:t> </a:t>
            </a:r>
            <a:r>
              <a:rPr lang="uk-UA" spc="-10" dirty="0"/>
              <a:t>видаткової</a:t>
            </a:r>
            <a:r>
              <a:rPr lang="uk-UA" spc="-90" dirty="0"/>
              <a:t> </a:t>
            </a:r>
            <a:r>
              <a:rPr lang="uk-UA" dirty="0"/>
              <a:t>частини</a:t>
            </a:r>
            <a:r>
              <a:rPr lang="uk-UA" spc="-100" dirty="0"/>
              <a:t> </a:t>
            </a:r>
            <a:r>
              <a:rPr lang="uk-UA" spc="-10" dirty="0"/>
              <a:t>загального </a:t>
            </a:r>
            <a:r>
              <a:rPr lang="uk-UA" dirty="0"/>
              <a:t>фонду</a:t>
            </a:r>
            <a:r>
              <a:rPr lang="uk-UA" spc="-90" dirty="0"/>
              <a:t> </a:t>
            </a:r>
            <a:r>
              <a:rPr lang="uk-UA" spc="-10" dirty="0"/>
              <a:t>бюджету</a:t>
            </a:r>
            <a:r>
              <a:rPr lang="uk-UA" spc="-80" dirty="0"/>
              <a:t> </a:t>
            </a:r>
            <a:r>
              <a:rPr lang="uk-UA" dirty="0"/>
              <a:t>за</a:t>
            </a:r>
            <a:r>
              <a:rPr lang="uk-UA" spc="-95" dirty="0"/>
              <a:t> </a:t>
            </a:r>
            <a:r>
              <a:rPr lang="uk-UA" dirty="0"/>
              <a:t>галузевою</a:t>
            </a:r>
            <a:r>
              <a:rPr lang="uk-UA" spc="-85" dirty="0"/>
              <a:t> </a:t>
            </a:r>
            <a:r>
              <a:rPr lang="uk-UA" spc="-10" dirty="0"/>
              <a:t>ознакою</a:t>
            </a:r>
            <a:r>
              <a:rPr lang="uk-UA" spc="-90" dirty="0"/>
              <a:t> </a:t>
            </a:r>
            <a:br>
              <a:rPr lang="uk-UA" spc="-90" dirty="0"/>
            </a:br>
            <a:r>
              <a:rPr lang="uk-UA" spc="-90" dirty="0" smtClean="0"/>
              <a:t>за 9 місяців </a:t>
            </a:r>
            <a:r>
              <a:rPr lang="uk-UA" sz="2800" dirty="0" smtClean="0">
                <a:latin typeface="Cambria"/>
                <a:cs typeface="Cambria"/>
              </a:rPr>
              <a:t>2025</a:t>
            </a:r>
            <a:r>
              <a:rPr lang="uk-UA" sz="2800" spc="-60" dirty="0" smtClean="0">
                <a:latin typeface="Cambria"/>
                <a:cs typeface="Cambria"/>
              </a:rPr>
              <a:t> </a:t>
            </a:r>
            <a:r>
              <a:rPr lang="uk-UA" sz="2800" spc="-10" dirty="0">
                <a:latin typeface="Cambria"/>
                <a:cs typeface="Cambria"/>
              </a:rPr>
              <a:t>року, тис. грн</a:t>
            </a:r>
            <a:endParaRPr lang="uk-UA" spc="-50" dirty="0"/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76200" y="1371600"/>
          <a:ext cx="8915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6115" y="143765"/>
            <a:ext cx="7811770" cy="87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95"/>
              </a:spcBef>
              <a:tabLst>
                <a:tab pos="3776345" algn="l"/>
              </a:tabLst>
            </a:pPr>
            <a:r>
              <a:rPr dirty="0"/>
              <a:t>Структура</a:t>
            </a:r>
            <a:r>
              <a:rPr spc="-100" dirty="0"/>
              <a:t> </a:t>
            </a:r>
            <a:r>
              <a:rPr dirty="0"/>
              <a:t>видатків</a:t>
            </a:r>
            <a:r>
              <a:rPr spc="-130" dirty="0"/>
              <a:t> </a:t>
            </a:r>
            <a:r>
              <a:rPr dirty="0"/>
              <a:t>загального</a:t>
            </a:r>
            <a:r>
              <a:rPr spc="-125" dirty="0"/>
              <a:t> </a:t>
            </a:r>
            <a:r>
              <a:rPr dirty="0"/>
              <a:t>фонду</a:t>
            </a:r>
            <a:r>
              <a:rPr spc="-130" dirty="0"/>
              <a:t> </a:t>
            </a:r>
            <a:r>
              <a:rPr spc="-10" dirty="0"/>
              <a:t>бюджету </a:t>
            </a:r>
            <a:r>
              <a:rPr dirty="0" err="1"/>
              <a:t>за</a:t>
            </a:r>
            <a:r>
              <a:rPr spc="-55" dirty="0"/>
              <a:t> </a:t>
            </a:r>
            <a:r>
              <a:rPr lang="uk-UA" spc="-55" dirty="0" smtClean="0"/>
              <a:t>9 місяців </a:t>
            </a:r>
            <a:r>
              <a:rPr dirty="0" smtClean="0"/>
              <a:t>202</a:t>
            </a:r>
            <a:r>
              <a:rPr lang="uk-UA" dirty="0"/>
              <a:t>5</a:t>
            </a:r>
            <a:r>
              <a:rPr spc="-55" dirty="0"/>
              <a:t> </a:t>
            </a:r>
            <a:r>
              <a:rPr spc="-20" dirty="0" err="1"/>
              <a:t>року</a:t>
            </a:r>
            <a:r>
              <a:rPr lang="uk-UA" dirty="0"/>
              <a:t> </a:t>
            </a:r>
            <a:r>
              <a:rPr dirty="0" err="1"/>
              <a:t>за</a:t>
            </a:r>
            <a:r>
              <a:rPr spc="-70" dirty="0"/>
              <a:t> </a:t>
            </a:r>
            <a:r>
              <a:rPr spc="-10" dirty="0"/>
              <a:t>економічною</a:t>
            </a:r>
            <a:r>
              <a:rPr spc="-70" dirty="0"/>
              <a:t> </a:t>
            </a:r>
            <a:r>
              <a:rPr spc="-10" dirty="0"/>
              <a:t>ознакою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sp>
          <p:nvSpPr>
            <p:cNvPr id="6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8" y="6248400"/>
              <a:ext cx="576072" cy="576072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-2667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152400" y="1219200"/>
          <a:ext cx="8839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_ambul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4580"/>
            <a:ext cx="9144000" cy="21488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8650" y="-76200"/>
            <a:ext cx="7886700" cy="873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2286635" algn="l"/>
                <a:tab pos="6053455" algn="l"/>
              </a:tabLst>
            </a:pPr>
            <a:r>
              <a:rPr dirty="0"/>
              <a:t>Видатки</a:t>
            </a:r>
            <a:r>
              <a:rPr spc="-55" dirty="0"/>
              <a:t> </a:t>
            </a:r>
            <a:r>
              <a:rPr dirty="0"/>
              <a:t>загального</a:t>
            </a:r>
            <a:r>
              <a:rPr spc="-60" dirty="0"/>
              <a:t> </a:t>
            </a:r>
            <a:r>
              <a:rPr dirty="0"/>
              <a:t>фонду</a:t>
            </a:r>
            <a:r>
              <a:rPr spc="-70" dirty="0"/>
              <a:t> </a:t>
            </a:r>
            <a:r>
              <a:rPr spc="-10" dirty="0"/>
              <a:t>бюджету</a:t>
            </a:r>
            <a:r>
              <a:rPr dirty="0"/>
              <a:t>	</a:t>
            </a:r>
            <a:r>
              <a:rPr dirty="0" err="1"/>
              <a:t>по</a:t>
            </a:r>
            <a:r>
              <a:rPr spc="-50" dirty="0"/>
              <a:t> </a:t>
            </a:r>
            <a:r>
              <a:rPr spc="-10" dirty="0" err="1"/>
              <a:t>галуз</a:t>
            </a:r>
            <a:r>
              <a:rPr lang="uk-UA" spc="-10" dirty="0"/>
              <a:t>і</a:t>
            </a:r>
            <a:br>
              <a:rPr lang="uk-UA" spc="-10" dirty="0"/>
            </a:br>
            <a:r>
              <a:rPr dirty="0"/>
              <a:t>“</a:t>
            </a:r>
            <a:r>
              <a:rPr spc="-10" dirty="0" err="1"/>
              <a:t>Охорона</a:t>
            </a:r>
            <a:r>
              <a:rPr spc="-55" dirty="0"/>
              <a:t> </a:t>
            </a:r>
            <a:r>
              <a:rPr dirty="0" err="1"/>
              <a:t>здоров'я</a:t>
            </a:r>
            <a:r>
              <a:rPr dirty="0"/>
              <a:t>”</a:t>
            </a:r>
            <a:r>
              <a:rPr spc="-55" dirty="0"/>
              <a:t> </a:t>
            </a:r>
            <a:r>
              <a:rPr dirty="0" err="1"/>
              <a:t>за</a:t>
            </a:r>
            <a:r>
              <a:rPr spc="-55" dirty="0"/>
              <a:t> </a:t>
            </a:r>
            <a:r>
              <a:rPr lang="uk-UA" spc="-55" dirty="0" smtClean="0"/>
              <a:t>9 місяців</a:t>
            </a:r>
            <a:r>
              <a:rPr dirty="0" smtClean="0"/>
              <a:t>202</a:t>
            </a:r>
            <a:r>
              <a:rPr lang="uk-UA" dirty="0"/>
              <a:t>5</a:t>
            </a:r>
            <a:r>
              <a:rPr spc="-70" dirty="0"/>
              <a:t> </a:t>
            </a:r>
            <a:r>
              <a:rPr spc="-20" dirty="0"/>
              <a:t>року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3124200" y="990600"/>
            <a:ext cx="5702808" cy="2514600"/>
            <a:chOff x="3429000" y="1002076"/>
            <a:chExt cx="5550408" cy="2325226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0" y="1002076"/>
              <a:ext cx="5550408" cy="2325225"/>
            </a:xfrm>
            <a:prstGeom prst="rect">
              <a:avLst/>
            </a:prstGeom>
          </p:spPr>
        </p:pic>
        <p:sp>
          <p:nvSpPr>
            <p:cNvPr id="13" name="object 13"/>
            <p:cNvSpPr txBox="1"/>
            <p:nvPr/>
          </p:nvSpPr>
          <p:spPr>
            <a:xfrm>
              <a:off x="3577327" y="1306877"/>
              <a:ext cx="4800600" cy="20204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6364" indent="-113664">
                <a:lnSpc>
                  <a:spcPct val="100000"/>
                </a:lnSpc>
                <a:spcBef>
                  <a:spcPts val="95"/>
                </a:spcBef>
                <a:buChar char="•"/>
                <a:tabLst>
                  <a:tab pos="126364" algn="l"/>
                </a:tabLst>
              </a:pPr>
              <a:r>
                <a:rPr lang="uk-UA" sz="1600" dirty="0">
                  <a:latin typeface="Cambria"/>
                  <a:cs typeface="Cambria"/>
                </a:rPr>
                <a:t>Щомісячне преміювання – </a:t>
              </a:r>
              <a:r>
                <a:rPr lang="uk-UA" sz="1600" dirty="0" smtClean="0">
                  <a:latin typeface="Cambria"/>
                  <a:cs typeface="Cambria"/>
                </a:rPr>
                <a:t>3 664,3 </a:t>
              </a:r>
              <a:r>
                <a:rPr lang="uk-UA" sz="1600" dirty="0">
                  <a:latin typeface="Cambria"/>
                  <a:cs typeface="Cambria"/>
                </a:rPr>
                <a:t>тис. грн;</a:t>
              </a:r>
            </a:p>
            <a:p>
              <a:pPr marL="126364" indent="-113664">
                <a:lnSpc>
                  <a:spcPct val="100000"/>
                </a:lnSpc>
                <a:spcBef>
                  <a:spcPts val="95"/>
                </a:spcBef>
                <a:buChar char="•"/>
                <a:tabLst>
                  <a:tab pos="126364" algn="l"/>
                </a:tabLst>
              </a:pPr>
              <a:r>
                <a:rPr sz="1600" dirty="0" err="1">
                  <a:latin typeface="Cambria"/>
                  <a:cs typeface="Cambria"/>
                </a:rPr>
                <a:t>Оплата</a:t>
              </a:r>
              <a:r>
                <a:rPr sz="1600" spc="-30" dirty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енергоносіїв</a:t>
              </a:r>
              <a:r>
                <a:rPr sz="1600" spc="-25" dirty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–</a:t>
              </a:r>
              <a:r>
                <a:rPr sz="1600" spc="-40" dirty="0">
                  <a:latin typeface="Cambria"/>
                  <a:cs typeface="Cambria"/>
                </a:rPr>
                <a:t> </a:t>
              </a:r>
              <a:r>
                <a:rPr lang="uk-UA" sz="1600" dirty="0">
                  <a:latin typeface="Cambria"/>
                  <a:cs typeface="Cambria"/>
                </a:rPr>
                <a:t>1 </a:t>
              </a:r>
              <a:r>
                <a:rPr lang="uk-UA" sz="1600" dirty="0" smtClean="0">
                  <a:latin typeface="Cambria"/>
                  <a:cs typeface="Cambria"/>
                </a:rPr>
                <a:t>040,1</a:t>
              </a:r>
              <a:r>
                <a:rPr sz="1600" spc="-30" dirty="0" smtClean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тис.</a:t>
              </a:r>
              <a:r>
                <a:rPr sz="1600" spc="-45" dirty="0">
                  <a:latin typeface="Cambria"/>
                  <a:cs typeface="Cambria"/>
                </a:rPr>
                <a:t> </a:t>
              </a:r>
              <a:r>
                <a:rPr sz="1600" spc="-10" dirty="0">
                  <a:latin typeface="Cambria"/>
                  <a:cs typeface="Cambria"/>
                </a:rPr>
                <a:t>грн;</a:t>
              </a:r>
              <a:endParaRPr sz="1600" dirty="0">
                <a:latin typeface="Cambria"/>
                <a:cs typeface="Cambria"/>
              </a:endParaRPr>
            </a:p>
            <a:p>
              <a:pPr marL="126364" indent="-113664">
                <a:lnSpc>
                  <a:spcPct val="100000"/>
                </a:lnSpc>
                <a:spcBef>
                  <a:spcPts val="35"/>
                </a:spcBef>
                <a:buChar char="•"/>
                <a:tabLst>
                  <a:tab pos="126364" algn="l"/>
                </a:tabLst>
              </a:pPr>
              <a:r>
                <a:rPr sz="1600" dirty="0" err="1">
                  <a:latin typeface="Cambria"/>
                  <a:cs typeface="Cambria"/>
                </a:rPr>
                <a:t>Медикаменти</a:t>
              </a:r>
              <a:r>
                <a:rPr sz="1600" spc="-15" dirty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–</a:t>
              </a:r>
              <a:r>
                <a:rPr sz="1600" spc="-25" dirty="0">
                  <a:latin typeface="Cambria"/>
                  <a:cs typeface="Cambria"/>
                </a:rPr>
                <a:t> </a:t>
              </a:r>
              <a:r>
                <a:rPr lang="uk-UA" sz="1600" spc="-25" dirty="0" smtClean="0">
                  <a:latin typeface="Cambria"/>
                  <a:cs typeface="Cambria"/>
                </a:rPr>
                <a:t>389</a:t>
              </a:r>
              <a:r>
                <a:rPr lang="uk-UA" sz="1600" dirty="0" smtClean="0">
                  <a:latin typeface="Cambria"/>
                  <a:cs typeface="Cambria"/>
                </a:rPr>
                <a:t>,5</a:t>
              </a:r>
              <a:r>
                <a:rPr sz="1600" spc="-35" dirty="0" smtClean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тис.</a:t>
              </a:r>
              <a:r>
                <a:rPr sz="1600" spc="-30" dirty="0">
                  <a:latin typeface="Cambria"/>
                  <a:cs typeface="Cambria"/>
                </a:rPr>
                <a:t> </a:t>
              </a:r>
              <a:r>
                <a:rPr sz="1600" spc="-10" dirty="0">
                  <a:latin typeface="Cambria"/>
                  <a:cs typeface="Cambria"/>
                </a:rPr>
                <a:t>грн;</a:t>
              </a:r>
              <a:endParaRPr lang="uk-UA" sz="1600" spc="-10" dirty="0">
                <a:latin typeface="Cambria"/>
                <a:cs typeface="Cambria"/>
              </a:endParaRPr>
            </a:p>
            <a:p>
              <a:pPr marL="126364" indent="-113664">
                <a:lnSpc>
                  <a:spcPct val="100000"/>
                </a:lnSpc>
                <a:spcBef>
                  <a:spcPts val="95"/>
                </a:spcBef>
                <a:buChar char="•"/>
                <a:tabLst>
                  <a:tab pos="126364" algn="l"/>
                </a:tabLst>
              </a:pPr>
              <a:r>
                <a:rPr lang="ru-RU" sz="1600" dirty="0" err="1">
                  <a:latin typeface="Cambria"/>
                  <a:cs typeface="Cambria"/>
                </a:rPr>
                <a:t>Продук</a:t>
              </a:r>
              <a:r>
                <a:rPr lang="ru-RU" sz="1600" spc="-45" dirty="0">
                  <a:latin typeface="Cambria"/>
                  <a:cs typeface="Cambria"/>
                </a:rPr>
                <a:t> </a:t>
              </a:r>
              <a:r>
                <a:rPr lang="ru-RU" sz="1600" dirty="0" err="1">
                  <a:latin typeface="Cambria"/>
                  <a:cs typeface="Cambria"/>
                </a:rPr>
                <a:t>ти</a:t>
              </a:r>
              <a:r>
                <a:rPr lang="ru-RU" sz="1600" dirty="0">
                  <a:latin typeface="Cambria"/>
                  <a:cs typeface="Cambria"/>
                </a:rPr>
                <a:t> </a:t>
              </a:r>
              <a:r>
                <a:rPr lang="ru-RU" sz="1600" dirty="0" err="1">
                  <a:latin typeface="Cambria"/>
                  <a:cs typeface="Cambria"/>
                </a:rPr>
                <a:t>харчування</a:t>
              </a:r>
              <a:r>
                <a:rPr lang="ru-RU" sz="1600" dirty="0">
                  <a:latin typeface="Cambria"/>
                  <a:cs typeface="Cambria"/>
                </a:rPr>
                <a:t> – </a:t>
              </a:r>
              <a:r>
                <a:rPr lang="ru-RU" sz="1600" dirty="0" smtClean="0">
                  <a:latin typeface="Cambria"/>
                  <a:cs typeface="Cambria"/>
                </a:rPr>
                <a:t>329,7 </a:t>
              </a:r>
              <a:r>
                <a:rPr lang="ru-RU" sz="1600" dirty="0">
                  <a:latin typeface="Cambria"/>
                  <a:cs typeface="Cambria"/>
                </a:rPr>
                <a:t>тис.</a:t>
              </a:r>
              <a:r>
                <a:rPr lang="ru-RU" sz="1600" spc="-55" dirty="0">
                  <a:latin typeface="Cambria"/>
                  <a:cs typeface="Cambria"/>
                </a:rPr>
                <a:t> </a:t>
              </a:r>
              <a:r>
                <a:rPr lang="ru-RU" sz="1600" spc="-10" dirty="0">
                  <a:latin typeface="Cambria"/>
                  <a:cs typeface="Cambria"/>
                </a:rPr>
                <a:t>грн;</a:t>
              </a:r>
            </a:p>
            <a:p>
              <a:pPr marL="126364" indent="-113664">
                <a:lnSpc>
                  <a:spcPct val="100000"/>
                </a:lnSpc>
                <a:spcBef>
                  <a:spcPts val="50"/>
                </a:spcBef>
                <a:buChar char="•"/>
                <a:tabLst>
                  <a:tab pos="126364" algn="l"/>
                </a:tabLst>
              </a:pPr>
              <a:r>
                <a:rPr lang="ru-RU" sz="1600" dirty="0">
                  <a:latin typeface="Cambria"/>
                  <a:cs typeface="Cambria"/>
                </a:rPr>
                <a:t>Оплата</a:t>
              </a:r>
              <a:r>
                <a:rPr lang="ru-RU" sz="1600" spc="-30" dirty="0">
                  <a:latin typeface="Cambria"/>
                  <a:cs typeface="Cambria"/>
                </a:rPr>
                <a:t> </a:t>
              </a:r>
              <a:r>
                <a:rPr lang="ru-RU" sz="1600" dirty="0" err="1">
                  <a:latin typeface="Cambria"/>
                  <a:cs typeface="Cambria"/>
                </a:rPr>
                <a:t>послуг</a:t>
              </a:r>
              <a:r>
                <a:rPr lang="ru-RU" sz="1600" spc="-30" dirty="0">
                  <a:latin typeface="Cambria"/>
                  <a:cs typeface="Cambria"/>
                </a:rPr>
                <a:t> </a:t>
              </a:r>
              <a:r>
                <a:rPr lang="ru-RU" sz="1600" dirty="0">
                  <a:latin typeface="Cambria"/>
                  <a:cs typeface="Cambria"/>
                </a:rPr>
                <a:t>(</a:t>
              </a:r>
              <a:r>
                <a:rPr lang="ru-RU" sz="1600" dirty="0" err="1">
                  <a:latin typeface="Cambria"/>
                  <a:cs typeface="Cambria"/>
                </a:rPr>
                <a:t>крім</a:t>
              </a:r>
              <a:r>
                <a:rPr lang="ru-RU" sz="1600" spc="-30" dirty="0">
                  <a:latin typeface="Cambria"/>
                  <a:cs typeface="Cambria"/>
                </a:rPr>
                <a:t> </a:t>
              </a:r>
              <a:r>
                <a:rPr lang="ru-RU" sz="1600" dirty="0" err="1">
                  <a:latin typeface="Cambria"/>
                  <a:cs typeface="Cambria"/>
                </a:rPr>
                <a:t>комунальних</a:t>
              </a:r>
              <a:r>
                <a:rPr lang="ru-RU" sz="1600" dirty="0">
                  <a:latin typeface="Cambria"/>
                  <a:cs typeface="Cambria"/>
                </a:rPr>
                <a:t>)</a:t>
              </a:r>
              <a:r>
                <a:rPr lang="ru-RU" sz="1600" spc="-10" dirty="0">
                  <a:latin typeface="Cambria"/>
                  <a:cs typeface="Cambria"/>
                </a:rPr>
                <a:t> </a:t>
              </a:r>
              <a:r>
                <a:rPr lang="ru-RU" sz="1600" dirty="0">
                  <a:latin typeface="Cambria"/>
                  <a:cs typeface="Cambria"/>
                </a:rPr>
                <a:t>–</a:t>
              </a:r>
              <a:r>
                <a:rPr lang="ru-RU" sz="1600" spc="-45" dirty="0">
                  <a:latin typeface="Cambria"/>
                  <a:cs typeface="Cambria"/>
                </a:rPr>
                <a:t> </a:t>
              </a:r>
              <a:r>
                <a:rPr lang="ru-RU" sz="1600" spc="-45" dirty="0" smtClean="0">
                  <a:latin typeface="Cambria"/>
                  <a:cs typeface="Cambria"/>
                </a:rPr>
                <a:t>305,3</a:t>
              </a:r>
              <a:r>
                <a:rPr lang="ru-RU" sz="1600" spc="-40" dirty="0" smtClean="0">
                  <a:latin typeface="Cambria"/>
                  <a:cs typeface="Cambria"/>
                </a:rPr>
                <a:t> </a:t>
              </a:r>
              <a:r>
                <a:rPr lang="ru-RU" sz="1600" dirty="0">
                  <a:latin typeface="Cambria"/>
                  <a:cs typeface="Cambria"/>
                </a:rPr>
                <a:t>тис.</a:t>
              </a:r>
              <a:r>
                <a:rPr lang="ru-RU" sz="1600" spc="-45" dirty="0">
                  <a:latin typeface="Cambria"/>
                  <a:cs typeface="Cambria"/>
                </a:rPr>
                <a:t> </a:t>
              </a:r>
              <a:r>
                <a:rPr lang="ru-RU" sz="1600" spc="-10" dirty="0">
                  <a:latin typeface="Cambria"/>
                  <a:cs typeface="Cambria"/>
                </a:rPr>
                <a:t>грн;</a:t>
              </a:r>
              <a:endParaRPr lang="ru-RU" sz="1600" dirty="0">
                <a:latin typeface="Cambria"/>
                <a:cs typeface="Cambria"/>
              </a:endParaRPr>
            </a:p>
            <a:p>
              <a:pPr marL="126364" indent="-113664">
                <a:lnSpc>
                  <a:spcPct val="100000"/>
                </a:lnSpc>
                <a:spcBef>
                  <a:spcPts val="35"/>
                </a:spcBef>
                <a:buChar char="•"/>
                <a:tabLst>
                  <a:tab pos="126364" algn="l"/>
                </a:tabLst>
              </a:pPr>
              <a:r>
                <a:rPr lang="ru-RU" sz="1600" dirty="0" err="1">
                  <a:latin typeface="Cambria"/>
                  <a:cs typeface="Cambria"/>
                </a:rPr>
                <a:t>Пільгові</a:t>
              </a:r>
              <a:r>
                <a:rPr lang="ru-RU" sz="1600" spc="-15" dirty="0">
                  <a:latin typeface="Cambria"/>
                  <a:cs typeface="Cambria"/>
                </a:rPr>
                <a:t> </a:t>
              </a:r>
              <a:r>
                <a:rPr lang="ru-RU" sz="1600" dirty="0" err="1">
                  <a:latin typeface="Cambria"/>
                  <a:cs typeface="Cambria"/>
                </a:rPr>
                <a:t>медикаменти</a:t>
              </a:r>
              <a:r>
                <a:rPr lang="ru-RU" sz="1600" spc="-35" dirty="0">
                  <a:latin typeface="Cambria"/>
                  <a:cs typeface="Cambria"/>
                </a:rPr>
                <a:t> </a:t>
              </a:r>
              <a:r>
                <a:rPr lang="ru-RU" sz="1600" dirty="0">
                  <a:latin typeface="Cambria"/>
                  <a:cs typeface="Cambria"/>
                </a:rPr>
                <a:t>–</a:t>
              </a:r>
              <a:r>
                <a:rPr lang="ru-RU" sz="1600" spc="-30" dirty="0">
                  <a:latin typeface="Cambria"/>
                  <a:cs typeface="Cambria"/>
                </a:rPr>
                <a:t> </a:t>
              </a:r>
              <a:r>
                <a:rPr lang="ru-RU" sz="1600" spc="-30" dirty="0" smtClean="0">
                  <a:latin typeface="Cambria"/>
                  <a:cs typeface="Cambria"/>
                </a:rPr>
                <a:t>2</a:t>
              </a:r>
              <a:r>
                <a:rPr lang="ru-RU" sz="1600" dirty="0" smtClean="0">
                  <a:latin typeface="Cambria"/>
                  <a:cs typeface="Cambria"/>
                </a:rPr>
                <a:t>08,7</a:t>
              </a:r>
              <a:r>
                <a:rPr lang="ru-RU" sz="1600" spc="-40" dirty="0" smtClean="0">
                  <a:latin typeface="Cambria"/>
                  <a:cs typeface="Cambria"/>
                </a:rPr>
                <a:t> </a:t>
              </a:r>
              <a:r>
                <a:rPr lang="ru-RU" sz="1600" dirty="0">
                  <a:latin typeface="Cambria"/>
                  <a:cs typeface="Cambria"/>
                </a:rPr>
                <a:t>тис.</a:t>
              </a:r>
              <a:r>
                <a:rPr lang="ru-RU" sz="1600" spc="-25" dirty="0">
                  <a:latin typeface="Cambria"/>
                  <a:cs typeface="Cambria"/>
                </a:rPr>
                <a:t> </a:t>
              </a:r>
              <a:r>
                <a:rPr lang="ru-RU" sz="1600" spc="-20" dirty="0" err="1" smtClean="0">
                  <a:latin typeface="Cambria"/>
                  <a:cs typeface="Cambria"/>
                </a:rPr>
                <a:t>грн</a:t>
              </a:r>
              <a:r>
                <a:rPr lang="ru-RU" sz="1600" spc="-20" dirty="0" smtClean="0">
                  <a:latin typeface="Cambria"/>
                  <a:cs typeface="Cambria"/>
                </a:rPr>
                <a:t>;</a:t>
              </a:r>
            </a:p>
            <a:p>
              <a:pPr marL="126364" indent="-113664">
                <a:lnSpc>
                  <a:spcPct val="100000"/>
                </a:lnSpc>
                <a:spcBef>
                  <a:spcPts val="35"/>
                </a:spcBef>
                <a:buChar char="•"/>
                <a:tabLst>
                  <a:tab pos="126364" algn="l"/>
                </a:tabLst>
              </a:pPr>
              <a:r>
                <a:rPr lang="uk-UA" sz="1600" spc="-20" dirty="0" smtClean="0">
                  <a:latin typeface="Cambria"/>
                  <a:cs typeface="Cambria"/>
                </a:rPr>
                <a:t>Придбання ПММ- 99,1 </a:t>
              </a:r>
              <a:r>
                <a:rPr lang="uk-UA" sz="1600" spc="-20" dirty="0" err="1" smtClean="0">
                  <a:latin typeface="Cambria"/>
                  <a:cs typeface="Cambria"/>
                </a:rPr>
                <a:t>тис.грн</a:t>
              </a:r>
              <a:endParaRPr lang="ru-RU" sz="1600" dirty="0">
                <a:latin typeface="Cambria"/>
                <a:cs typeface="Cambria"/>
              </a:endParaRPr>
            </a:p>
            <a:p>
              <a:pPr marL="126364" indent="-113664">
                <a:lnSpc>
                  <a:spcPct val="100000"/>
                </a:lnSpc>
                <a:spcBef>
                  <a:spcPts val="35"/>
                </a:spcBef>
                <a:buChar char="•"/>
                <a:tabLst>
                  <a:tab pos="126364" algn="l"/>
                </a:tabLst>
              </a:pPr>
              <a:endParaRPr sz="1600" dirty="0">
                <a:latin typeface="Cambria"/>
                <a:cs typeface="Cambria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52400" y="838200"/>
            <a:ext cx="3054350" cy="2745105"/>
            <a:chOff x="134873" y="1363217"/>
            <a:chExt cx="3054350" cy="2745105"/>
          </a:xfrm>
        </p:grpSpPr>
        <p:sp>
          <p:nvSpPr>
            <p:cNvPr id="16" name="object 16"/>
            <p:cNvSpPr/>
            <p:nvPr/>
          </p:nvSpPr>
          <p:spPr>
            <a:xfrm>
              <a:off x="134873" y="1363217"/>
              <a:ext cx="3054350" cy="2745105"/>
            </a:xfrm>
            <a:custGeom>
              <a:avLst/>
              <a:gdLst/>
              <a:ahLst/>
              <a:cxnLst/>
              <a:rect l="l" t="t" r="r" b="b"/>
              <a:pathLst>
                <a:path w="3054350" h="2745104">
                  <a:moveTo>
                    <a:pt x="2596642" y="0"/>
                  </a:moveTo>
                  <a:lnTo>
                    <a:pt x="457466" y="0"/>
                  </a:lnTo>
                  <a:lnTo>
                    <a:pt x="410693" y="2362"/>
                  </a:lnTo>
                  <a:lnTo>
                    <a:pt x="365270" y="9295"/>
                  </a:lnTo>
                  <a:lnTo>
                    <a:pt x="321429" y="20569"/>
                  </a:lnTo>
                  <a:lnTo>
                    <a:pt x="279399" y="35954"/>
                  </a:lnTo>
                  <a:lnTo>
                    <a:pt x="239410" y="55220"/>
                  </a:lnTo>
                  <a:lnTo>
                    <a:pt x="201691" y="78136"/>
                  </a:lnTo>
                  <a:lnTo>
                    <a:pt x="166474" y="104473"/>
                  </a:lnTo>
                  <a:lnTo>
                    <a:pt x="133988" y="134000"/>
                  </a:lnTo>
                  <a:lnTo>
                    <a:pt x="104462" y="166488"/>
                  </a:lnTo>
                  <a:lnTo>
                    <a:pt x="78127" y="201705"/>
                  </a:lnTo>
                  <a:lnTo>
                    <a:pt x="55213" y="239422"/>
                  </a:lnTo>
                  <a:lnTo>
                    <a:pt x="35949" y="279409"/>
                  </a:lnTo>
                  <a:lnTo>
                    <a:pt x="20566" y="321436"/>
                  </a:lnTo>
                  <a:lnTo>
                    <a:pt x="9294" y="365273"/>
                  </a:lnTo>
                  <a:lnTo>
                    <a:pt x="2361" y="410688"/>
                  </a:lnTo>
                  <a:lnTo>
                    <a:pt x="0" y="457454"/>
                  </a:lnTo>
                  <a:lnTo>
                    <a:pt x="0" y="2287270"/>
                  </a:lnTo>
                  <a:lnTo>
                    <a:pt x="2361" y="2334035"/>
                  </a:lnTo>
                  <a:lnTo>
                    <a:pt x="9294" y="2379450"/>
                  </a:lnTo>
                  <a:lnTo>
                    <a:pt x="20566" y="2423287"/>
                  </a:lnTo>
                  <a:lnTo>
                    <a:pt x="35949" y="2465314"/>
                  </a:lnTo>
                  <a:lnTo>
                    <a:pt x="55213" y="2505301"/>
                  </a:lnTo>
                  <a:lnTo>
                    <a:pt x="78127" y="2543018"/>
                  </a:lnTo>
                  <a:lnTo>
                    <a:pt x="104462" y="2578235"/>
                  </a:lnTo>
                  <a:lnTo>
                    <a:pt x="133988" y="2610723"/>
                  </a:lnTo>
                  <a:lnTo>
                    <a:pt x="166474" y="2640250"/>
                  </a:lnTo>
                  <a:lnTo>
                    <a:pt x="201691" y="2666587"/>
                  </a:lnTo>
                  <a:lnTo>
                    <a:pt x="239410" y="2689503"/>
                  </a:lnTo>
                  <a:lnTo>
                    <a:pt x="279399" y="2708769"/>
                  </a:lnTo>
                  <a:lnTo>
                    <a:pt x="321429" y="2724154"/>
                  </a:lnTo>
                  <a:lnTo>
                    <a:pt x="365270" y="2735428"/>
                  </a:lnTo>
                  <a:lnTo>
                    <a:pt x="410693" y="2742361"/>
                  </a:lnTo>
                  <a:lnTo>
                    <a:pt x="457466" y="2744724"/>
                  </a:lnTo>
                  <a:lnTo>
                    <a:pt x="2596642" y="2744724"/>
                  </a:lnTo>
                  <a:lnTo>
                    <a:pt x="2643407" y="2742361"/>
                  </a:lnTo>
                  <a:lnTo>
                    <a:pt x="2688822" y="2735428"/>
                  </a:lnTo>
                  <a:lnTo>
                    <a:pt x="2732659" y="2724154"/>
                  </a:lnTo>
                  <a:lnTo>
                    <a:pt x="2774686" y="2708769"/>
                  </a:lnTo>
                  <a:lnTo>
                    <a:pt x="2814673" y="2689503"/>
                  </a:lnTo>
                  <a:lnTo>
                    <a:pt x="2852390" y="2666587"/>
                  </a:lnTo>
                  <a:lnTo>
                    <a:pt x="2887607" y="2640250"/>
                  </a:lnTo>
                  <a:lnTo>
                    <a:pt x="2920095" y="2610723"/>
                  </a:lnTo>
                  <a:lnTo>
                    <a:pt x="2949622" y="2578235"/>
                  </a:lnTo>
                  <a:lnTo>
                    <a:pt x="2975959" y="2543018"/>
                  </a:lnTo>
                  <a:lnTo>
                    <a:pt x="2998875" y="2505301"/>
                  </a:lnTo>
                  <a:lnTo>
                    <a:pt x="3018141" y="2465314"/>
                  </a:lnTo>
                  <a:lnTo>
                    <a:pt x="3033526" y="2423287"/>
                  </a:lnTo>
                  <a:lnTo>
                    <a:pt x="3044800" y="2379450"/>
                  </a:lnTo>
                  <a:lnTo>
                    <a:pt x="3051733" y="2334035"/>
                  </a:lnTo>
                  <a:lnTo>
                    <a:pt x="3054096" y="2287270"/>
                  </a:lnTo>
                  <a:lnTo>
                    <a:pt x="3054096" y="457454"/>
                  </a:lnTo>
                  <a:lnTo>
                    <a:pt x="3051733" y="410688"/>
                  </a:lnTo>
                  <a:lnTo>
                    <a:pt x="3044800" y="365273"/>
                  </a:lnTo>
                  <a:lnTo>
                    <a:pt x="3033526" y="321436"/>
                  </a:lnTo>
                  <a:lnTo>
                    <a:pt x="3018141" y="279409"/>
                  </a:lnTo>
                  <a:lnTo>
                    <a:pt x="2998875" y="239422"/>
                  </a:lnTo>
                  <a:lnTo>
                    <a:pt x="2975959" y="201705"/>
                  </a:lnTo>
                  <a:lnTo>
                    <a:pt x="2949622" y="166488"/>
                  </a:lnTo>
                  <a:lnTo>
                    <a:pt x="2920095" y="134000"/>
                  </a:lnTo>
                  <a:lnTo>
                    <a:pt x="2887607" y="104473"/>
                  </a:lnTo>
                  <a:lnTo>
                    <a:pt x="2852390" y="78136"/>
                  </a:lnTo>
                  <a:lnTo>
                    <a:pt x="2814673" y="55220"/>
                  </a:lnTo>
                  <a:lnTo>
                    <a:pt x="2774686" y="35954"/>
                  </a:lnTo>
                  <a:lnTo>
                    <a:pt x="2732659" y="20569"/>
                  </a:lnTo>
                  <a:lnTo>
                    <a:pt x="2688822" y="9295"/>
                  </a:lnTo>
                  <a:lnTo>
                    <a:pt x="2643407" y="2362"/>
                  </a:lnTo>
                  <a:lnTo>
                    <a:pt x="2596642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4873" y="1363217"/>
              <a:ext cx="3054350" cy="2745105"/>
            </a:xfrm>
            <a:custGeom>
              <a:avLst/>
              <a:gdLst/>
              <a:ahLst/>
              <a:cxnLst/>
              <a:rect l="l" t="t" r="r" b="b"/>
              <a:pathLst>
                <a:path w="3054350" h="2745104">
                  <a:moveTo>
                    <a:pt x="0" y="457454"/>
                  </a:moveTo>
                  <a:lnTo>
                    <a:pt x="2361" y="410688"/>
                  </a:lnTo>
                  <a:lnTo>
                    <a:pt x="9294" y="365273"/>
                  </a:lnTo>
                  <a:lnTo>
                    <a:pt x="20566" y="321436"/>
                  </a:lnTo>
                  <a:lnTo>
                    <a:pt x="35949" y="279409"/>
                  </a:lnTo>
                  <a:lnTo>
                    <a:pt x="55213" y="239422"/>
                  </a:lnTo>
                  <a:lnTo>
                    <a:pt x="78127" y="201705"/>
                  </a:lnTo>
                  <a:lnTo>
                    <a:pt x="104462" y="166488"/>
                  </a:lnTo>
                  <a:lnTo>
                    <a:pt x="133988" y="134000"/>
                  </a:lnTo>
                  <a:lnTo>
                    <a:pt x="166474" y="104473"/>
                  </a:lnTo>
                  <a:lnTo>
                    <a:pt x="201691" y="78136"/>
                  </a:lnTo>
                  <a:lnTo>
                    <a:pt x="239410" y="55220"/>
                  </a:lnTo>
                  <a:lnTo>
                    <a:pt x="279399" y="35954"/>
                  </a:lnTo>
                  <a:lnTo>
                    <a:pt x="321429" y="20569"/>
                  </a:lnTo>
                  <a:lnTo>
                    <a:pt x="365270" y="9295"/>
                  </a:lnTo>
                  <a:lnTo>
                    <a:pt x="410693" y="2362"/>
                  </a:lnTo>
                  <a:lnTo>
                    <a:pt x="457466" y="0"/>
                  </a:lnTo>
                  <a:lnTo>
                    <a:pt x="2596642" y="0"/>
                  </a:lnTo>
                  <a:lnTo>
                    <a:pt x="2643407" y="2362"/>
                  </a:lnTo>
                  <a:lnTo>
                    <a:pt x="2688822" y="9295"/>
                  </a:lnTo>
                  <a:lnTo>
                    <a:pt x="2732659" y="20569"/>
                  </a:lnTo>
                  <a:lnTo>
                    <a:pt x="2774686" y="35954"/>
                  </a:lnTo>
                  <a:lnTo>
                    <a:pt x="2814673" y="55220"/>
                  </a:lnTo>
                  <a:lnTo>
                    <a:pt x="2852390" y="78136"/>
                  </a:lnTo>
                  <a:lnTo>
                    <a:pt x="2887607" y="104473"/>
                  </a:lnTo>
                  <a:lnTo>
                    <a:pt x="2920095" y="134000"/>
                  </a:lnTo>
                  <a:lnTo>
                    <a:pt x="2949622" y="166488"/>
                  </a:lnTo>
                  <a:lnTo>
                    <a:pt x="2975959" y="201705"/>
                  </a:lnTo>
                  <a:lnTo>
                    <a:pt x="2998875" y="239422"/>
                  </a:lnTo>
                  <a:lnTo>
                    <a:pt x="3018141" y="279409"/>
                  </a:lnTo>
                  <a:lnTo>
                    <a:pt x="3033526" y="321436"/>
                  </a:lnTo>
                  <a:lnTo>
                    <a:pt x="3044800" y="365273"/>
                  </a:lnTo>
                  <a:lnTo>
                    <a:pt x="3051733" y="410688"/>
                  </a:lnTo>
                  <a:lnTo>
                    <a:pt x="3054096" y="457454"/>
                  </a:lnTo>
                  <a:lnTo>
                    <a:pt x="3054096" y="2287270"/>
                  </a:lnTo>
                  <a:lnTo>
                    <a:pt x="3051733" y="2334035"/>
                  </a:lnTo>
                  <a:lnTo>
                    <a:pt x="3044800" y="2379450"/>
                  </a:lnTo>
                  <a:lnTo>
                    <a:pt x="3033526" y="2423287"/>
                  </a:lnTo>
                  <a:lnTo>
                    <a:pt x="3018141" y="2465314"/>
                  </a:lnTo>
                  <a:lnTo>
                    <a:pt x="2998875" y="2505301"/>
                  </a:lnTo>
                  <a:lnTo>
                    <a:pt x="2975959" y="2543018"/>
                  </a:lnTo>
                  <a:lnTo>
                    <a:pt x="2949622" y="2578235"/>
                  </a:lnTo>
                  <a:lnTo>
                    <a:pt x="2920095" y="2610723"/>
                  </a:lnTo>
                  <a:lnTo>
                    <a:pt x="2887607" y="2640250"/>
                  </a:lnTo>
                  <a:lnTo>
                    <a:pt x="2852390" y="2666587"/>
                  </a:lnTo>
                  <a:lnTo>
                    <a:pt x="2814673" y="2689503"/>
                  </a:lnTo>
                  <a:lnTo>
                    <a:pt x="2774686" y="2708769"/>
                  </a:lnTo>
                  <a:lnTo>
                    <a:pt x="2732659" y="2724154"/>
                  </a:lnTo>
                  <a:lnTo>
                    <a:pt x="2688822" y="2735428"/>
                  </a:lnTo>
                  <a:lnTo>
                    <a:pt x="2643407" y="2742361"/>
                  </a:lnTo>
                  <a:lnTo>
                    <a:pt x="2596642" y="2744724"/>
                  </a:lnTo>
                  <a:lnTo>
                    <a:pt x="457466" y="2744724"/>
                  </a:lnTo>
                  <a:lnTo>
                    <a:pt x="410693" y="2742361"/>
                  </a:lnTo>
                  <a:lnTo>
                    <a:pt x="365270" y="2735428"/>
                  </a:lnTo>
                  <a:lnTo>
                    <a:pt x="321429" y="2724154"/>
                  </a:lnTo>
                  <a:lnTo>
                    <a:pt x="279399" y="2708769"/>
                  </a:lnTo>
                  <a:lnTo>
                    <a:pt x="239410" y="2689503"/>
                  </a:lnTo>
                  <a:lnTo>
                    <a:pt x="201691" y="2666587"/>
                  </a:lnTo>
                  <a:lnTo>
                    <a:pt x="166474" y="2640250"/>
                  </a:lnTo>
                  <a:lnTo>
                    <a:pt x="133988" y="2610723"/>
                  </a:lnTo>
                  <a:lnTo>
                    <a:pt x="104462" y="2578235"/>
                  </a:lnTo>
                  <a:lnTo>
                    <a:pt x="78127" y="2543018"/>
                  </a:lnTo>
                  <a:lnTo>
                    <a:pt x="55213" y="2505301"/>
                  </a:lnTo>
                  <a:lnTo>
                    <a:pt x="35949" y="2465314"/>
                  </a:lnTo>
                  <a:lnTo>
                    <a:pt x="20566" y="2423287"/>
                  </a:lnTo>
                  <a:lnTo>
                    <a:pt x="9294" y="2379450"/>
                  </a:lnTo>
                  <a:lnTo>
                    <a:pt x="2361" y="2334035"/>
                  </a:lnTo>
                  <a:lnTo>
                    <a:pt x="0" y="2287270"/>
                  </a:lnTo>
                  <a:lnTo>
                    <a:pt x="0" y="45745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8600" y="1676400"/>
            <a:ext cx="2781935" cy="13296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065" marR="5080" algn="ctr">
              <a:lnSpc>
                <a:spcPts val="2480"/>
              </a:lnSpc>
              <a:spcBef>
                <a:spcPts val="465"/>
              </a:spcBef>
            </a:pPr>
            <a:r>
              <a:rPr sz="2350" b="1" dirty="0">
                <a:solidFill>
                  <a:srgbClr val="FFFFFF"/>
                </a:solidFill>
                <a:latin typeface="Cambria"/>
                <a:cs typeface="Cambria"/>
              </a:rPr>
              <a:t>Первинна</a:t>
            </a:r>
            <a:r>
              <a:rPr sz="235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50" b="1" spc="-10" dirty="0">
                <a:solidFill>
                  <a:srgbClr val="FFFFFF"/>
                </a:solidFill>
                <a:latin typeface="Cambria"/>
                <a:cs typeface="Cambria"/>
              </a:rPr>
              <a:t>медична допомога</a:t>
            </a:r>
            <a:endParaRPr sz="2350" dirty="0">
              <a:latin typeface="Cambria"/>
              <a:cs typeface="Cambria"/>
            </a:endParaRPr>
          </a:p>
          <a:p>
            <a:pPr marL="1905" algn="ctr">
              <a:lnSpc>
                <a:spcPts val="2285"/>
              </a:lnSpc>
            </a:pPr>
            <a:r>
              <a:rPr lang="uk-UA" sz="2350" b="1" spc="-10" dirty="0" smtClean="0">
                <a:solidFill>
                  <a:srgbClr val="FFFFFF"/>
                </a:solidFill>
                <a:latin typeface="Cambria"/>
                <a:cs typeface="Cambria"/>
              </a:rPr>
              <a:t>Н</a:t>
            </a:r>
            <a:r>
              <a:rPr sz="2350" b="1" spc="-10" dirty="0" err="1" smtClean="0">
                <a:solidFill>
                  <a:srgbClr val="FFFFFF"/>
                </a:solidFill>
                <a:latin typeface="Cambria"/>
                <a:cs typeface="Cambria"/>
              </a:rPr>
              <a:t>аселенню</a:t>
            </a:r>
            <a:endParaRPr sz="2350" dirty="0">
              <a:latin typeface="Cambria"/>
              <a:cs typeface="Cambria"/>
            </a:endParaRPr>
          </a:p>
          <a:p>
            <a:pPr algn="ctr">
              <a:lnSpc>
                <a:spcPts val="2650"/>
              </a:lnSpc>
            </a:pPr>
            <a:r>
              <a:rPr lang="uk-UA" sz="2350" b="1" spc="-40" dirty="0" smtClean="0">
                <a:solidFill>
                  <a:srgbClr val="FFFFFF"/>
                </a:solidFill>
                <a:latin typeface="Cambria"/>
                <a:cs typeface="Cambria"/>
              </a:rPr>
              <a:t>6 </a:t>
            </a:r>
            <a:r>
              <a:rPr lang="en-US" sz="2350" b="1" spc="-40" dirty="0" smtClean="0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r>
              <a:rPr lang="uk-UA" sz="2350" b="1" spc="-40" dirty="0" smtClean="0">
                <a:solidFill>
                  <a:srgbClr val="FFFFFF"/>
                </a:solidFill>
                <a:latin typeface="Cambria"/>
                <a:cs typeface="Cambria"/>
              </a:rPr>
              <a:t>36,7</a:t>
            </a:r>
            <a:r>
              <a:rPr sz="2350" b="1" spc="-4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50" b="1" dirty="0">
                <a:solidFill>
                  <a:srgbClr val="FFFFFF"/>
                </a:solidFill>
                <a:latin typeface="Cambria"/>
                <a:cs typeface="Cambria"/>
              </a:rPr>
              <a:t>тис.</a:t>
            </a:r>
            <a:r>
              <a:rPr sz="235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50" b="1" spc="-20" dirty="0">
                <a:solidFill>
                  <a:srgbClr val="FFFFFF"/>
                </a:solidFill>
                <a:latin typeface="Cambria"/>
                <a:cs typeface="Cambria"/>
              </a:rPr>
              <a:t>грн.</a:t>
            </a:r>
            <a:endParaRPr sz="2350" dirty="0">
              <a:latin typeface="Cambria"/>
              <a:cs typeface="Cambria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200400" y="3505200"/>
            <a:ext cx="5777487" cy="3213929"/>
            <a:chOff x="3276600" y="3548018"/>
            <a:chExt cx="5777487" cy="3213929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3548018"/>
              <a:ext cx="5777487" cy="2743200"/>
            </a:xfrm>
            <a:prstGeom prst="rect">
              <a:avLst/>
            </a:prstGeom>
          </p:spPr>
        </p:pic>
        <p:sp>
          <p:nvSpPr>
            <p:cNvPr id="22" name="object 22"/>
            <p:cNvSpPr txBox="1"/>
            <p:nvPr/>
          </p:nvSpPr>
          <p:spPr>
            <a:xfrm>
              <a:off x="3352800" y="3852818"/>
              <a:ext cx="4876800" cy="2909129"/>
            </a:xfrm>
            <a:prstGeom prst="rect">
              <a:avLst/>
            </a:prstGeom>
          </p:spPr>
          <p:txBody>
            <a:bodyPr vert="horz" wrap="square" lIns="0" tIns="26034" rIns="0" bIns="0" rtlCol="0">
              <a:spAutoFit/>
            </a:bodyPr>
            <a:lstStyle/>
            <a:p>
              <a:pPr marL="126364" indent="-113664">
                <a:lnSpc>
                  <a:spcPct val="100000"/>
                </a:lnSpc>
                <a:spcBef>
                  <a:spcPts val="204"/>
                </a:spcBef>
                <a:buChar char="•"/>
                <a:tabLst>
                  <a:tab pos="126364" algn="l"/>
                </a:tabLst>
              </a:pPr>
              <a:r>
                <a:rPr lang="uk-UA" sz="1600" dirty="0" smtClean="0">
                  <a:latin typeface="Cambria"/>
                  <a:cs typeface="Cambria"/>
                </a:rPr>
                <a:t>Преміювання до Дня медпрацівника – 484,2 </a:t>
              </a:r>
              <a:r>
                <a:rPr lang="uk-UA" sz="1600" dirty="0" err="1" smtClean="0">
                  <a:latin typeface="Cambria"/>
                  <a:cs typeface="Cambria"/>
                </a:rPr>
                <a:t>т.грн</a:t>
              </a:r>
              <a:endParaRPr lang="uk-UA" sz="1600" dirty="0" smtClean="0">
                <a:latin typeface="Cambria"/>
                <a:cs typeface="Cambria"/>
              </a:endParaRPr>
            </a:p>
            <a:p>
              <a:pPr marL="126364" indent="-113664">
                <a:lnSpc>
                  <a:spcPct val="100000"/>
                </a:lnSpc>
                <a:spcBef>
                  <a:spcPts val="204"/>
                </a:spcBef>
                <a:buChar char="•"/>
                <a:tabLst>
                  <a:tab pos="126364" algn="l"/>
                </a:tabLst>
              </a:pPr>
              <a:r>
                <a:rPr sz="1600" dirty="0" err="1" smtClean="0">
                  <a:latin typeface="Cambria"/>
                  <a:cs typeface="Cambria"/>
                </a:rPr>
                <a:t>Оплата</a:t>
              </a:r>
              <a:r>
                <a:rPr sz="1600" spc="-30" dirty="0" smtClean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енергоносіїв</a:t>
              </a:r>
              <a:r>
                <a:rPr sz="1600" spc="-25" dirty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–</a:t>
              </a:r>
              <a:r>
                <a:rPr sz="1600" spc="-40" dirty="0">
                  <a:latin typeface="Cambria"/>
                  <a:cs typeface="Cambria"/>
                </a:rPr>
                <a:t> </a:t>
              </a:r>
              <a:r>
                <a:rPr lang="uk-UA" sz="1600" dirty="0" smtClean="0">
                  <a:latin typeface="Cambria"/>
                  <a:cs typeface="Cambria"/>
                </a:rPr>
                <a:t>3 670,6</a:t>
              </a:r>
              <a:r>
                <a:rPr sz="1600" dirty="0" err="1" smtClean="0">
                  <a:latin typeface="Cambria"/>
                  <a:cs typeface="Cambria"/>
                </a:rPr>
                <a:t>тис</a:t>
              </a:r>
              <a:r>
                <a:rPr sz="1600" dirty="0">
                  <a:latin typeface="Cambria"/>
                  <a:cs typeface="Cambria"/>
                </a:rPr>
                <a:t>.</a:t>
              </a:r>
              <a:r>
                <a:rPr sz="1600" spc="-45" dirty="0">
                  <a:latin typeface="Cambria"/>
                  <a:cs typeface="Cambria"/>
                </a:rPr>
                <a:t> </a:t>
              </a:r>
              <a:r>
                <a:rPr sz="1600" spc="-10" dirty="0">
                  <a:latin typeface="Cambria"/>
                  <a:cs typeface="Cambria"/>
                </a:rPr>
                <a:t>грн;</a:t>
              </a:r>
              <a:endParaRPr sz="1600" dirty="0">
                <a:latin typeface="Cambria"/>
                <a:cs typeface="Cambria"/>
              </a:endParaRPr>
            </a:p>
            <a:p>
              <a:pPr marL="126364" indent="-113664">
                <a:lnSpc>
                  <a:spcPct val="100000"/>
                </a:lnSpc>
                <a:spcBef>
                  <a:spcPts val="110"/>
                </a:spcBef>
                <a:buChar char="•"/>
                <a:tabLst>
                  <a:tab pos="126364" algn="l"/>
                </a:tabLst>
              </a:pPr>
              <a:r>
                <a:rPr sz="1600" dirty="0">
                  <a:latin typeface="Cambria"/>
                  <a:cs typeface="Cambria"/>
                </a:rPr>
                <a:t>Медикаменти</a:t>
              </a:r>
              <a:r>
                <a:rPr sz="1600" spc="-20" dirty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–</a:t>
              </a:r>
              <a:r>
                <a:rPr sz="1600" spc="-35" dirty="0">
                  <a:latin typeface="Cambria"/>
                  <a:cs typeface="Cambria"/>
                </a:rPr>
                <a:t> </a:t>
              </a:r>
              <a:r>
                <a:rPr lang="uk-UA" sz="1600" dirty="0" smtClean="0">
                  <a:latin typeface="Cambria"/>
                  <a:cs typeface="Cambria"/>
                </a:rPr>
                <a:t>986,7</a:t>
              </a:r>
              <a:r>
                <a:rPr sz="1600" spc="-30" dirty="0" smtClean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тис.</a:t>
              </a:r>
              <a:r>
                <a:rPr sz="1600" spc="-35" dirty="0">
                  <a:latin typeface="Cambria"/>
                  <a:cs typeface="Cambria"/>
                </a:rPr>
                <a:t> </a:t>
              </a:r>
              <a:r>
                <a:rPr sz="1600" spc="-10" dirty="0">
                  <a:latin typeface="Cambria"/>
                  <a:cs typeface="Cambria"/>
                </a:rPr>
                <a:t>грн;</a:t>
              </a:r>
              <a:endParaRPr sz="1600" dirty="0">
                <a:latin typeface="Cambria"/>
                <a:cs typeface="Cambria"/>
              </a:endParaRPr>
            </a:p>
            <a:p>
              <a:pPr marL="126364" indent="-113664">
                <a:lnSpc>
                  <a:spcPct val="100000"/>
                </a:lnSpc>
                <a:spcBef>
                  <a:spcPts val="50"/>
                </a:spcBef>
                <a:buChar char="•"/>
                <a:tabLst>
                  <a:tab pos="126364" algn="l"/>
                </a:tabLst>
              </a:pPr>
              <a:r>
                <a:rPr sz="1600" dirty="0">
                  <a:latin typeface="Cambria"/>
                  <a:cs typeface="Cambria"/>
                </a:rPr>
                <a:t>Продукти</a:t>
              </a:r>
              <a:r>
                <a:rPr sz="1600" spc="-15" dirty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харчування</a:t>
              </a:r>
              <a:r>
                <a:rPr sz="1600" spc="-15" dirty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–</a:t>
              </a:r>
              <a:r>
                <a:rPr sz="1600" spc="-45" dirty="0">
                  <a:latin typeface="Cambria"/>
                  <a:cs typeface="Cambria"/>
                </a:rPr>
                <a:t> </a:t>
              </a:r>
              <a:r>
                <a:rPr lang="uk-UA" sz="1600" dirty="0" smtClean="0">
                  <a:latin typeface="Cambria"/>
                  <a:cs typeface="Cambria"/>
                </a:rPr>
                <a:t>1 031,2</a:t>
              </a:r>
              <a:r>
                <a:rPr sz="1600" spc="-50" dirty="0" smtClean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тис.</a:t>
              </a:r>
              <a:r>
                <a:rPr sz="1600" spc="-50" dirty="0">
                  <a:latin typeface="Cambria"/>
                  <a:cs typeface="Cambria"/>
                </a:rPr>
                <a:t> </a:t>
              </a:r>
              <a:r>
                <a:rPr sz="1600" spc="-10" dirty="0">
                  <a:latin typeface="Cambria"/>
                  <a:cs typeface="Cambria"/>
                </a:rPr>
                <a:t>грн;</a:t>
              </a:r>
              <a:endParaRPr sz="1600" dirty="0">
                <a:latin typeface="Cambria"/>
                <a:cs typeface="Cambria"/>
              </a:endParaRPr>
            </a:p>
            <a:p>
              <a:pPr marL="126364" indent="-113664">
                <a:lnSpc>
                  <a:spcPct val="100000"/>
                </a:lnSpc>
                <a:spcBef>
                  <a:spcPts val="35"/>
                </a:spcBef>
                <a:buChar char="•"/>
                <a:tabLst>
                  <a:tab pos="126364" algn="l"/>
                </a:tabLst>
              </a:pPr>
              <a:r>
                <a:rPr sz="1600" dirty="0">
                  <a:latin typeface="Cambria"/>
                  <a:cs typeface="Cambria"/>
                </a:rPr>
                <a:t>Оплата</a:t>
              </a:r>
              <a:r>
                <a:rPr sz="1600" spc="-35" dirty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послуг</a:t>
              </a:r>
              <a:r>
                <a:rPr sz="1600" spc="-25" dirty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(крім</a:t>
              </a:r>
              <a:r>
                <a:rPr sz="1600" spc="-30" dirty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комунальних)</a:t>
              </a:r>
              <a:r>
                <a:rPr sz="1600" spc="-15" dirty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–</a:t>
              </a:r>
              <a:r>
                <a:rPr sz="1600" spc="-45" dirty="0">
                  <a:latin typeface="Cambria"/>
                  <a:cs typeface="Cambria"/>
                </a:rPr>
                <a:t> </a:t>
              </a:r>
              <a:r>
                <a:rPr lang="uk-UA" sz="1600" dirty="0" smtClean="0">
                  <a:latin typeface="Cambria"/>
                  <a:cs typeface="Cambria"/>
                </a:rPr>
                <a:t>530,0</a:t>
              </a:r>
              <a:r>
                <a:rPr sz="1600" spc="-45" dirty="0" smtClean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тис.</a:t>
              </a:r>
              <a:r>
                <a:rPr sz="1600" spc="-50" dirty="0">
                  <a:latin typeface="Cambria"/>
                  <a:cs typeface="Cambria"/>
                </a:rPr>
                <a:t> </a:t>
              </a:r>
              <a:r>
                <a:rPr sz="1600" spc="-10" dirty="0">
                  <a:latin typeface="Cambria"/>
                  <a:cs typeface="Cambria"/>
                </a:rPr>
                <a:t>грн;</a:t>
              </a:r>
              <a:endParaRPr lang="uk-UA" sz="1600" spc="-10" dirty="0">
                <a:latin typeface="Cambria"/>
                <a:cs typeface="Cambria"/>
              </a:endParaRPr>
            </a:p>
            <a:p>
              <a:pPr marL="126364" indent="-113664">
                <a:lnSpc>
                  <a:spcPct val="100000"/>
                </a:lnSpc>
                <a:spcBef>
                  <a:spcPts val="35"/>
                </a:spcBef>
                <a:buChar char="•"/>
                <a:tabLst>
                  <a:tab pos="126364" algn="l"/>
                </a:tabLst>
              </a:pPr>
              <a:r>
                <a:rPr lang="uk-UA" sz="1600" spc="-10" dirty="0">
                  <a:latin typeface="Cambria"/>
                  <a:cs typeface="Cambria"/>
                </a:rPr>
                <a:t>Навчання працівників – </a:t>
              </a:r>
              <a:r>
                <a:rPr lang="uk-UA" sz="1600" spc="-10" dirty="0" smtClean="0">
                  <a:latin typeface="Cambria"/>
                  <a:cs typeface="Cambria"/>
                </a:rPr>
                <a:t>14,2 </a:t>
              </a:r>
              <a:r>
                <a:rPr lang="uk-UA" sz="1600" spc="-10" dirty="0">
                  <a:latin typeface="Cambria"/>
                  <a:cs typeface="Cambria"/>
                </a:rPr>
                <a:t>тис. грн;</a:t>
              </a:r>
              <a:endParaRPr sz="1600" dirty="0">
                <a:latin typeface="Cambria"/>
                <a:cs typeface="Cambria"/>
              </a:endParaRPr>
            </a:p>
            <a:p>
              <a:pPr marL="126364" indent="-113664">
                <a:lnSpc>
                  <a:spcPct val="100000"/>
                </a:lnSpc>
                <a:spcBef>
                  <a:spcPts val="35"/>
                </a:spcBef>
                <a:buChar char="•"/>
                <a:tabLst>
                  <a:tab pos="126364" algn="l"/>
                </a:tabLst>
              </a:pPr>
              <a:r>
                <a:rPr sz="1600" spc="-10" dirty="0">
                  <a:latin typeface="Cambria"/>
                  <a:cs typeface="Cambria"/>
                </a:rPr>
                <a:t>Виплата </a:t>
              </a:r>
              <a:r>
                <a:rPr sz="1600" dirty="0">
                  <a:latin typeface="Cambria"/>
                  <a:cs typeface="Cambria"/>
                </a:rPr>
                <a:t>пенсій</a:t>
              </a:r>
              <a:r>
                <a:rPr sz="1600" spc="-10" dirty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–</a:t>
              </a:r>
              <a:r>
                <a:rPr sz="1600" spc="-15" dirty="0">
                  <a:latin typeface="Cambria"/>
                  <a:cs typeface="Cambria"/>
                </a:rPr>
                <a:t> </a:t>
              </a:r>
              <a:r>
                <a:rPr lang="uk-UA" sz="1600" spc="-15" dirty="0" smtClean="0">
                  <a:latin typeface="Cambria"/>
                  <a:cs typeface="Cambria"/>
                </a:rPr>
                <a:t>57</a:t>
              </a:r>
              <a:r>
                <a:rPr lang="uk-UA" sz="1600" dirty="0" smtClean="0">
                  <a:latin typeface="Cambria"/>
                  <a:cs typeface="Cambria"/>
                </a:rPr>
                <a:t>,6</a:t>
              </a:r>
              <a:r>
                <a:rPr sz="1600" spc="-20" dirty="0" smtClean="0">
                  <a:latin typeface="Cambria"/>
                  <a:cs typeface="Cambria"/>
                </a:rPr>
                <a:t> </a:t>
              </a:r>
              <a:r>
                <a:rPr sz="1600" dirty="0">
                  <a:latin typeface="Cambria"/>
                  <a:cs typeface="Cambria"/>
                </a:rPr>
                <a:t>тис.</a:t>
              </a:r>
              <a:r>
                <a:rPr sz="1600" spc="-25" dirty="0">
                  <a:latin typeface="Cambria"/>
                  <a:cs typeface="Cambria"/>
                </a:rPr>
                <a:t> </a:t>
              </a:r>
              <a:r>
                <a:rPr sz="1600" spc="-20" dirty="0" err="1" smtClean="0">
                  <a:latin typeface="Cambria"/>
                  <a:cs typeface="Cambria"/>
                </a:rPr>
                <a:t>грн</a:t>
              </a:r>
              <a:r>
                <a:rPr lang="uk-UA" sz="1600" spc="-20" dirty="0" smtClean="0">
                  <a:latin typeface="Cambria"/>
                  <a:cs typeface="Cambria"/>
                </a:rPr>
                <a:t>;</a:t>
              </a:r>
            </a:p>
            <a:p>
              <a:pPr marL="126364" indent="-113664">
                <a:lnSpc>
                  <a:spcPct val="100000"/>
                </a:lnSpc>
                <a:spcBef>
                  <a:spcPts val="35"/>
                </a:spcBef>
                <a:buChar char="•"/>
                <a:tabLst>
                  <a:tab pos="126364" algn="l"/>
                </a:tabLst>
              </a:pPr>
              <a:r>
                <a:rPr lang="uk-UA" sz="1600" spc="-20" dirty="0" smtClean="0">
                  <a:latin typeface="Cambria"/>
                  <a:cs typeface="Cambria"/>
                </a:rPr>
                <a:t>Придбання ПММ – 710,1 </a:t>
              </a:r>
              <a:r>
                <a:rPr lang="uk-UA" sz="1600" spc="-20" dirty="0" err="1" smtClean="0">
                  <a:latin typeface="Cambria"/>
                  <a:cs typeface="Cambria"/>
                </a:rPr>
                <a:t>тис.грн</a:t>
              </a:r>
              <a:endParaRPr lang="uk-UA" sz="1600" spc="-20" dirty="0" smtClean="0">
                <a:latin typeface="Cambria"/>
                <a:cs typeface="Cambria"/>
              </a:endParaRPr>
            </a:p>
            <a:p>
              <a:pPr marL="126364" indent="-113664">
                <a:lnSpc>
                  <a:spcPct val="100000"/>
                </a:lnSpc>
                <a:spcBef>
                  <a:spcPts val="35"/>
                </a:spcBef>
                <a:tabLst>
                  <a:tab pos="126364" algn="l"/>
                </a:tabLst>
              </a:pPr>
              <a:endParaRPr lang="uk-UA" sz="200" spc="-20" dirty="0">
                <a:latin typeface="Cambria"/>
                <a:cs typeface="Cambria"/>
              </a:endParaRPr>
            </a:p>
            <a:p>
              <a:pPr marL="126364" indent="-113664">
                <a:lnSpc>
                  <a:spcPct val="100000"/>
                </a:lnSpc>
                <a:spcBef>
                  <a:spcPts val="35"/>
                </a:spcBef>
                <a:buChar char="•"/>
                <a:tabLst>
                  <a:tab pos="126364" algn="l"/>
                </a:tabLst>
              </a:pPr>
              <a:r>
                <a:rPr lang="uk-UA" sz="1600" spc="-20" dirty="0" smtClean="0">
                  <a:ln>
                    <a:solidFill>
                      <a:srgbClr val="7030A0"/>
                    </a:solidFill>
                  </a:ln>
                  <a:latin typeface="Cambria"/>
                  <a:cs typeface="Cambria"/>
                </a:rPr>
                <a:t>ВЕРБКІВСЬКА </a:t>
              </a:r>
              <a:r>
                <a:rPr lang="uk-UA" sz="1600" spc="-20" dirty="0">
                  <a:ln>
                    <a:solidFill>
                      <a:srgbClr val="7030A0"/>
                    </a:solidFill>
                  </a:ln>
                  <a:latin typeface="Cambria"/>
                  <a:cs typeface="Cambria"/>
                </a:rPr>
                <a:t>СТГ             </a:t>
              </a:r>
              <a:r>
                <a:rPr lang="uk-UA" sz="1600" spc="-20" dirty="0" smtClean="0">
                  <a:ln>
                    <a:solidFill>
                      <a:srgbClr val="7030A0"/>
                    </a:solidFill>
                  </a:ln>
                  <a:latin typeface="Cambria"/>
                  <a:cs typeface="Cambria"/>
                </a:rPr>
                <a:t>3 295,1 </a:t>
              </a:r>
              <a:r>
                <a:rPr lang="uk-UA" sz="1600" spc="-20" dirty="0">
                  <a:ln>
                    <a:solidFill>
                      <a:srgbClr val="7030A0"/>
                    </a:solidFill>
                  </a:ln>
                  <a:latin typeface="Cambria"/>
                  <a:cs typeface="Cambria"/>
                </a:rPr>
                <a:t>тис. грн</a:t>
              </a:r>
            </a:p>
            <a:p>
              <a:pPr marL="126364" indent="-113664">
                <a:lnSpc>
                  <a:spcPct val="100000"/>
                </a:lnSpc>
                <a:spcBef>
                  <a:spcPts val="35"/>
                </a:spcBef>
                <a:buChar char="•"/>
                <a:tabLst>
                  <a:tab pos="126364" algn="l"/>
                </a:tabLst>
              </a:pPr>
              <a:r>
                <a:rPr lang="uk-UA" sz="1600" spc="-20" dirty="0">
                  <a:ln>
                    <a:solidFill>
                      <a:srgbClr val="7030A0"/>
                    </a:solidFill>
                  </a:ln>
                  <a:latin typeface="Cambria"/>
                  <a:cs typeface="Cambria"/>
                </a:rPr>
                <a:t>БОГДАНІВСЬКА СТГ         2 </a:t>
              </a:r>
              <a:r>
                <a:rPr lang="uk-UA" sz="1600" spc="-20" dirty="0" smtClean="0">
                  <a:ln>
                    <a:solidFill>
                      <a:srgbClr val="7030A0"/>
                    </a:solidFill>
                  </a:ln>
                  <a:latin typeface="Cambria"/>
                  <a:cs typeface="Cambria"/>
                </a:rPr>
                <a:t>824,6 </a:t>
              </a:r>
              <a:r>
                <a:rPr lang="uk-UA" sz="1600" spc="-20" dirty="0">
                  <a:ln>
                    <a:solidFill>
                      <a:srgbClr val="7030A0"/>
                    </a:solidFill>
                  </a:ln>
                  <a:latin typeface="Cambria"/>
                  <a:cs typeface="Cambria"/>
                </a:rPr>
                <a:t>тис. грн</a:t>
              </a:r>
            </a:p>
            <a:p>
              <a:pPr marL="126364" indent="-113664">
                <a:lnSpc>
                  <a:spcPct val="100000"/>
                </a:lnSpc>
                <a:spcBef>
                  <a:spcPts val="35"/>
                </a:spcBef>
                <a:buChar char="•"/>
                <a:tabLst>
                  <a:tab pos="126364" algn="l"/>
                </a:tabLst>
              </a:pPr>
              <a:r>
                <a:rPr lang="uk-UA" sz="1600" spc="-20" dirty="0">
                  <a:ln>
                    <a:solidFill>
                      <a:srgbClr val="7030A0"/>
                    </a:solidFill>
                  </a:ln>
                  <a:latin typeface="Cambria"/>
                  <a:cs typeface="Cambria"/>
                </a:rPr>
                <a:t>ТРОЇЦЬКА СТГ                     1 </a:t>
              </a:r>
              <a:r>
                <a:rPr lang="uk-UA" sz="1600" spc="-20" dirty="0" smtClean="0">
                  <a:ln>
                    <a:solidFill>
                      <a:srgbClr val="7030A0"/>
                    </a:solidFill>
                  </a:ln>
                  <a:latin typeface="Cambria"/>
                  <a:cs typeface="Cambria"/>
                </a:rPr>
                <a:t>364,9 </a:t>
              </a:r>
              <a:r>
                <a:rPr lang="uk-UA" sz="1600" spc="-20" dirty="0">
                  <a:ln>
                    <a:solidFill>
                      <a:srgbClr val="7030A0"/>
                    </a:solidFill>
                  </a:ln>
                  <a:latin typeface="Cambria"/>
                  <a:cs typeface="Cambria"/>
                </a:rPr>
                <a:t>тис. грн</a:t>
              </a:r>
              <a:endParaRPr sz="1600" dirty="0">
                <a:latin typeface="Cambria"/>
                <a:cs typeface="Cambria"/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25348" y="3581400"/>
            <a:ext cx="3077845" cy="2634615"/>
            <a:chOff x="125348" y="3805809"/>
            <a:chExt cx="3077845" cy="2634615"/>
          </a:xfrm>
        </p:grpSpPr>
        <p:sp>
          <p:nvSpPr>
            <p:cNvPr id="24" name="object 24"/>
            <p:cNvSpPr/>
            <p:nvPr/>
          </p:nvSpPr>
          <p:spPr>
            <a:xfrm>
              <a:off x="134873" y="3815334"/>
              <a:ext cx="3058795" cy="2615565"/>
            </a:xfrm>
            <a:custGeom>
              <a:avLst/>
              <a:gdLst/>
              <a:ahLst/>
              <a:cxnLst/>
              <a:rect l="l" t="t" r="r" b="b"/>
              <a:pathLst>
                <a:path w="3058795" h="2615565">
                  <a:moveTo>
                    <a:pt x="2622804" y="0"/>
                  </a:moveTo>
                  <a:lnTo>
                    <a:pt x="435876" y="0"/>
                  </a:lnTo>
                  <a:lnTo>
                    <a:pt x="388383" y="2558"/>
                  </a:lnTo>
                  <a:lnTo>
                    <a:pt x="342370" y="10055"/>
                  </a:lnTo>
                  <a:lnTo>
                    <a:pt x="298105" y="22226"/>
                  </a:lnTo>
                  <a:lnTo>
                    <a:pt x="255853" y="38803"/>
                  </a:lnTo>
                  <a:lnTo>
                    <a:pt x="215881" y="59520"/>
                  </a:lnTo>
                  <a:lnTo>
                    <a:pt x="178453" y="84112"/>
                  </a:lnTo>
                  <a:lnTo>
                    <a:pt x="143836" y="112312"/>
                  </a:lnTo>
                  <a:lnTo>
                    <a:pt x="112296" y="143854"/>
                  </a:lnTo>
                  <a:lnTo>
                    <a:pt x="84098" y="178472"/>
                  </a:lnTo>
                  <a:lnTo>
                    <a:pt x="59509" y="215900"/>
                  </a:lnTo>
                  <a:lnTo>
                    <a:pt x="38795" y="255870"/>
                  </a:lnTo>
                  <a:lnTo>
                    <a:pt x="22221" y="298118"/>
                  </a:lnTo>
                  <a:lnTo>
                    <a:pt x="10053" y="342377"/>
                  </a:lnTo>
                  <a:lnTo>
                    <a:pt x="2557" y="388381"/>
                  </a:lnTo>
                  <a:lnTo>
                    <a:pt x="0" y="435864"/>
                  </a:lnTo>
                  <a:lnTo>
                    <a:pt x="0" y="2179307"/>
                  </a:lnTo>
                  <a:lnTo>
                    <a:pt x="2557" y="2226800"/>
                  </a:lnTo>
                  <a:lnTo>
                    <a:pt x="10053" y="2272813"/>
                  </a:lnTo>
                  <a:lnTo>
                    <a:pt x="22221" y="2317078"/>
                  </a:lnTo>
                  <a:lnTo>
                    <a:pt x="38795" y="2359330"/>
                  </a:lnTo>
                  <a:lnTo>
                    <a:pt x="59509" y="2399302"/>
                  </a:lnTo>
                  <a:lnTo>
                    <a:pt x="84098" y="2436730"/>
                  </a:lnTo>
                  <a:lnTo>
                    <a:pt x="112296" y="2471347"/>
                  </a:lnTo>
                  <a:lnTo>
                    <a:pt x="143836" y="2502887"/>
                  </a:lnTo>
                  <a:lnTo>
                    <a:pt x="178453" y="2531085"/>
                  </a:lnTo>
                  <a:lnTo>
                    <a:pt x="215881" y="2555674"/>
                  </a:lnTo>
                  <a:lnTo>
                    <a:pt x="255853" y="2576388"/>
                  </a:lnTo>
                  <a:lnTo>
                    <a:pt x="298105" y="2592962"/>
                  </a:lnTo>
                  <a:lnTo>
                    <a:pt x="342370" y="2605130"/>
                  </a:lnTo>
                  <a:lnTo>
                    <a:pt x="388383" y="2612626"/>
                  </a:lnTo>
                  <a:lnTo>
                    <a:pt x="435876" y="2615184"/>
                  </a:lnTo>
                  <a:lnTo>
                    <a:pt x="2622804" y="2615184"/>
                  </a:lnTo>
                  <a:lnTo>
                    <a:pt x="2670286" y="2612626"/>
                  </a:lnTo>
                  <a:lnTo>
                    <a:pt x="2716290" y="2605130"/>
                  </a:lnTo>
                  <a:lnTo>
                    <a:pt x="2760549" y="2592962"/>
                  </a:lnTo>
                  <a:lnTo>
                    <a:pt x="2802797" y="2576388"/>
                  </a:lnTo>
                  <a:lnTo>
                    <a:pt x="2842767" y="2555674"/>
                  </a:lnTo>
                  <a:lnTo>
                    <a:pt x="2880195" y="2531085"/>
                  </a:lnTo>
                  <a:lnTo>
                    <a:pt x="2914813" y="2502887"/>
                  </a:lnTo>
                  <a:lnTo>
                    <a:pt x="2946355" y="2471347"/>
                  </a:lnTo>
                  <a:lnTo>
                    <a:pt x="2974555" y="2436730"/>
                  </a:lnTo>
                  <a:lnTo>
                    <a:pt x="2999147" y="2399302"/>
                  </a:lnTo>
                  <a:lnTo>
                    <a:pt x="3019864" y="2359330"/>
                  </a:lnTo>
                  <a:lnTo>
                    <a:pt x="3036441" y="2317078"/>
                  </a:lnTo>
                  <a:lnTo>
                    <a:pt x="3048612" y="2272813"/>
                  </a:lnTo>
                  <a:lnTo>
                    <a:pt x="3056109" y="2226800"/>
                  </a:lnTo>
                  <a:lnTo>
                    <a:pt x="3058668" y="2179307"/>
                  </a:lnTo>
                  <a:lnTo>
                    <a:pt x="3058668" y="435864"/>
                  </a:lnTo>
                  <a:lnTo>
                    <a:pt x="3056109" y="388381"/>
                  </a:lnTo>
                  <a:lnTo>
                    <a:pt x="3048612" y="342377"/>
                  </a:lnTo>
                  <a:lnTo>
                    <a:pt x="3036441" y="298118"/>
                  </a:lnTo>
                  <a:lnTo>
                    <a:pt x="3019864" y="255870"/>
                  </a:lnTo>
                  <a:lnTo>
                    <a:pt x="2999147" y="215900"/>
                  </a:lnTo>
                  <a:lnTo>
                    <a:pt x="2974555" y="178472"/>
                  </a:lnTo>
                  <a:lnTo>
                    <a:pt x="2946355" y="143854"/>
                  </a:lnTo>
                  <a:lnTo>
                    <a:pt x="2914813" y="112312"/>
                  </a:lnTo>
                  <a:lnTo>
                    <a:pt x="2880195" y="84112"/>
                  </a:lnTo>
                  <a:lnTo>
                    <a:pt x="2842768" y="59520"/>
                  </a:lnTo>
                  <a:lnTo>
                    <a:pt x="2802797" y="38803"/>
                  </a:lnTo>
                  <a:lnTo>
                    <a:pt x="2760549" y="22226"/>
                  </a:lnTo>
                  <a:lnTo>
                    <a:pt x="2716290" y="10055"/>
                  </a:lnTo>
                  <a:lnTo>
                    <a:pt x="2670286" y="2558"/>
                  </a:lnTo>
                  <a:lnTo>
                    <a:pt x="2622804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34873" y="3815334"/>
              <a:ext cx="3058795" cy="2615565"/>
            </a:xfrm>
            <a:custGeom>
              <a:avLst/>
              <a:gdLst/>
              <a:ahLst/>
              <a:cxnLst/>
              <a:rect l="l" t="t" r="r" b="b"/>
              <a:pathLst>
                <a:path w="3058795" h="2615565">
                  <a:moveTo>
                    <a:pt x="0" y="435864"/>
                  </a:moveTo>
                  <a:lnTo>
                    <a:pt x="2557" y="388381"/>
                  </a:lnTo>
                  <a:lnTo>
                    <a:pt x="10053" y="342377"/>
                  </a:lnTo>
                  <a:lnTo>
                    <a:pt x="22221" y="298118"/>
                  </a:lnTo>
                  <a:lnTo>
                    <a:pt x="38795" y="255870"/>
                  </a:lnTo>
                  <a:lnTo>
                    <a:pt x="59509" y="215900"/>
                  </a:lnTo>
                  <a:lnTo>
                    <a:pt x="84098" y="178472"/>
                  </a:lnTo>
                  <a:lnTo>
                    <a:pt x="112296" y="143854"/>
                  </a:lnTo>
                  <a:lnTo>
                    <a:pt x="143836" y="112312"/>
                  </a:lnTo>
                  <a:lnTo>
                    <a:pt x="178453" y="84112"/>
                  </a:lnTo>
                  <a:lnTo>
                    <a:pt x="215881" y="59520"/>
                  </a:lnTo>
                  <a:lnTo>
                    <a:pt x="255853" y="38803"/>
                  </a:lnTo>
                  <a:lnTo>
                    <a:pt x="298105" y="22226"/>
                  </a:lnTo>
                  <a:lnTo>
                    <a:pt x="342370" y="10055"/>
                  </a:lnTo>
                  <a:lnTo>
                    <a:pt x="388383" y="2558"/>
                  </a:lnTo>
                  <a:lnTo>
                    <a:pt x="435876" y="0"/>
                  </a:lnTo>
                  <a:lnTo>
                    <a:pt x="2622804" y="0"/>
                  </a:lnTo>
                  <a:lnTo>
                    <a:pt x="2670286" y="2558"/>
                  </a:lnTo>
                  <a:lnTo>
                    <a:pt x="2716290" y="10055"/>
                  </a:lnTo>
                  <a:lnTo>
                    <a:pt x="2760549" y="22226"/>
                  </a:lnTo>
                  <a:lnTo>
                    <a:pt x="2802797" y="38803"/>
                  </a:lnTo>
                  <a:lnTo>
                    <a:pt x="2842768" y="59520"/>
                  </a:lnTo>
                  <a:lnTo>
                    <a:pt x="2880195" y="84112"/>
                  </a:lnTo>
                  <a:lnTo>
                    <a:pt x="2914813" y="112312"/>
                  </a:lnTo>
                  <a:lnTo>
                    <a:pt x="2946355" y="143854"/>
                  </a:lnTo>
                  <a:lnTo>
                    <a:pt x="2974555" y="178472"/>
                  </a:lnTo>
                  <a:lnTo>
                    <a:pt x="2999147" y="215900"/>
                  </a:lnTo>
                  <a:lnTo>
                    <a:pt x="3019864" y="255870"/>
                  </a:lnTo>
                  <a:lnTo>
                    <a:pt x="3036441" y="298118"/>
                  </a:lnTo>
                  <a:lnTo>
                    <a:pt x="3048612" y="342377"/>
                  </a:lnTo>
                  <a:lnTo>
                    <a:pt x="3056109" y="388381"/>
                  </a:lnTo>
                  <a:lnTo>
                    <a:pt x="3058668" y="435864"/>
                  </a:lnTo>
                  <a:lnTo>
                    <a:pt x="3058668" y="2179307"/>
                  </a:lnTo>
                  <a:lnTo>
                    <a:pt x="3056109" y="2226800"/>
                  </a:lnTo>
                  <a:lnTo>
                    <a:pt x="3048612" y="2272813"/>
                  </a:lnTo>
                  <a:lnTo>
                    <a:pt x="3036441" y="2317078"/>
                  </a:lnTo>
                  <a:lnTo>
                    <a:pt x="3019864" y="2359330"/>
                  </a:lnTo>
                  <a:lnTo>
                    <a:pt x="2999147" y="2399302"/>
                  </a:lnTo>
                  <a:lnTo>
                    <a:pt x="2974555" y="2436730"/>
                  </a:lnTo>
                  <a:lnTo>
                    <a:pt x="2946355" y="2471347"/>
                  </a:lnTo>
                  <a:lnTo>
                    <a:pt x="2914813" y="2502887"/>
                  </a:lnTo>
                  <a:lnTo>
                    <a:pt x="2880195" y="2531085"/>
                  </a:lnTo>
                  <a:lnTo>
                    <a:pt x="2842767" y="2555674"/>
                  </a:lnTo>
                  <a:lnTo>
                    <a:pt x="2802797" y="2576388"/>
                  </a:lnTo>
                  <a:lnTo>
                    <a:pt x="2760549" y="2592962"/>
                  </a:lnTo>
                  <a:lnTo>
                    <a:pt x="2716290" y="2605130"/>
                  </a:lnTo>
                  <a:lnTo>
                    <a:pt x="2670286" y="2612626"/>
                  </a:lnTo>
                  <a:lnTo>
                    <a:pt x="2622804" y="2615184"/>
                  </a:lnTo>
                  <a:lnTo>
                    <a:pt x="435876" y="2615184"/>
                  </a:lnTo>
                  <a:lnTo>
                    <a:pt x="388383" y="2612626"/>
                  </a:lnTo>
                  <a:lnTo>
                    <a:pt x="342370" y="2605130"/>
                  </a:lnTo>
                  <a:lnTo>
                    <a:pt x="298105" y="2592962"/>
                  </a:lnTo>
                  <a:lnTo>
                    <a:pt x="255853" y="2576388"/>
                  </a:lnTo>
                  <a:lnTo>
                    <a:pt x="215881" y="2555674"/>
                  </a:lnTo>
                  <a:lnTo>
                    <a:pt x="178453" y="2531085"/>
                  </a:lnTo>
                  <a:lnTo>
                    <a:pt x="143836" y="2502887"/>
                  </a:lnTo>
                  <a:lnTo>
                    <a:pt x="112296" y="2471347"/>
                  </a:lnTo>
                  <a:lnTo>
                    <a:pt x="84098" y="2436730"/>
                  </a:lnTo>
                  <a:lnTo>
                    <a:pt x="59509" y="2399302"/>
                  </a:lnTo>
                  <a:lnTo>
                    <a:pt x="38795" y="2359330"/>
                  </a:lnTo>
                  <a:lnTo>
                    <a:pt x="22221" y="2317078"/>
                  </a:lnTo>
                  <a:lnTo>
                    <a:pt x="10053" y="2272813"/>
                  </a:lnTo>
                  <a:lnTo>
                    <a:pt x="2557" y="2226800"/>
                  </a:lnTo>
                  <a:lnTo>
                    <a:pt x="0" y="2179307"/>
                  </a:lnTo>
                  <a:lnTo>
                    <a:pt x="0" y="43586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4800" y="4267200"/>
            <a:ext cx="2760345" cy="1692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50"/>
              </a:lnSpc>
              <a:spcBef>
                <a:spcPts val="100"/>
              </a:spcBef>
            </a:pPr>
            <a:r>
              <a:rPr sz="2350" b="1" dirty="0">
                <a:solidFill>
                  <a:srgbClr val="FFFFFF"/>
                </a:solidFill>
                <a:latin typeface="Cambria"/>
                <a:cs typeface="Cambria"/>
              </a:rPr>
              <a:t>Вторинна</a:t>
            </a:r>
            <a:r>
              <a:rPr sz="2350" b="1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50" b="1" spc="-10" dirty="0">
                <a:solidFill>
                  <a:srgbClr val="FFFFFF"/>
                </a:solidFill>
                <a:latin typeface="Cambria"/>
                <a:cs typeface="Cambria"/>
              </a:rPr>
              <a:t>медична</a:t>
            </a:r>
            <a:endParaRPr sz="2350" dirty="0">
              <a:latin typeface="Cambria"/>
              <a:cs typeface="Cambria"/>
            </a:endParaRPr>
          </a:p>
          <a:p>
            <a:pPr algn="ctr">
              <a:lnSpc>
                <a:spcPts val="2480"/>
              </a:lnSpc>
            </a:pPr>
            <a:r>
              <a:rPr sz="2350" b="1" spc="-10" dirty="0">
                <a:solidFill>
                  <a:srgbClr val="FFFFFF"/>
                </a:solidFill>
                <a:latin typeface="Cambria"/>
                <a:cs typeface="Cambria"/>
              </a:rPr>
              <a:t>допомога</a:t>
            </a:r>
            <a:endParaRPr sz="2350" dirty="0">
              <a:latin typeface="Cambria"/>
              <a:cs typeface="Cambria"/>
            </a:endParaRPr>
          </a:p>
          <a:p>
            <a:pPr marL="363220" marR="355600" indent="-1270" algn="ctr">
              <a:lnSpc>
                <a:spcPts val="2480"/>
              </a:lnSpc>
              <a:spcBef>
                <a:spcPts val="195"/>
              </a:spcBef>
            </a:pPr>
            <a:r>
              <a:rPr sz="2350" b="1" spc="-10" dirty="0" err="1">
                <a:solidFill>
                  <a:srgbClr val="FFFFFF"/>
                </a:solidFill>
                <a:latin typeface="Cambria"/>
                <a:cs typeface="Cambria"/>
              </a:rPr>
              <a:t>населенню</a:t>
            </a:r>
            <a:r>
              <a:rPr sz="235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endParaRPr lang="uk-UA" sz="2350" b="1" spc="-10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363220" marR="355600" indent="-1270" algn="ctr">
              <a:lnSpc>
                <a:spcPts val="2480"/>
              </a:lnSpc>
              <a:spcBef>
                <a:spcPts val="195"/>
              </a:spcBef>
            </a:pPr>
            <a:r>
              <a:rPr lang="uk-UA" sz="2350" b="1" dirty="0" smtClean="0">
                <a:solidFill>
                  <a:srgbClr val="FFFFFF"/>
                </a:solidFill>
                <a:latin typeface="Cambria"/>
                <a:cs typeface="Cambria"/>
              </a:rPr>
              <a:t>7 484,7</a:t>
            </a:r>
            <a:r>
              <a:rPr sz="2350" b="1" spc="-4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50" b="1" dirty="0">
                <a:solidFill>
                  <a:srgbClr val="FFFFFF"/>
                </a:solidFill>
                <a:latin typeface="Cambria"/>
                <a:cs typeface="Cambria"/>
              </a:rPr>
              <a:t>тис.</a:t>
            </a:r>
            <a:r>
              <a:rPr sz="235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50" b="1" spc="-20" dirty="0">
                <a:solidFill>
                  <a:srgbClr val="FFFFFF"/>
                </a:solidFill>
                <a:latin typeface="Cambria"/>
                <a:cs typeface="Cambria"/>
              </a:rPr>
              <a:t>грн.</a:t>
            </a:r>
            <a:endParaRPr sz="2350" dirty="0">
              <a:latin typeface="Cambria"/>
              <a:cs typeface="Cambria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sp>
          <p:nvSpPr>
            <p:cNvPr id="7" name="object 7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6248400"/>
              <a:ext cx="576072" cy="5760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8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6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6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6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88441" y="1295400"/>
            <a:ext cx="1010919" cy="797560"/>
          </a:xfrm>
          <a:custGeom>
            <a:avLst/>
            <a:gdLst/>
            <a:ahLst/>
            <a:cxnLst/>
            <a:rect l="l" t="t" r="r" b="b"/>
            <a:pathLst>
              <a:path w="1010919" h="797560">
                <a:moveTo>
                  <a:pt x="1010412" y="0"/>
                </a:moveTo>
                <a:lnTo>
                  <a:pt x="505205" y="398526"/>
                </a:lnTo>
                <a:lnTo>
                  <a:pt x="0" y="0"/>
                </a:lnTo>
                <a:lnTo>
                  <a:pt x="0" y="398526"/>
                </a:lnTo>
                <a:lnTo>
                  <a:pt x="505205" y="797052"/>
                </a:lnTo>
                <a:lnTo>
                  <a:pt x="1010412" y="398526"/>
                </a:lnTo>
                <a:lnTo>
                  <a:pt x="1010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88441" y="1295400"/>
            <a:ext cx="1010919" cy="797560"/>
          </a:xfrm>
          <a:custGeom>
            <a:avLst/>
            <a:gdLst/>
            <a:ahLst/>
            <a:cxnLst/>
            <a:rect l="l" t="t" r="r" b="b"/>
            <a:pathLst>
              <a:path w="1010919" h="797560">
                <a:moveTo>
                  <a:pt x="1010412" y="0"/>
                </a:moveTo>
                <a:lnTo>
                  <a:pt x="1010412" y="398526"/>
                </a:lnTo>
                <a:lnTo>
                  <a:pt x="505205" y="797052"/>
                </a:lnTo>
                <a:lnTo>
                  <a:pt x="0" y="398526"/>
                </a:lnTo>
                <a:lnTo>
                  <a:pt x="0" y="0"/>
                </a:lnTo>
                <a:lnTo>
                  <a:pt x="505205" y="398526"/>
                </a:lnTo>
                <a:lnTo>
                  <a:pt x="1010412" y="0"/>
                </a:lnTo>
                <a:close/>
              </a:path>
            </a:pathLst>
          </a:custGeom>
          <a:ln w="25400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9920" y="194160"/>
            <a:ext cx="7884159" cy="87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232410" marR="5080" indent="-220345">
              <a:lnSpc>
                <a:spcPct val="100000"/>
              </a:lnSpc>
              <a:spcBef>
                <a:spcPts val="95"/>
              </a:spcBef>
              <a:tabLst>
                <a:tab pos="989330" algn="l"/>
                <a:tab pos="6051550" algn="l"/>
              </a:tabLst>
            </a:pPr>
            <a:r>
              <a:rPr dirty="0"/>
              <a:t>Видатки</a:t>
            </a:r>
            <a:r>
              <a:rPr spc="-85" dirty="0"/>
              <a:t> </a:t>
            </a:r>
            <a:r>
              <a:rPr dirty="0"/>
              <a:t>загального</a:t>
            </a:r>
            <a:r>
              <a:rPr spc="-85" dirty="0"/>
              <a:t> </a:t>
            </a:r>
            <a:r>
              <a:rPr dirty="0"/>
              <a:t>фонду</a:t>
            </a:r>
            <a:r>
              <a:rPr spc="-90" dirty="0"/>
              <a:t> </a:t>
            </a:r>
            <a:r>
              <a:rPr spc="-10" dirty="0"/>
              <a:t>бюджету</a:t>
            </a:r>
            <a:r>
              <a:rPr dirty="0"/>
              <a:t>	</a:t>
            </a:r>
            <a:r>
              <a:rPr dirty="0" err="1"/>
              <a:t>по</a:t>
            </a:r>
            <a:r>
              <a:rPr spc="-55" dirty="0"/>
              <a:t> </a:t>
            </a:r>
            <a:r>
              <a:rPr dirty="0" err="1"/>
              <a:t>галузі</a:t>
            </a:r>
            <a:r>
              <a:rPr spc="-40" dirty="0"/>
              <a:t> </a:t>
            </a:r>
            <a:r>
              <a:rPr lang="uk-UA" spc="-40" dirty="0"/>
              <a:t/>
            </a:r>
            <a:br>
              <a:rPr lang="uk-UA" spc="-40" dirty="0"/>
            </a:br>
            <a:r>
              <a:rPr lang="uk-UA" spc="-40" dirty="0"/>
              <a:t>                   </a:t>
            </a:r>
            <a:r>
              <a:rPr dirty="0"/>
              <a:t>“</a:t>
            </a:r>
            <a:r>
              <a:rPr dirty="0" err="1"/>
              <a:t>Освіта</a:t>
            </a:r>
            <a:r>
              <a:rPr dirty="0"/>
              <a:t>”</a:t>
            </a:r>
            <a:r>
              <a:rPr spc="-50" dirty="0"/>
              <a:t> </a:t>
            </a:r>
            <a:r>
              <a:rPr dirty="0" err="1"/>
              <a:t>за</a:t>
            </a:r>
            <a:r>
              <a:rPr spc="-50" dirty="0"/>
              <a:t> </a:t>
            </a:r>
            <a:r>
              <a:rPr lang="uk-UA" dirty="0" smtClean="0"/>
              <a:t>9 місяців </a:t>
            </a:r>
            <a:r>
              <a:rPr dirty="0" smtClean="0"/>
              <a:t>202</a:t>
            </a:r>
            <a:r>
              <a:rPr lang="uk-UA" dirty="0"/>
              <a:t>5</a:t>
            </a:r>
            <a:r>
              <a:rPr spc="-55" dirty="0"/>
              <a:t> </a:t>
            </a:r>
            <a:r>
              <a:rPr spc="-20" dirty="0"/>
              <a:t>р</a:t>
            </a:r>
            <a:r>
              <a:rPr lang="uk-UA" spc="-20" dirty="0"/>
              <a:t>о</a:t>
            </a:r>
            <a:r>
              <a:rPr spc="-20" dirty="0"/>
              <a:t>к</a:t>
            </a:r>
            <a:r>
              <a:rPr lang="uk-UA" spc="-20" dirty="0"/>
              <a:t>у</a:t>
            </a:r>
            <a:endParaRPr spc="-2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0" y="6238495"/>
            <a:ext cx="9144507" cy="576072"/>
            <a:chOff x="0" y="6238495"/>
            <a:chExt cx="9144507" cy="576072"/>
          </a:xfrm>
        </p:grpSpPr>
        <p:sp>
          <p:nvSpPr>
            <p:cNvPr id="8" name="object 8"/>
            <p:cNvSpPr/>
            <p:nvPr/>
          </p:nvSpPr>
          <p:spPr>
            <a:xfrm>
              <a:off x="0" y="6587491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8" y="6238495"/>
              <a:ext cx="576072" cy="5760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9948" y="1457325"/>
            <a:ext cx="786765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ts val="1689"/>
              </a:lnSpc>
              <a:spcBef>
                <a:spcPts val="100"/>
              </a:spcBef>
            </a:pPr>
            <a:r>
              <a:rPr lang="uk-UA" sz="1500" b="1" dirty="0" smtClean="0">
                <a:latin typeface="Cambria"/>
                <a:cs typeface="Cambria"/>
              </a:rPr>
              <a:t>6 765,8</a:t>
            </a:r>
            <a:endParaRPr sz="1500" dirty="0">
              <a:latin typeface="Cambria"/>
              <a:cs typeface="Cambria"/>
            </a:endParaRPr>
          </a:p>
          <a:p>
            <a:pPr marL="12700">
              <a:lnSpc>
                <a:spcPts val="1689"/>
              </a:lnSpc>
            </a:pPr>
            <a:r>
              <a:rPr sz="1500" b="1" dirty="0">
                <a:latin typeface="Cambria"/>
                <a:cs typeface="Cambria"/>
              </a:rPr>
              <a:t>тис.</a:t>
            </a:r>
            <a:r>
              <a:rPr sz="1500" b="1" spc="-35" dirty="0">
                <a:latin typeface="Cambria"/>
                <a:cs typeface="Cambria"/>
              </a:rPr>
              <a:t> </a:t>
            </a:r>
            <a:r>
              <a:rPr sz="1500" b="1" spc="-20" dirty="0">
                <a:latin typeface="Cambria"/>
                <a:cs typeface="Cambria"/>
              </a:rPr>
              <a:t>грн.</a:t>
            </a:r>
            <a:endParaRPr sz="1500" dirty="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00200" y="1219200"/>
            <a:ext cx="7094220" cy="589280"/>
            <a:chOff x="1649222" y="1269746"/>
            <a:chExt cx="7094220" cy="589280"/>
          </a:xfrm>
          <a:noFill/>
        </p:grpSpPr>
        <p:sp>
          <p:nvSpPr>
            <p:cNvPr id="14" name="object 14"/>
            <p:cNvSpPr/>
            <p:nvPr/>
          </p:nvSpPr>
          <p:spPr>
            <a:xfrm>
              <a:off x="1661922" y="1282446"/>
              <a:ext cx="7068820" cy="563880"/>
            </a:xfrm>
            <a:custGeom>
              <a:avLst/>
              <a:gdLst/>
              <a:ahLst/>
              <a:cxnLst/>
              <a:rect l="l" t="t" r="r" b="b"/>
              <a:pathLst>
                <a:path w="7068820" h="563880">
                  <a:moveTo>
                    <a:pt x="6974332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6974332" y="563879"/>
                  </a:lnTo>
                  <a:lnTo>
                    <a:pt x="7010929" y="556500"/>
                  </a:lnTo>
                  <a:lnTo>
                    <a:pt x="7040800" y="536368"/>
                  </a:lnTo>
                  <a:lnTo>
                    <a:pt x="7060932" y="506497"/>
                  </a:lnTo>
                  <a:lnTo>
                    <a:pt x="7068311" y="469900"/>
                  </a:lnTo>
                  <a:lnTo>
                    <a:pt x="7068311" y="93979"/>
                  </a:lnTo>
                  <a:lnTo>
                    <a:pt x="7060932" y="57382"/>
                  </a:lnTo>
                  <a:lnTo>
                    <a:pt x="7040800" y="27511"/>
                  </a:lnTo>
                  <a:lnTo>
                    <a:pt x="7010929" y="7379"/>
                  </a:lnTo>
                  <a:lnTo>
                    <a:pt x="697433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1922" y="1282446"/>
              <a:ext cx="7068820" cy="563880"/>
            </a:xfrm>
            <a:custGeom>
              <a:avLst/>
              <a:gdLst/>
              <a:ahLst/>
              <a:cxnLst/>
              <a:rect l="l" t="t" r="r" b="b"/>
              <a:pathLst>
                <a:path w="7068820" h="563880">
                  <a:moveTo>
                    <a:pt x="7068311" y="93979"/>
                  </a:moveTo>
                  <a:lnTo>
                    <a:pt x="7068311" y="469900"/>
                  </a:lnTo>
                  <a:lnTo>
                    <a:pt x="7060932" y="506497"/>
                  </a:lnTo>
                  <a:lnTo>
                    <a:pt x="7040800" y="536368"/>
                  </a:lnTo>
                  <a:lnTo>
                    <a:pt x="7010929" y="556500"/>
                  </a:lnTo>
                  <a:lnTo>
                    <a:pt x="6974332" y="563879"/>
                  </a:lnTo>
                  <a:lnTo>
                    <a:pt x="0" y="563879"/>
                  </a:lnTo>
                  <a:lnTo>
                    <a:pt x="0" y="0"/>
                  </a:lnTo>
                  <a:lnTo>
                    <a:pt x="6974332" y="0"/>
                  </a:lnTo>
                  <a:lnTo>
                    <a:pt x="7010929" y="7379"/>
                  </a:lnTo>
                  <a:lnTo>
                    <a:pt x="7040800" y="27511"/>
                  </a:lnTo>
                  <a:lnTo>
                    <a:pt x="7060932" y="57382"/>
                  </a:lnTo>
                  <a:lnTo>
                    <a:pt x="7068311" y="93979"/>
                  </a:lnTo>
                  <a:close/>
                </a:path>
              </a:pathLst>
            </a:custGeom>
            <a:grpFill/>
            <a:ln w="254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74622" y="1371600"/>
            <a:ext cx="7028180" cy="602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040" indent="-114300">
              <a:lnSpc>
                <a:spcPts val="1470"/>
              </a:lnSpc>
              <a:spcBef>
                <a:spcPts val="95"/>
              </a:spcBef>
              <a:buFont typeface="Cambria"/>
              <a:buChar char="•"/>
              <a:tabLst>
                <a:tab pos="193040" algn="l"/>
              </a:tabLst>
            </a:pP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Дошкільна</a:t>
            </a:r>
            <a:r>
              <a:rPr sz="1500" b="1" spc="40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sz="1500" b="1" spc="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sz="1500" b="1" spc="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1500" b="1" spc="40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комунальних</a:t>
            </a:r>
            <a:r>
              <a:rPr sz="1500" b="1" spc="4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sz="1500" b="1" spc="4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sz="1500" b="1" spc="4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sz="1500" b="1" spc="-2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5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122 вихованця</a:t>
            </a:r>
            <a:r>
              <a:rPr sz="1500" b="1" spc="-10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1500" b="1" spc="-10" dirty="0">
              <a:latin typeface="Times New Roman" pitchFamily="18" charset="0"/>
              <a:cs typeface="Times New Roman" pitchFamily="18" charset="0"/>
            </a:endParaRPr>
          </a:p>
          <a:p>
            <a:pPr marL="193040" indent="-114300">
              <a:lnSpc>
                <a:spcPts val="1470"/>
              </a:lnSpc>
              <a:spcBef>
                <a:spcPts val="95"/>
              </a:spcBef>
              <a:buFont typeface="Cambria"/>
              <a:buChar char="•"/>
              <a:tabLst>
                <a:tab pos="193040" algn="l"/>
              </a:tabLst>
            </a:pPr>
            <a:endParaRPr sz="1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1001" y="2010410"/>
            <a:ext cx="1131060" cy="961390"/>
            <a:chOff x="475741" y="2010410"/>
            <a:chExt cx="1036319" cy="822960"/>
          </a:xfrm>
        </p:grpSpPr>
        <p:sp>
          <p:nvSpPr>
            <p:cNvPr id="18" name="object 18"/>
            <p:cNvSpPr/>
            <p:nvPr/>
          </p:nvSpPr>
          <p:spPr>
            <a:xfrm>
              <a:off x="488441" y="2023110"/>
              <a:ext cx="1010919" cy="797560"/>
            </a:xfrm>
            <a:custGeom>
              <a:avLst/>
              <a:gdLst/>
              <a:ahLst/>
              <a:cxnLst/>
              <a:rect l="l" t="t" r="r" b="b"/>
              <a:pathLst>
                <a:path w="1010919" h="797560">
                  <a:moveTo>
                    <a:pt x="1010412" y="0"/>
                  </a:moveTo>
                  <a:lnTo>
                    <a:pt x="505205" y="398525"/>
                  </a:lnTo>
                  <a:lnTo>
                    <a:pt x="0" y="0"/>
                  </a:lnTo>
                  <a:lnTo>
                    <a:pt x="0" y="398525"/>
                  </a:lnTo>
                  <a:lnTo>
                    <a:pt x="505205" y="797051"/>
                  </a:lnTo>
                  <a:lnTo>
                    <a:pt x="1010412" y="398525"/>
                  </a:lnTo>
                  <a:lnTo>
                    <a:pt x="101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88441" y="2023110"/>
              <a:ext cx="1010919" cy="797560"/>
            </a:xfrm>
            <a:custGeom>
              <a:avLst/>
              <a:gdLst/>
              <a:ahLst/>
              <a:cxnLst/>
              <a:rect l="l" t="t" r="r" b="b"/>
              <a:pathLst>
                <a:path w="1010919" h="797560">
                  <a:moveTo>
                    <a:pt x="1010412" y="0"/>
                  </a:moveTo>
                  <a:lnTo>
                    <a:pt x="1010412" y="398525"/>
                  </a:lnTo>
                  <a:lnTo>
                    <a:pt x="505205" y="797051"/>
                  </a:lnTo>
                  <a:lnTo>
                    <a:pt x="0" y="398525"/>
                  </a:lnTo>
                  <a:lnTo>
                    <a:pt x="0" y="0"/>
                  </a:lnTo>
                  <a:lnTo>
                    <a:pt x="505205" y="398525"/>
                  </a:lnTo>
                  <a:lnTo>
                    <a:pt x="1010412" y="0"/>
                  </a:lnTo>
                  <a:close/>
                </a:path>
              </a:pathLst>
            </a:custGeom>
            <a:ln w="25400">
              <a:solidFill>
                <a:srgbClr val="CCCC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9600" y="2286000"/>
            <a:ext cx="777493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89"/>
              </a:lnSpc>
              <a:spcBef>
                <a:spcPts val="100"/>
              </a:spcBef>
            </a:pPr>
            <a:r>
              <a:rPr lang="uk-UA" sz="1500" b="1" dirty="0" smtClean="0">
                <a:latin typeface="Cambria"/>
                <a:cs typeface="Cambria"/>
              </a:rPr>
              <a:t>40 469,9</a:t>
            </a:r>
            <a:endParaRPr sz="1500" dirty="0">
              <a:latin typeface="Cambria"/>
              <a:cs typeface="Cambria"/>
            </a:endParaRPr>
          </a:p>
          <a:p>
            <a:pPr marL="13970">
              <a:lnSpc>
                <a:spcPts val="1689"/>
              </a:lnSpc>
            </a:pPr>
            <a:r>
              <a:rPr sz="1500" b="1" dirty="0">
                <a:latin typeface="Cambria"/>
                <a:cs typeface="Cambria"/>
              </a:rPr>
              <a:t>тис.</a:t>
            </a:r>
            <a:r>
              <a:rPr sz="1500" b="1" spc="-40" dirty="0">
                <a:latin typeface="Cambria"/>
                <a:cs typeface="Cambria"/>
              </a:rPr>
              <a:t> </a:t>
            </a:r>
            <a:r>
              <a:rPr sz="1500" b="1" spc="-20" dirty="0">
                <a:latin typeface="Cambria"/>
                <a:cs typeface="Cambria"/>
              </a:rPr>
              <a:t>грн.</a:t>
            </a:r>
            <a:endParaRPr sz="1500" dirty="0">
              <a:latin typeface="Cambria"/>
              <a:cs typeface="Cambr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00200" y="1981200"/>
            <a:ext cx="7081520" cy="543560"/>
            <a:chOff x="1652270" y="2010410"/>
            <a:chExt cx="7081520" cy="543560"/>
          </a:xfrm>
          <a:noFill/>
        </p:grpSpPr>
        <p:sp>
          <p:nvSpPr>
            <p:cNvPr id="22" name="object 22"/>
            <p:cNvSpPr/>
            <p:nvPr/>
          </p:nvSpPr>
          <p:spPr>
            <a:xfrm>
              <a:off x="1664970" y="2023110"/>
              <a:ext cx="7056120" cy="518159"/>
            </a:xfrm>
            <a:custGeom>
              <a:avLst/>
              <a:gdLst/>
              <a:ahLst/>
              <a:cxnLst/>
              <a:rect l="l" t="t" r="r" b="b"/>
              <a:pathLst>
                <a:path w="7056120" h="518160">
                  <a:moveTo>
                    <a:pt x="6969759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6969759" y="518160"/>
                  </a:lnTo>
                  <a:lnTo>
                    <a:pt x="7003399" y="511381"/>
                  </a:lnTo>
                  <a:lnTo>
                    <a:pt x="7030846" y="492887"/>
                  </a:lnTo>
                  <a:lnTo>
                    <a:pt x="7049341" y="465439"/>
                  </a:lnTo>
                  <a:lnTo>
                    <a:pt x="7056120" y="431800"/>
                  </a:lnTo>
                  <a:lnTo>
                    <a:pt x="7056120" y="86360"/>
                  </a:lnTo>
                  <a:lnTo>
                    <a:pt x="7049341" y="52720"/>
                  </a:lnTo>
                  <a:lnTo>
                    <a:pt x="7030846" y="25273"/>
                  </a:lnTo>
                  <a:lnTo>
                    <a:pt x="7003399" y="6778"/>
                  </a:lnTo>
                  <a:lnTo>
                    <a:pt x="696975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664970" y="2023110"/>
              <a:ext cx="7056120" cy="518159"/>
            </a:xfrm>
            <a:custGeom>
              <a:avLst/>
              <a:gdLst/>
              <a:ahLst/>
              <a:cxnLst/>
              <a:rect l="l" t="t" r="r" b="b"/>
              <a:pathLst>
                <a:path w="7056120" h="518160">
                  <a:moveTo>
                    <a:pt x="7056120" y="86360"/>
                  </a:moveTo>
                  <a:lnTo>
                    <a:pt x="7056120" y="431800"/>
                  </a:lnTo>
                  <a:lnTo>
                    <a:pt x="7049341" y="465439"/>
                  </a:lnTo>
                  <a:lnTo>
                    <a:pt x="7030846" y="492887"/>
                  </a:lnTo>
                  <a:lnTo>
                    <a:pt x="7003399" y="511381"/>
                  </a:lnTo>
                  <a:lnTo>
                    <a:pt x="6969759" y="518160"/>
                  </a:lnTo>
                  <a:lnTo>
                    <a:pt x="0" y="518160"/>
                  </a:lnTo>
                  <a:lnTo>
                    <a:pt x="0" y="0"/>
                  </a:lnTo>
                  <a:lnTo>
                    <a:pt x="6969759" y="0"/>
                  </a:lnTo>
                  <a:lnTo>
                    <a:pt x="7003399" y="6778"/>
                  </a:lnTo>
                  <a:lnTo>
                    <a:pt x="7030846" y="25273"/>
                  </a:lnTo>
                  <a:lnTo>
                    <a:pt x="7049341" y="52720"/>
                  </a:lnTo>
                  <a:lnTo>
                    <a:pt x="7056120" y="86360"/>
                  </a:lnTo>
                  <a:close/>
                </a:path>
              </a:pathLst>
            </a:custGeom>
            <a:grpFill/>
            <a:ln w="25399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677670" y="2154427"/>
            <a:ext cx="701865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770" indent="-113664">
              <a:lnSpc>
                <a:spcPct val="100000"/>
              </a:lnSpc>
              <a:spcBef>
                <a:spcPts val="95"/>
              </a:spcBef>
              <a:buFont typeface="Cambria"/>
              <a:buChar char="•"/>
              <a:tabLst>
                <a:tab pos="191770" algn="l"/>
              </a:tabLst>
            </a:pPr>
            <a:r>
              <a:rPr sz="1500" b="1" spc="-10" dirty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sz="15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sz="15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sz="15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spc="-1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1500" b="1" spc="-10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sz="15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spc="-5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15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гімназі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ї</a:t>
            </a:r>
            <a:r>
              <a:rPr sz="15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sz="15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spc="-3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15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ліцеїв,</a:t>
            </a:r>
            <a:r>
              <a:rPr sz="15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819 </a:t>
            </a:r>
            <a:r>
              <a:rPr sz="1500" b="1" spc="-1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sz="1500" b="1" spc="-10" dirty="0">
                <a:latin typeface="Times New Roman" pitchFamily="18" charset="0"/>
                <a:cs typeface="Times New Roman" pitchFamily="18" charset="0"/>
              </a:rPr>
              <a:t>).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1000" y="2971800"/>
            <a:ext cx="1131061" cy="914400"/>
            <a:chOff x="475741" y="2836417"/>
            <a:chExt cx="1036319" cy="821055"/>
          </a:xfrm>
        </p:grpSpPr>
        <p:sp>
          <p:nvSpPr>
            <p:cNvPr id="26" name="object 26"/>
            <p:cNvSpPr/>
            <p:nvPr/>
          </p:nvSpPr>
          <p:spPr>
            <a:xfrm>
              <a:off x="488441" y="2849117"/>
              <a:ext cx="1010919" cy="795655"/>
            </a:xfrm>
            <a:custGeom>
              <a:avLst/>
              <a:gdLst/>
              <a:ahLst/>
              <a:cxnLst/>
              <a:rect l="l" t="t" r="r" b="b"/>
              <a:pathLst>
                <a:path w="1010919" h="795654">
                  <a:moveTo>
                    <a:pt x="1010412" y="0"/>
                  </a:moveTo>
                  <a:lnTo>
                    <a:pt x="505205" y="397764"/>
                  </a:lnTo>
                  <a:lnTo>
                    <a:pt x="0" y="0"/>
                  </a:lnTo>
                  <a:lnTo>
                    <a:pt x="0" y="397764"/>
                  </a:lnTo>
                  <a:lnTo>
                    <a:pt x="505205" y="795528"/>
                  </a:lnTo>
                  <a:lnTo>
                    <a:pt x="1010412" y="397764"/>
                  </a:lnTo>
                  <a:lnTo>
                    <a:pt x="101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88441" y="2849117"/>
              <a:ext cx="1010919" cy="795655"/>
            </a:xfrm>
            <a:custGeom>
              <a:avLst/>
              <a:gdLst/>
              <a:ahLst/>
              <a:cxnLst/>
              <a:rect l="l" t="t" r="r" b="b"/>
              <a:pathLst>
                <a:path w="1010919" h="795654">
                  <a:moveTo>
                    <a:pt x="1010412" y="0"/>
                  </a:moveTo>
                  <a:lnTo>
                    <a:pt x="1010412" y="397764"/>
                  </a:lnTo>
                  <a:lnTo>
                    <a:pt x="505205" y="795528"/>
                  </a:lnTo>
                  <a:lnTo>
                    <a:pt x="0" y="397764"/>
                  </a:lnTo>
                  <a:lnTo>
                    <a:pt x="0" y="0"/>
                  </a:lnTo>
                  <a:lnTo>
                    <a:pt x="505205" y="397764"/>
                  </a:lnTo>
                  <a:lnTo>
                    <a:pt x="1010412" y="0"/>
                  </a:lnTo>
                  <a:close/>
                </a:path>
              </a:pathLst>
            </a:custGeom>
            <a:ln w="25399">
              <a:solidFill>
                <a:srgbClr val="CCCC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33400" y="3124200"/>
            <a:ext cx="852678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89"/>
              </a:lnSpc>
              <a:spcBef>
                <a:spcPts val="100"/>
              </a:spcBef>
            </a:pPr>
            <a:r>
              <a:rPr lang="uk-UA" sz="1500" b="1" spc="-10" dirty="0" smtClean="0">
                <a:latin typeface="Cambria"/>
                <a:cs typeface="Cambria"/>
              </a:rPr>
              <a:t>2215,9</a:t>
            </a:r>
            <a:endParaRPr sz="1500" dirty="0">
              <a:latin typeface="Cambria"/>
              <a:cs typeface="Cambria"/>
            </a:endParaRPr>
          </a:p>
          <a:p>
            <a:pPr marL="12700" algn="ctr">
              <a:lnSpc>
                <a:spcPts val="1689"/>
              </a:lnSpc>
            </a:pPr>
            <a:r>
              <a:rPr sz="1500" b="1" dirty="0">
                <a:latin typeface="Cambria"/>
                <a:cs typeface="Cambria"/>
              </a:rPr>
              <a:t>тис.</a:t>
            </a:r>
            <a:r>
              <a:rPr sz="1500" b="1" spc="-40" dirty="0">
                <a:latin typeface="Cambria"/>
                <a:cs typeface="Cambria"/>
              </a:rPr>
              <a:t> </a:t>
            </a:r>
            <a:r>
              <a:rPr sz="1500" b="1" spc="-20" dirty="0">
                <a:latin typeface="Cambria"/>
                <a:cs typeface="Cambria"/>
              </a:rPr>
              <a:t>грн.</a:t>
            </a:r>
            <a:endParaRPr sz="1500" dirty="0">
              <a:latin typeface="Cambria"/>
              <a:cs typeface="Cambr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600200" y="2895600"/>
            <a:ext cx="7081520" cy="758825"/>
            <a:chOff x="1652270" y="2728214"/>
            <a:chExt cx="7081520" cy="758825"/>
          </a:xfrm>
          <a:noFill/>
        </p:grpSpPr>
        <p:sp>
          <p:nvSpPr>
            <p:cNvPr id="30" name="object 30"/>
            <p:cNvSpPr/>
            <p:nvPr/>
          </p:nvSpPr>
          <p:spPr>
            <a:xfrm>
              <a:off x="1664970" y="2740914"/>
              <a:ext cx="7056120" cy="733425"/>
            </a:xfrm>
            <a:custGeom>
              <a:avLst/>
              <a:gdLst/>
              <a:ahLst/>
              <a:cxnLst/>
              <a:rect l="l" t="t" r="r" b="b"/>
              <a:pathLst>
                <a:path w="7056120" h="733425">
                  <a:moveTo>
                    <a:pt x="6933946" y="0"/>
                  </a:moveTo>
                  <a:lnTo>
                    <a:pt x="0" y="0"/>
                  </a:lnTo>
                  <a:lnTo>
                    <a:pt x="0" y="733044"/>
                  </a:lnTo>
                  <a:lnTo>
                    <a:pt x="6933946" y="733044"/>
                  </a:lnTo>
                  <a:lnTo>
                    <a:pt x="6981485" y="723437"/>
                  </a:lnTo>
                  <a:lnTo>
                    <a:pt x="7020321" y="697245"/>
                  </a:lnTo>
                  <a:lnTo>
                    <a:pt x="7046513" y="658409"/>
                  </a:lnTo>
                  <a:lnTo>
                    <a:pt x="7056120" y="610870"/>
                  </a:lnTo>
                  <a:lnTo>
                    <a:pt x="7056120" y="122174"/>
                  </a:lnTo>
                  <a:lnTo>
                    <a:pt x="7046513" y="74634"/>
                  </a:lnTo>
                  <a:lnTo>
                    <a:pt x="7020321" y="35798"/>
                  </a:lnTo>
                  <a:lnTo>
                    <a:pt x="6981485" y="9606"/>
                  </a:lnTo>
                  <a:lnTo>
                    <a:pt x="693394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664970" y="2740914"/>
              <a:ext cx="7056120" cy="733425"/>
            </a:xfrm>
            <a:custGeom>
              <a:avLst/>
              <a:gdLst/>
              <a:ahLst/>
              <a:cxnLst/>
              <a:rect l="l" t="t" r="r" b="b"/>
              <a:pathLst>
                <a:path w="7056120" h="733425">
                  <a:moveTo>
                    <a:pt x="7056120" y="122174"/>
                  </a:moveTo>
                  <a:lnTo>
                    <a:pt x="7056120" y="610870"/>
                  </a:lnTo>
                  <a:lnTo>
                    <a:pt x="7046513" y="658409"/>
                  </a:lnTo>
                  <a:lnTo>
                    <a:pt x="7020321" y="697245"/>
                  </a:lnTo>
                  <a:lnTo>
                    <a:pt x="6981485" y="723437"/>
                  </a:lnTo>
                  <a:lnTo>
                    <a:pt x="6933946" y="733044"/>
                  </a:lnTo>
                  <a:lnTo>
                    <a:pt x="0" y="733044"/>
                  </a:lnTo>
                  <a:lnTo>
                    <a:pt x="0" y="0"/>
                  </a:lnTo>
                  <a:lnTo>
                    <a:pt x="6933946" y="0"/>
                  </a:lnTo>
                  <a:lnTo>
                    <a:pt x="6981485" y="9606"/>
                  </a:lnTo>
                  <a:lnTo>
                    <a:pt x="7020321" y="35798"/>
                  </a:lnTo>
                  <a:lnTo>
                    <a:pt x="7046513" y="74634"/>
                  </a:lnTo>
                  <a:lnTo>
                    <a:pt x="7056120" y="122174"/>
                  </a:lnTo>
                  <a:close/>
                </a:path>
              </a:pathLst>
            </a:custGeom>
            <a:grpFill/>
            <a:ln w="254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743582" y="2892932"/>
            <a:ext cx="6421120" cy="666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64" indent="-113664">
              <a:lnSpc>
                <a:spcPts val="1470"/>
              </a:lnSpc>
              <a:spcBef>
                <a:spcPts val="95"/>
              </a:spcBef>
              <a:buFont typeface="Cambria"/>
              <a:buChar char="•"/>
              <a:tabLst>
                <a:tab pos="126364" algn="l"/>
              </a:tabLst>
            </a:pPr>
            <a:endParaRPr lang="uk-UA" sz="1300" b="1" dirty="0">
              <a:latin typeface="Cambria"/>
              <a:cs typeface="Cambria"/>
            </a:endParaRPr>
          </a:p>
          <a:p>
            <a:pPr lvl="0">
              <a:buFont typeface="Arial" pitchFamily="34" charset="0"/>
              <a:buChar char="•"/>
            </a:pPr>
            <a:r>
              <a:rPr lang="uk-UA" sz="1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5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Позашкільна освіта (утримання 1 комунального закладу позашкільної освіти: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КЗПО </a:t>
            </a:r>
            <a:r>
              <a:rPr lang="uk-UA" sz="15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”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ЦТДЮ </a:t>
            </a:r>
            <a:r>
              <a:rPr lang="uk-UA" sz="1500" b="1" dirty="0" err="1">
                <a:latin typeface="Times New Roman" pitchFamily="18" charset="0"/>
                <a:cs typeface="Times New Roman" pitchFamily="18" charset="0"/>
              </a:rPr>
              <a:t>Сузір’я</a:t>
            </a:r>
            <a:r>
              <a:rPr lang="uk-UA" sz="1500" b="1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“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– 23 гуртка, відвідує 608 вихованців)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04800" y="4419600"/>
            <a:ext cx="1207261" cy="1066800"/>
            <a:chOff x="475741" y="4272026"/>
            <a:chExt cx="1036319" cy="822960"/>
          </a:xfrm>
        </p:grpSpPr>
        <p:sp>
          <p:nvSpPr>
            <p:cNvPr id="42" name="object 42"/>
            <p:cNvSpPr/>
            <p:nvPr/>
          </p:nvSpPr>
          <p:spPr>
            <a:xfrm>
              <a:off x="488441" y="4284726"/>
              <a:ext cx="1010919" cy="797560"/>
            </a:xfrm>
            <a:custGeom>
              <a:avLst/>
              <a:gdLst/>
              <a:ahLst/>
              <a:cxnLst/>
              <a:rect l="l" t="t" r="r" b="b"/>
              <a:pathLst>
                <a:path w="1010919" h="797560">
                  <a:moveTo>
                    <a:pt x="1010412" y="0"/>
                  </a:moveTo>
                  <a:lnTo>
                    <a:pt x="505205" y="398525"/>
                  </a:lnTo>
                  <a:lnTo>
                    <a:pt x="0" y="0"/>
                  </a:lnTo>
                  <a:lnTo>
                    <a:pt x="0" y="398525"/>
                  </a:lnTo>
                  <a:lnTo>
                    <a:pt x="505205" y="797051"/>
                  </a:lnTo>
                  <a:lnTo>
                    <a:pt x="1010412" y="398525"/>
                  </a:lnTo>
                  <a:lnTo>
                    <a:pt x="101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88441" y="4284726"/>
              <a:ext cx="1010919" cy="797560"/>
            </a:xfrm>
            <a:custGeom>
              <a:avLst/>
              <a:gdLst/>
              <a:ahLst/>
              <a:cxnLst/>
              <a:rect l="l" t="t" r="r" b="b"/>
              <a:pathLst>
                <a:path w="1010919" h="797560">
                  <a:moveTo>
                    <a:pt x="1010412" y="0"/>
                  </a:moveTo>
                  <a:lnTo>
                    <a:pt x="1010412" y="398525"/>
                  </a:lnTo>
                  <a:lnTo>
                    <a:pt x="505205" y="797051"/>
                  </a:lnTo>
                  <a:lnTo>
                    <a:pt x="0" y="398525"/>
                  </a:lnTo>
                  <a:lnTo>
                    <a:pt x="0" y="0"/>
                  </a:lnTo>
                  <a:lnTo>
                    <a:pt x="505205" y="398525"/>
                  </a:lnTo>
                  <a:lnTo>
                    <a:pt x="1010412" y="0"/>
                  </a:lnTo>
                  <a:close/>
                </a:path>
              </a:pathLst>
            </a:custGeom>
            <a:ln w="25400">
              <a:solidFill>
                <a:srgbClr val="CCCC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33400" y="4648200"/>
            <a:ext cx="852678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ts val="1689"/>
              </a:lnSpc>
              <a:spcBef>
                <a:spcPts val="100"/>
              </a:spcBef>
            </a:pPr>
            <a:r>
              <a:rPr lang="uk-UA" sz="1500" b="1" spc="-10" dirty="0">
                <a:latin typeface="Cambria"/>
                <a:cs typeface="Cambria"/>
              </a:rPr>
              <a:t>   </a:t>
            </a:r>
            <a:r>
              <a:rPr lang="uk-UA" sz="1500" b="1" spc="-10" dirty="0" smtClean="0">
                <a:latin typeface="Cambria"/>
                <a:cs typeface="Cambria"/>
              </a:rPr>
              <a:t>59</a:t>
            </a:r>
            <a:r>
              <a:rPr sz="1500" b="1" spc="-10" dirty="0" smtClean="0">
                <a:latin typeface="Cambria"/>
                <a:cs typeface="Cambria"/>
              </a:rPr>
              <a:t>,</a:t>
            </a:r>
            <a:r>
              <a:rPr lang="uk-UA" sz="1500" b="1" spc="-10" dirty="0" smtClean="0">
                <a:latin typeface="Cambria"/>
                <a:cs typeface="Cambria"/>
              </a:rPr>
              <a:t>3</a:t>
            </a:r>
            <a:endParaRPr sz="1500" dirty="0">
              <a:latin typeface="Cambria"/>
              <a:cs typeface="Cambria"/>
            </a:endParaRPr>
          </a:p>
          <a:p>
            <a:pPr marL="12700">
              <a:lnSpc>
                <a:spcPts val="1689"/>
              </a:lnSpc>
            </a:pPr>
            <a:r>
              <a:rPr sz="1500" b="1" dirty="0">
                <a:latin typeface="Cambria"/>
                <a:cs typeface="Cambria"/>
              </a:rPr>
              <a:t>тис.</a:t>
            </a:r>
            <a:r>
              <a:rPr sz="1500" b="1" spc="-40" dirty="0">
                <a:latin typeface="Cambria"/>
                <a:cs typeface="Cambria"/>
              </a:rPr>
              <a:t> </a:t>
            </a:r>
            <a:r>
              <a:rPr sz="1500" b="1" spc="-20" dirty="0">
                <a:latin typeface="Cambria"/>
                <a:cs typeface="Cambria"/>
              </a:rPr>
              <a:t>грн.</a:t>
            </a:r>
            <a:endParaRPr sz="1500" dirty="0">
              <a:latin typeface="Cambria"/>
              <a:cs typeface="Cambr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600200" y="4267200"/>
            <a:ext cx="3903979" cy="1295400"/>
            <a:chOff x="1576069" y="4281170"/>
            <a:chExt cx="3903979" cy="523875"/>
          </a:xfrm>
          <a:noFill/>
        </p:grpSpPr>
        <p:sp>
          <p:nvSpPr>
            <p:cNvPr id="46" name="object 46"/>
            <p:cNvSpPr/>
            <p:nvPr/>
          </p:nvSpPr>
          <p:spPr>
            <a:xfrm>
              <a:off x="1588769" y="4293870"/>
              <a:ext cx="3878579" cy="498475"/>
            </a:xfrm>
            <a:custGeom>
              <a:avLst/>
              <a:gdLst/>
              <a:ahLst/>
              <a:cxnLst/>
              <a:rect l="l" t="t" r="r" b="b"/>
              <a:pathLst>
                <a:path w="3878579" h="498475">
                  <a:moveTo>
                    <a:pt x="3795522" y="0"/>
                  </a:moveTo>
                  <a:lnTo>
                    <a:pt x="0" y="0"/>
                  </a:lnTo>
                  <a:lnTo>
                    <a:pt x="0" y="498347"/>
                  </a:lnTo>
                  <a:lnTo>
                    <a:pt x="3795522" y="498347"/>
                  </a:lnTo>
                  <a:lnTo>
                    <a:pt x="3827841" y="491817"/>
                  </a:lnTo>
                  <a:lnTo>
                    <a:pt x="3854243" y="474011"/>
                  </a:lnTo>
                  <a:lnTo>
                    <a:pt x="3872049" y="447609"/>
                  </a:lnTo>
                  <a:lnTo>
                    <a:pt x="3878579" y="415289"/>
                  </a:lnTo>
                  <a:lnTo>
                    <a:pt x="3878579" y="83057"/>
                  </a:lnTo>
                  <a:lnTo>
                    <a:pt x="3872049" y="50738"/>
                  </a:lnTo>
                  <a:lnTo>
                    <a:pt x="3854243" y="24336"/>
                  </a:lnTo>
                  <a:lnTo>
                    <a:pt x="3827841" y="6530"/>
                  </a:lnTo>
                  <a:lnTo>
                    <a:pt x="379552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588769" y="4293870"/>
              <a:ext cx="3878579" cy="498475"/>
            </a:xfrm>
            <a:custGeom>
              <a:avLst/>
              <a:gdLst/>
              <a:ahLst/>
              <a:cxnLst/>
              <a:rect l="l" t="t" r="r" b="b"/>
              <a:pathLst>
                <a:path w="3878579" h="498475">
                  <a:moveTo>
                    <a:pt x="3878579" y="83057"/>
                  </a:moveTo>
                  <a:lnTo>
                    <a:pt x="3878579" y="415289"/>
                  </a:lnTo>
                  <a:lnTo>
                    <a:pt x="3872049" y="447609"/>
                  </a:lnTo>
                  <a:lnTo>
                    <a:pt x="3854243" y="474011"/>
                  </a:lnTo>
                  <a:lnTo>
                    <a:pt x="3827841" y="491817"/>
                  </a:lnTo>
                  <a:lnTo>
                    <a:pt x="3795522" y="498347"/>
                  </a:lnTo>
                  <a:lnTo>
                    <a:pt x="0" y="498347"/>
                  </a:lnTo>
                  <a:lnTo>
                    <a:pt x="0" y="0"/>
                  </a:lnTo>
                  <a:lnTo>
                    <a:pt x="3795522" y="0"/>
                  </a:lnTo>
                  <a:lnTo>
                    <a:pt x="3827841" y="6530"/>
                  </a:lnTo>
                  <a:lnTo>
                    <a:pt x="3854243" y="24336"/>
                  </a:lnTo>
                  <a:lnTo>
                    <a:pt x="3872049" y="50738"/>
                  </a:lnTo>
                  <a:lnTo>
                    <a:pt x="3878579" y="83057"/>
                  </a:lnTo>
                  <a:close/>
                </a:path>
              </a:pathLst>
            </a:custGeom>
            <a:grpFill/>
            <a:ln w="254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668526" y="4242053"/>
            <a:ext cx="3737610" cy="15056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300">
              <a:lnSpc>
                <a:spcPct val="88100"/>
              </a:lnSpc>
              <a:spcBef>
                <a:spcPts val="280"/>
              </a:spcBef>
              <a:buFont typeface="Cambria"/>
              <a:buChar char="•"/>
              <a:tabLst>
                <a:tab pos="127000" algn="l"/>
              </a:tabLst>
            </a:pPr>
            <a:endParaRPr lang="uk-UA" sz="1300" b="1" dirty="0">
              <a:latin typeface="Cambria"/>
              <a:cs typeface="Cambria"/>
            </a:endParaRPr>
          </a:p>
          <a:p>
            <a:pPr marL="127000" marR="5080" indent="-114300">
              <a:lnSpc>
                <a:spcPct val="88100"/>
              </a:lnSpc>
              <a:spcBef>
                <a:spcPts val="280"/>
              </a:spcBef>
              <a:buFont typeface="Cambria"/>
              <a:buChar char="•"/>
              <a:tabLst>
                <a:tab pos="127000" algn="l"/>
              </a:tabLst>
            </a:pP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sz="15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spc="-35" dirty="0">
                <a:latin typeface="Times New Roman" pitchFamily="18" charset="0"/>
                <a:cs typeface="Times New Roman" pitchFamily="18" charset="0"/>
              </a:rPr>
              <a:t> програми та заходи </a:t>
            </a:r>
            <a:r>
              <a:rPr sz="15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5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sz="15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(одноразова грошова допомога дітям-сиротам, яким виповнилося 18 років та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випускникам закладів освіти 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особи)</a:t>
            </a:r>
            <a:r>
              <a:rPr lang="uk-UA" sz="15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127000" marR="5080" indent="-114300">
              <a:lnSpc>
                <a:spcPct val="88100"/>
              </a:lnSpc>
              <a:spcBef>
                <a:spcPts val="280"/>
              </a:spcBef>
              <a:buFont typeface="Cambria"/>
              <a:buChar char="•"/>
              <a:tabLst>
                <a:tab pos="127000" algn="l"/>
              </a:tabLst>
            </a:pPr>
            <a:endParaRPr lang="uk-UA" sz="1400" b="1" dirty="0">
              <a:latin typeface="Cambria"/>
              <a:cs typeface="Cambria"/>
            </a:endParaRPr>
          </a:p>
          <a:p>
            <a:pPr marL="127000" marR="5080" indent="-114300">
              <a:lnSpc>
                <a:spcPct val="88100"/>
              </a:lnSpc>
              <a:spcBef>
                <a:spcPts val="280"/>
              </a:spcBef>
              <a:buFont typeface="Cambria"/>
              <a:buChar char="•"/>
              <a:tabLst>
                <a:tab pos="127000" algn="l"/>
              </a:tabLst>
            </a:pPr>
            <a:endParaRPr sz="1300" dirty="0">
              <a:latin typeface="Cambria"/>
              <a:cs typeface="Cambria"/>
            </a:endParaRPr>
          </a:p>
        </p:txBody>
      </p:sp>
      <p:pic>
        <p:nvPicPr>
          <p:cNvPr id="51" name="Рисунок 50" descr="1639225335_5-papik-pro-p-obrazovanie-klipart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7338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20" grpId="0"/>
      <p:bldP spid="24" grpId="0"/>
      <p:bldP spid="28" grpId="0"/>
      <p:bldP spid="32" grpId="0"/>
      <p:bldP spid="44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3229611" y="1408937"/>
            <a:ext cx="2668230" cy="1791463"/>
            <a:chOff x="3229611" y="1408937"/>
            <a:chExt cx="2668230" cy="1791463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1041" y="1447200"/>
              <a:ext cx="2656800" cy="1753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29611" y="1408937"/>
              <a:ext cx="2656800" cy="1753200"/>
            </a:xfrm>
            <a:custGeom>
              <a:avLst/>
              <a:gdLst/>
              <a:ahLst/>
              <a:cxnLst/>
              <a:rect l="l" t="t" r="r" b="b"/>
              <a:pathLst>
                <a:path w="2512060" h="1236345">
                  <a:moveTo>
                    <a:pt x="0" y="617982"/>
                  </a:moveTo>
                  <a:lnTo>
                    <a:pt x="6099" y="556694"/>
                  </a:lnTo>
                  <a:lnTo>
                    <a:pt x="24014" y="497113"/>
                  </a:lnTo>
                  <a:lnTo>
                    <a:pt x="53168" y="439519"/>
                  </a:lnTo>
                  <a:lnTo>
                    <a:pt x="92986" y="384199"/>
                  </a:lnTo>
                  <a:lnTo>
                    <a:pt x="142893" y="331433"/>
                  </a:lnTo>
                  <a:lnTo>
                    <a:pt x="171450" y="306098"/>
                  </a:lnTo>
                  <a:lnTo>
                    <a:pt x="202313" y="281507"/>
                  </a:lnTo>
                  <a:lnTo>
                    <a:pt x="235410" y="257697"/>
                  </a:lnTo>
                  <a:lnTo>
                    <a:pt x="270670" y="234704"/>
                  </a:lnTo>
                  <a:lnTo>
                    <a:pt x="308020" y="212561"/>
                  </a:lnTo>
                  <a:lnTo>
                    <a:pt x="347389" y="191306"/>
                  </a:lnTo>
                  <a:lnTo>
                    <a:pt x="388704" y="170973"/>
                  </a:lnTo>
                  <a:lnTo>
                    <a:pt x="431894" y="151598"/>
                  </a:lnTo>
                  <a:lnTo>
                    <a:pt x="476886" y="133216"/>
                  </a:lnTo>
                  <a:lnTo>
                    <a:pt x="523610" y="115863"/>
                  </a:lnTo>
                  <a:lnTo>
                    <a:pt x="571992" y="99574"/>
                  </a:lnTo>
                  <a:lnTo>
                    <a:pt x="621961" y="84384"/>
                  </a:lnTo>
                  <a:lnTo>
                    <a:pt x="673445" y="70329"/>
                  </a:lnTo>
                  <a:lnTo>
                    <a:pt x="726372" y="57445"/>
                  </a:lnTo>
                  <a:lnTo>
                    <a:pt x="780669" y="45766"/>
                  </a:lnTo>
                  <a:lnTo>
                    <a:pt x="836266" y="35329"/>
                  </a:lnTo>
                  <a:lnTo>
                    <a:pt x="893090" y="26169"/>
                  </a:lnTo>
                  <a:lnTo>
                    <a:pt x="951070" y="18320"/>
                  </a:lnTo>
                  <a:lnTo>
                    <a:pt x="1010132" y="11819"/>
                  </a:lnTo>
                  <a:lnTo>
                    <a:pt x="1070206" y="6701"/>
                  </a:lnTo>
                  <a:lnTo>
                    <a:pt x="1131219" y="3002"/>
                  </a:lnTo>
                  <a:lnTo>
                    <a:pt x="1193100" y="756"/>
                  </a:lnTo>
                  <a:lnTo>
                    <a:pt x="1255776" y="0"/>
                  </a:lnTo>
                  <a:lnTo>
                    <a:pt x="1318451" y="756"/>
                  </a:lnTo>
                  <a:lnTo>
                    <a:pt x="1380332" y="3002"/>
                  </a:lnTo>
                  <a:lnTo>
                    <a:pt x="1441345" y="6701"/>
                  </a:lnTo>
                  <a:lnTo>
                    <a:pt x="1501419" y="11819"/>
                  </a:lnTo>
                  <a:lnTo>
                    <a:pt x="1560481" y="18320"/>
                  </a:lnTo>
                  <a:lnTo>
                    <a:pt x="1618461" y="26169"/>
                  </a:lnTo>
                  <a:lnTo>
                    <a:pt x="1675285" y="35329"/>
                  </a:lnTo>
                  <a:lnTo>
                    <a:pt x="1730882" y="45766"/>
                  </a:lnTo>
                  <a:lnTo>
                    <a:pt x="1785179" y="57445"/>
                  </a:lnTo>
                  <a:lnTo>
                    <a:pt x="1838106" y="70329"/>
                  </a:lnTo>
                  <a:lnTo>
                    <a:pt x="1889590" y="84384"/>
                  </a:lnTo>
                  <a:lnTo>
                    <a:pt x="1939559" y="99574"/>
                  </a:lnTo>
                  <a:lnTo>
                    <a:pt x="1987941" y="115863"/>
                  </a:lnTo>
                  <a:lnTo>
                    <a:pt x="2034665" y="133216"/>
                  </a:lnTo>
                  <a:lnTo>
                    <a:pt x="2079657" y="151598"/>
                  </a:lnTo>
                  <a:lnTo>
                    <a:pt x="2122847" y="170973"/>
                  </a:lnTo>
                  <a:lnTo>
                    <a:pt x="2164162" y="191306"/>
                  </a:lnTo>
                  <a:lnTo>
                    <a:pt x="2203531" y="212561"/>
                  </a:lnTo>
                  <a:lnTo>
                    <a:pt x="2240881" y="234704"/>
                  </a:lnTo>
                  <a:lnTo>
                    <a:pt x="2276141" y="257697"/>
                  </a:lnTo>
                  <a:lnTo>
                    <a:pt x="2309238" y="281507"/>
                  </a:lnTo>
                  <a:lnTo>
                    <a:pt x="2340102" y="306098"/>
                  </a:lnTo>
                  <a:lnTo>
                    <a:pt x="2368658" y="331433"/>
                  </a:lnTo>
                  <a:lnTo>
                    <a:pt x="2418565" y="384199"/>
                  </a:lnTo>
                  <a:lnTo>
                    <a:pt x="2458383" y="439519"/>
                  </a:lnTo>
                  <a:lnTo>
                    <a:pt x="2487537" y="497113"/>
                  </a:lnTo>
                  <a:lnTo>
                    <a:pt x="2505452" y="556694"/>
                  </a:lnTo>
                  <a:lnTo>
                    <a:pt x="2511552" y="617982"/>
                  </a:lnTo>
                  <a:lnTo>
                    <a:pt x="2510015" y="648821"/>
                  </a:lnTo>
                  <a:lnTo>
                    <a:pt x="2497936" y="709290"/>
                  </a:lnTo>
                  <a:lnTo>
                    <a:pt x="2474329" y="767913"/>
                  </a:lnTo>
                  <a:lnTo>
                    <a:pt x="2439771" y="824406"/>
                  </a:lnTo>
                  <a:lnTo>
                    <a:pt x="2394837" y="878484"/>
                  </a:lnTo>
                  <a:lnTo>
                    <a:pt x="2340101" y="929865"/>
                  </a:lnTo>
                  <a:lnTo>
                    <a:pt x="2309238" y="954456"/>
                  </a:lnTo>
                  <a:lnTo>
                    <a:pt x="2276141" y="978266"/>
                  </a:lnTo>
                  <a:lnTo>
                    <a:pt x="2240881" y="1001259"/>
                  </a:lnTo>
                  <a:lnTo>
                    <a:pt x="2203531" y="1023402"/>
                  </a:lnTo>
                  <a:lnTo>
                    <a:pt x="2164162" y="1044657"/>
                  </a:lnTo>
                  <a:lnTo>
                    <a:pt x="2122847" y="1064990"/>
                  </a:lnTo>
                  <a:lnTo>
                    <a:pt x="2079657" y="1084365"/>
                  </a:lnTo>
                  <a:lnTo>
                    <a:pt x="2034665" y="1102747"/>
                  </a:lnTo>
                  <a:lnTo>
                    <a:pt x="1987941" y="1120100"/>
                  </a:lnTo>
                  <a:lnTo>
                    <a:pt x="1939559" y="1136389"/>
                  </a:lnTo>
                  <a:lnTo>
                    <a:pt x="1889590" y="1151579"/>
                  </a:lnTo>
                  <a:lnTo>
                    <a:pt x="1838106" y="1165634"/>
                  </a:lnTo>
                  <a:lnTo>
                    <a:pt x="1785179" y="1178518"/>
                  </a:lnTo>
                  <a:lnTo>
                    <a:pt x="1730882" y="1190197"/>
                  </a:lnTo>
                  <a:lnTo>
                    <a:pt x="1675285" y="1200634"/>
                  </a:lnTo>
                  <a:lnTo>
                    <a:pt x="1618461" y="1209794"/>
                  </a:lnTo>
                  <a:lnTo>
                    <a:pt x="1560481" y="1217643"/>
                  </a:lnTo>
                  <a:lnTo>
                    <a:pt x="1501419" y="1224144"/>
                  </a:lnTo>
                  <a:lnTo>
                    <a:pt x="1441345" y="1229262"/>
                  </a:lnTo>
                  <a:lnTo>
                    <a:pt x="1380332" y="1232961"/>
                  </a:lnTo>
                  <a:lnTo>
                    <a:pt x="1318451" y="1235207"/>
                  </a:lnTo>
                  <a:lnTo>
                    <a:pt x="1255776" y="1235964"/>
                  </a:lnTo>
                  <a:lnTo>
                    <a:pt x="1193100" y="1235207"/>
                  </a:lnTo>
                  <a:lnTo>
                    <a:pt x="1131219" y="1232961"/>
                  </a:lnTo>
                  <a:lnTo>
                    <a:pt x="1070206" y="1229262"/>
                  </a:lnTo>
                  <a:lnTo>
                    <a:pt x="1010132" y="1224144"/>
                  </a:lnTo>
                  <a:lnTo>
                    <a:pt x="951070" y="1217643"/>
                  </a:lnTo>
                  <a:lnTo>
                    <a:pt x="893090" y="1209794"/>
                  </a:lnTo>
                  <a:lnTo>
                    <a:pt x="836266" y="1200634"/>
                  </a:lnTo>
                  <a:lnTo>
                    <a:pt x="780669" y="1190197"/>
                  </a:lnTo>
                  <a:lnTo>
                    <a:pt x="726372" y="1178518"/>
                  </a:lnTo>
                  <a:lnTo>
                    <a:pt x="673445" y="1165634"/>
                  </a:lnTo>
                  <a:lnTo>
                    <a:pt x="621961" y="1151579"/>
                  </a:lnTo>
                  <a:lnTo>
                    <a:pt x="571992" y="1136389"/>
                  </a:lnTo>
                  <a:lnTo>
                    <a:pt x="523610" y="1120100"/>
                  </a:lnTo>
                  <a:lnTo>
                    <a:pt x="476886" y="1102747"/>
                  </a:lnTo>
                  <a:lnTo>
                    <a:pt x="431894" y="1084365"/>
                  </a:lnTo>
                  <a:lnTo>
                    <a:pt x="388704" y="1064990"/>
                  </a:lnTo>
                  <a:lnTo>
                    <a:pt x="347389" y="1044657"/>
                  </a:lnTo>
                  <a:lnTo>
                    <a:pt x="308020" y="1023402"/>
                  </a:lnTo>
                  <a:lnTo>
                    <a:pt x="270670" y="1001259"/>
                  </a:lnTo>
                  <a:lnTo>
                    <a:pt x="235410" y="978266"/>
                  </a:lnTo>
                  <a:lnTo>
                    <a:pt x="202313" y="954456"/>
                  </a:lnTo>
                  <a:lnTo>
                    <a:pt x="171449" y="929865"/>
                  </a:lnTo>
                  <a:lnTo>
                    <a:pt x="142893" y="904530"/>
                  </a:lnTo>
                  <a:lnTo>
                    <a:pt x="92986" y="851764"/>
                  </a:lnTo>
                  <a:lnTo>
                    <a:pt x="53168" y="796444"/>
                  </a:lnTo>
                  <a:lnTo>
                    <a:pt x="24014" y="738850"/>
                  </a:lnTo>
                  <a:lnTo>
                    <a:pt x="6099" y="679269"/>
                  </a:lnTo>
                  <a:lnTo>
                    <a:pt x="0" y="617982"/>
                  </a:lnTo>
                  <a:close/>
                </a:path>
              </a:pathLst>
            </a:custGeom>
            <a:ln w="2857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3657600" y="1752600"/>
              <a:ext cx="1818005" cy="1152880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/>
            <a:p>
              <a:pPr marL="32384" marR="5080" indent="-20320" algn="ctr">
                <a:lnSpc>
                  <a:spcPts val="1380"/>
                </a:lnSpc>
                <a:spcBef>
                  <a:spcPts val="290"/>
                </a:spcBef>
              </a:pP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Утримання</a:t>
              </a: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uk-UA" sz="1200" b="1" spc="-4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spc="-10" dirty="0">
                  <a:latin typeface="Times New Roman" pitchFamily="18" charset="0"/>
                  <a:cs typeface="Times New Roman" pitchFamily="18" charset="0"/>
                </a:rPr>
                <a:t>Центру надання соціальних </a:t>
              </a: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послуг</a:t>
              </a:r>
              <a:r>
                <a:rPr lang="uk-UA" sz="1200" b="1" spc="-1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spc="-50" dirty="0">
                  <a:latin typeface="Times New Roman" pitchFamily="18" charset="0"/>
                  <a:cs typeface="Times New Roman" pitchFamily="18" charset="0"/>
                </a:rPr>
                <a:t>” – </a:t>
              </a:r>
              <a:r>
                <a:rPr lang="uk-UA" sz="1200" b="1" spc="-50" dirty="0" smtClean="0">
                  <a:latin typeface="Times New Roman" pitchFamily="18" charset="0"/>
                  <a:cs typeface="Times New Roman" pitchFamily="18" charset="0"/>
                </a:rPr>
                <a:t>3 021,3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тис</a:t>
              </a: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uk-UA" sz="1200" b="1" spc="-3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грн.</a:t>
              </a:r>
            </a:p>
            <a:p>
              <a:pPr marL="32384" marR="5080" indent="-20320" algn="ctr">
                <a:lnSpc>
                  <a:spcPts val="1380"/>
                </a:lnSpc>
                <a:spcBef>
                  <a:spcPts val="290"/>
                </a:spcBef>
              </a:pP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ЗП фахівця із супроводу ветеранів війни – </a:t>
              </a:r>
              <a:r>
                <a:rPr lang="uk-UA" sz="1200" b="1" spc="-20" dirty="0" smtClean="0">
                  <a:latin typeface="Times New Roman" pitchFamily="18" charset="0"/>
                  <a:cs typeface="Times New Roman" pitchFamily="18" charset="0"/>
                </a:rPr>
                <a:t>137,2 </a:t>
              </a: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тис. грн.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3" name="object 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4013" y="3581400"/>
            <a:ext cx="3028187" cy="166268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3898" y="104775"/>
            <a:ext cx="8059420" cy="1304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  <a:tabLst>
                <a:tab pos="5606415" algn="l"/>
              </a:tabLst>
            </a:pPr>
            <a:r>
              <a:rPr dirty="0"/>
              <a:t>Видатки</a:t>
            </a:r>
            <a:r>
              <a:rPr spc="-30" dirty="0"/>
              <a:t> </a:t>
            </a:r>
            <a:r>
              <a:rPr dirty="0"/>
              <a:t>загального</a:t>
            </a:r>
            <a:r>
              <a:rPr spc="-40" dirty="0"/>
              <a:t> </a:t>
            </a:r>
            <a:r>
              <a:rPr dirty="0"/>
              <a:t>фонду</a:t>
            </a:r>
            <a:r>
              <a:rPr spc="-50" dirty="0"/>
              <a:t> </a:t>
            </a:r>
            <a:r>
              <a:rPr dirty="0"/>
              <a:t>по</a:t>
            </a:r>
            <a:r>
              <a:rPr spc="-40" dirty="0"/>
              <a:t> </a:t>
            </a:r>
            <a:r>
              <a:rPr dirty="0" err="1"/>
              <a:t>галузі</a:t>
            </a:r>
            <a:r>
              <a:rPr spc="-40" dirty="0"/>
              <a:t> </a:t>
            </a:r>
            <a:r>
              <a:rPr dirty="0"/>
              <a:t>“</a:t>
            </a:r>
            <a:r>
              <a:rPr spc="-10" dirty="0" err="1"/>
              <a:t>Соціальний</a:t>
            </a:r>
            <a:r>
              <a:rPr spc="-10" dirty="0"/>
              <a:t> </a:t>
            </a:r>
            <a:r>
              <a:rPr dirty="0"/>
              <a:t>захист</a:t>
            </a:r>
            <a:r>
              <a:rPr spc="-95" dirty="0"/>
              <a:t> </a:t>
            </a:r>
            <a:r>
              <a:rPr dirty="0"/>
              <a:t>та</a:t>
            </a:r>
            <a:r>
              <a:rPr spc="-90" dirty="0"/>
              <a:t> </a:t>
            </a:r>
            <a:r>
              <a:rPr dirty="0" err="1"/>
              <a:t>соціальне</a:t>
            </a:r>
            <a:r>
              <a:rPr spc="-95" dirty="0"/>
              <a:t> </a:t>
            </a:r>
            <a:r>
              <a:rPr spc="-10" dirty="0" err="1"/>
              <a:t>забезпечення</a:t>
            </a:r>
            <a:r>
              <a:rPr dirty="0"/>
              <a:t>”</a:t>
            </a:r>
            <a:r>
              <a:rPr spc="-25" dirty="0"/>
              <a:t> </a:t>
            </a:r>
            <a:r>
              <a:rPr lang="uk-UA" spc="-25" dirty="0"/>
              <a:t/>
            </a:r>
            <a:br>
              <a:rPr lang="uk-UA" spc="-25" dirty="0"/>
            </a:br>
            <a:r>
              <a:rPr dirty="0" err="1" smtClean="0"/>
              <a:t>за</a:t>
            </a:r>
            <a:r>
              <a:rPr lang="uk-UA" dirty="0" smtClean="0"/>
              <a:t> </a:t>
            </a:r>
            <a:r>
              <a:rPr spc="-20" dirty="0" smtClean="0"/>
              <a:t> </a:t>
            </a:r>
            <a:r>
              <a:rPr lang="uk-UA" dirty="0" smtClean="0"/>
              <a:t>9 місяців </a:t>
            </a:r>
            <a:r>
              <a:rPr dirty="0" smtClean="0"/>
              <a:t>202</a:t>
            </a:r>
            <a:r>
              <a:rPr lang="uk-UA" dirty="0"/>
              <a:t>5</a:t>
            </a:r>
            <a:r>
              <a:rPr spc="-70" dirty="0"/>
              <a:t> </a:t>
            </a:r>
            <a:r>
              <a:rPr spc="-20" dirty="0"/>
              <a:t>року</a:t>
            </a: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1269" y="1586458"/>
            <a:ext cx="2554224" cy="941857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6400800" y="1981200"/>
            <a:ext cx="2656800" cy="1828800"/>
            <a:chOff x="6324600" y="1752600"/>
            <a:chExt cx="2622804" cy="2148063"/>
          </a:xfrm>
        </p:grpSpPr>
        <p:grpSp>
          <p:nvGrpSpPr>
            <p:cNvPr id="17" name="object 17"/>
            <p:cNvGrpSpPr/>
            <p:nvPr/>
          </p:nvGrpSpPr>
          <p:grpSpPr>
            <a:xfrm>
              <a:off x="6324600" y="1752600"/>
              <a:ext cx="2622804" cy="1766315"/>
              <a:chOff x="5753099" y="2176272"/>
              <a:chExt cx="2622804" cy="1766315"/>
            </a:xfrm>
          </p:grpSpPr>
          <p:pic>
            <p:nvPicPr>
              <p:cNvPr id="19" name="object 1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53099" y="2176272"/>
                <a:ext cx="2622804" cy="1766315"/>
              </a:xfrm>
              <a:prstGeom prst="rect">
                <a:avLst/>
              </a:prstGeom>
            </p:spPr>
          </p:pic>
          <p:pic>
            <p:nvPicPr>
              <p:cNvPr id="20" name="object 20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100571" y="2514600"/>
                <a:ext cx="1967483" cy="1118616"/>
              </a:xfrm>
              <a:prstGeom prst="rect">
                <a:avLst/>
              </a:prstGeom>
            </p:spPr>
          </p:pic>
          <p:pic>
            <p:nvPicPr>
              <p:cNvPr id="21" name="object 21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810249" y="2213610"/>
                <a:ext cx="2513076" cy="1656588"/>
              </a:xfrm>
              <a:prstGeom prst="rect">
                <a:avLst/>
              </a:prstGeom>
            </p:spPr>
          </p:pic>
          <p:sp>
            <p:nvSpPr>
              <p:cNvPr id="22" name="object 22"/>
              <p:cNvSpPr/>
              <p:nvPr/>
            </p:nvSpPr>
            <p:spPr>
              <a:xfrm>
                <a:off x="5810249" y="2213610"/>
                <a:ext cx="2513330" cy="1656714"/>
              </a:xfrm>
              <a:custGeom>
                <a:avLst/>
                <a:gdLst/>
                <a:ahLst/>
                <a:cxnLst/>
                <a:rect l="l" t="t" r="r" b="b"/>
                <a:pathLst>
                  <a:path w="2513329" h="1656714">
                    <a:moveTo>
                      <a:pt x="0" y="828293"/>
                    </a:moveTo>
                    <a:lnTo>
                      <a:pt x="5135" y="752902"/>
                    </a:lnTo>
                    <a:lnTo>
                      <a:pt x="20245" y="679407"/>
                    </a:lnTo>
                    <a:lnTo>
                      <a:pt x="44887" y="608100"/>
                    </a:lnTo>
                    <a:lnTo>
                      <a:pt x="60643" y="573359"/>
                    </a:lnTo>
                    <a:lnTo>
                      <a:pt x="78616" y="539275"/>
                    </a:lnTo>
                    <a:lnTo>
                      <a:pt x="98750" y="505884"/>
                    </a:lnTo>
                    <a:lnTo>
                      <a:pt x="120989" y="473223"/>
                    </a:lnTo>
                    <a:lnTo>
                      <a:pt x="145279" y="441329"/>
                    </a:lnTo>
                    <a:lnTo>
                      <a:pt x="171562" y="410238"/>
                    </a:lnTo>
                    <a:lnTo>
                      <a:pt x="199785" y="379986"/>
                    </a:lnTo>
                    <a:lnTo>
                      <a:pt x="229892" y="350611"/>
                    </a:lnTo>
                    <a:lnTo>
                      <a:pt x="261827" y="322148"/>
                    </a:lnTo>
                    <a:lnTo>
                      <a:pt x="295534" y="294634"/>
                    </a:lnTo>
                    <a:lnTo>
                      <a:pt x="330959" y="268107"/>
                    </a:lnTo>
                    <a:lnTo>
                      <a:pt x="368046" y="242601"/>
                    </a:lnTo>
                    <a:lnTo>
                      <a:pt x="406738" y="218155"/>
                    </a:lnTo>
                    <a:lnTo>
                      <a:pt x="446982" y="194804"/>
                    </a:lnTo>
                    <a:lnTo>
                      <a:pt x="488721" y="172585"/>
                    </a:lnTo>
                    <a:lnTo>
                      <a:pt x="531900" y="151535"/>
                    </a:lnTo>
                    <a:lnTo>
                      <a:pt x="576464" y="131689"/>
                    </a:lnTo>
                    <a:lnTo>
                      <a:pt x="622356" y="113086"/>
                    </a:lnTo>
                    <a:lnTo>
                      <a:pt x="669522" y="95761"/>
                    </a:lnTo>
                    <a:lnTo>
                      <a:pt x="717906" y="79750"/>
                    </a:lnTo>
                    <a:lnTo>
                      <a:pt x="767453" y="65091"/>
                    </a:lnTo>
                    <a:lnTo>
                      <a:pt x="818106" y="51820"/>
                    </a:lnTo>
                    <a:lnTo>
                      <a:pt x="869812" y="39973"/>
                    </a:lnTo>
                    <a:lnTo>
                      <a:pt x="922513" y="29587"/>
                    </a:lnTo>
                    <a:lnTo>
                      <a:pt x="976156" y="20699"/>
                    </a:lnTo>
                    <a:lnTo>
                      <a:pt x="1030683" y="13344"/>
                    </a:lnTo>
                    <a:lnTo>
                      <a:pt x="1086041" y="7561"/>
                    </a:lnTo>
                    <a:lnTo>
                      <a:pt x="1142173" y="3384"/>
                    </a:lnTo>
                    <a:lnTo>
                      <a:pt x="1199023" y="852"/>
                    </a:lnTo>
                    <a:lnTo>
                      <a:pt x="1256538" y="0"/>
                    </a:lnTo>
                    <a:lnTo>
                      <a:pt x="1314052" y="852"/>
                    </a:lnTo>
                    <a:lnTo>
                      <a:pt x="1370902" y="3384"/>
                    </a:lnTo>
                    <a:lnTo>
                      <a:pt x="1427034" y="7561"/>
                    </a:lnTo>
                    <a:lnTo>
                      <a:pt x="1482392" y="13344"/>
                    </a:lnTo>
                    <a:lnTo>
                      <a:pt x="1536919" y="20699"/>
                    </a:lnTo>
                    <a:lnTo>
                      <a:pt x="1590562" y="29587"/>
                    </a:lnTo>
                    <a:lnTo>
                      <a:pt x="1643263" y="39973"/>
                    </a:lnTo>
                    <a:lnTo>
                      <a:pt x="1694969" y="51820"/>
                    </a:lnTo>
                    <a:lnTo>
                      <a:pt x="1745622" y="65091"/>
                    </a:lnTo>
                    <a:lnTo>
                      <a:pt x="1795169" y="79750"/>
                    </a:lnTo>
                    <a:lnTo>
                      <a:pt x="1843553" y="95761"/>
                    </a:lnTo>
                    <a:lnTo>
                      <a:pt x="1890719" y="113086"/>
                    </a:lnTo>
                    <a:lnTo>
                      <a:pt x="1936611" y="131689"/>
                    </a:lnTo>
                    <a:lnTo>
                      <a:pt x="1981175" y="151535"/>
                    </a:lnTo>
                    <a:lnTo>
                      <a:pt x="2024354" y="172585"/>
                    </a:lnTo>
                    <a:lnTo>
                      <a:pt x="2066093" y="194804"/>
                    </a:lnTo>
                    <a:lnTo>
                      <a:pt x="2106337" y="218155"/>
                    </a:lnTo>
                    <a:lnTo>
                      <a:pt x="2145030" y="242601"/>
                    </a:lnTo>
                    <a:lnTo>
                      <a:pt x="2182116" y="268107"/>
                    </a:lnTo>
                    <a:lnTo>
                      <a:pt x="2217541" y="294634"/>
                    </a:lnTo>
                    <a:lnTo>
                      <a:pt x="2251248" y="322148"/>
                    </a:lnTo>
                    <a:lnTo>
                      <a:pt x="2283183" y="350611"/>
                    </a:lnTo>
                    <a:lnTo>
                      <a:pt x="2313290" y="379986"/>
                    </a:lnTo>
                    <a:lnTo>
                      <a:pt x="2341513" y="410238"/>
                    </a:lnTo>
                    <a:lnTo>
                      <a:pt x="2367796" y="441329"/>
                    </a:lnTo>
                    <a:lnTo>
                      <a:pt x="2392086" y="473223"/>
                    </a:lnTo>
                    <a:lnTo>
                      <a:pt x="2414325" y="505884"/>
                    </a:lnTo>
                    <a:lnTo>
                      <a:pt x="2434459" y="539275"/>
                    </a:lnTo>
                    <a:lnTo>
                      <a:pt x="2452432" y="573359"/>
                    </a:lnTo>
                    <a:lnTo>
                      <a:pt x="2468188" y="608100"/>
                    </a:lnTo>
                    <a:lnTo>
                      <a:pt x="2492830" y="679407"/>
                    </a:lnTo>
                    <a:lnTo>
                      <a:pt x="2507940" y="752902"/>
                    </a:lnTo>
                    <a:lnTo>
                      <a:pt x="2513076" y="828293"/>
                    </a:lnTo>
                    <a:lnTo>
                      <a:pt x="2511782" y="866208"/>
                    </a:lnTo>
                    <a:lnTo>
                      <a:pt x="2501604" y="940688"/>
                    </a:lnTo>
                    <a:lnTo>
                      <a:pt x="2481673" y="1013125"/>
                    </a:lnTo>
                    <a:lnTo>
                      <a:pt x="2452432" y="1083228"/>
                    </a:lnTo>
                    <a:lnTo>
                      <a:pt x="2434459" y="1117312"/>
                    </a:lnTo>
                    <a:lnTo>
                      <a:pt x="2414325" y="1150703"/>
                    </a:lnTo>
                    <a:lnTo>
                      <a:pt x="2392086" y="1183364"/>
                    </a:lnTo>
                    <a:lnTo>
                      <a:pt x="2367796" y="1215258"/>
                    </a:lnTo>
                    <a:lnTo>
                      <a:pt x="2341513" y="1246349"/>
                    </a:lnTo>
                    <a:lnTo>
                      <a:pt x="2313290" y="1276601"/>
                    </a:lnTo>
                    <a:lnTo>
                      <a:pt x="2283183" y="1305976"/>
                    </a:lnTo>
                    <a:lnTo>
                      <a:pt x="2251248" y="1334439"/>
                    </a:lnTo>
                    <a:lnTo>
                      <a:pt x="2217541" y="1361953"/>
                    </a:lnTo>
                    <a:lnTo>
                      <a:pt x="2182116" y="1388480"/>
                    </a:lnTo>
                    <a:lnTo>
                      <a:pt x="2145030" y="1413986"/>
                    </a:lnTo>
                    <a:lnTo>
                      <a:pt x="2106337" y="1438432"/>
                    </a:lnTo>
                    <a:lnTo>
                      <a:pt x="2066093" y="1461783"/>
                    </a:lnTo>
                    <a:lnTo>
                      <a:pt x="2024354" y="1484002"/>
                    </a:lnTo>
                    <a:lnTo>
                      <a:pt x="1981175" y="1505052"/>
                    </a:lnTo>
                    <a:lnTo>
                      <a:pt x="1936611" y="1524898"/>
                    </a:lnTo>
                    <a:lnTo>
                      <a:pt x="1890719" y="1543501"/>
                    </a:lnTo>
                    <a:lnTo>
                      <a:pt x="1843553" y="1560826"/>
                    </a:lnTo>
                    <a:lnTo>
                      <a:pt x="1795169" y="1576837"/>
                    </a:lnTo>
                    <a:lnTo>
                      <a:pt x="1745622" y="1591496"/>
                    </a:lnTo>
                    <a:lnTo>
                      <a:pt x="1694969" y="1604767"/>
                    </a:lnTo>
                    <a:lnTo>
                      <a:pt x="1643263" y="1616614"/>
                    </a:lnTo>
                    <a:lnTo>
                      <a:pt x="1590562" y="1627000"/>
                    </a:lnTo>
                    <a:lnTo>
                      <a:pt x="1536919" y="1635888"/>
                    </a:lnTo>
                    <a:lnTo>
                      <a:pt x="1482392" y="1643243"/>
                    </a:lnTo>
                    <a:lnTo>
                      <a:pt x="1427034" y="1649026"/>
                    </a:lnTo>
                    <a:lnTo>
                      <a:pt x="1370902" y="1653203"/>
                    </a:lnTo>
                    <a:lnTo>
                      <a:pt x="1314052" y="1655735"/>
                    </a:lnTo>
                    <a:lnTo>
                      <a:pt x="1256538" y="1656588"/>
                    </a:lnTo>
                    <a:lnTo>
                      <a:pt x="1199023" y="1655735"/>
                    </a:lnTo>
                    <a:lnTo>
                      <a:pt x="1142173" y="1653203"/>
                    </a:lnTo>
                    <a:lnTo>
                      <a:pt x="1086041" y="1649026"/>
                    </a:lnTo>
                    <a:lnTo>
                      <a:pt x="1030683" y="1643243"/>
                    </a:lnTo>
                    <a:lnTo>
                      <a:pt x="976156" y="1635888"/>
                    </a:lnTo>
                    <a:lnTo>
                      <a:pt x="922513" y="1627000"/>
                    </a:lnTo>
                    <a:lnTo>
                      <a:pt x="869812" y="1616614"/>
                    </a:lnTo>
                    <a:lnTo>
                      <a:pt x="818106" y="1604767"/>
                    </a:lnTo>
                    <a:lnTo>
                      <a:pt x="767453" y="1591496"/>
                    </a:lnTo>
                    <a:lnTo>
                      <a:pt x="717906" y="1576837"/>
                    </a:lnTo>
                    <a:lnTo>
                      <a:pt x="669522" y="1560826"/>
                    </a:lnTo>
                    <a:lnTo>
                      <a:pt x="622356" y="1543501"/>
                    </a:lnTo>
                    <a:lnTo>
                      <a:pt x="576464" y="1524898"/>
                    </a:lnTo>
                    <a:lnTo>
                      <a:pt x="531900" y="1505052"/>
                    </a:lnTo>
                    <a:lnTo>
                      <a:pt x="488721" y="1484002"/>
                    </a:lnTo>
                    <a:lnTo>
                      <a:pt x="446982" y="1461783"/>
                    </a:lnTo>
                    <a:lnTo>
                      <a:pt x="406738" y="1438432"/>
                    </a:lnTo>
                    <a:lnTo>
                      <a:pt x="368045" y="1413986"/>
                    </a:lnTo>
                    <a:lnTo>
                      <a:pt x="330959" y="1388480"/>
                    </a:lnTo>
                    <a:lnTo>
                      <a:pt x="295534" y="1361953"/>
                    </a:lnTo>
                    <a:lnTo>
                      <a:pt x="261827" y="1334439"/>
                    </a:lnTo>
                    <a:lnTo>
                      <a:pt x="229892" y="1305976"/>
                    </a:lnTo>
                    <a:lnTo>
                      <a:pt x="199785" y="1276601"/>
                    </a:lnTo>
                    <a:lnTo>
                      <a:pt x="171562" y="1246349"/>
                    </a:lnTo>
                    <a:lnTo>
                      <a:pt x="145279" y="1215258"/>
                    </a:lnTo>
                    <a:lnTo>
                      <a:pt x="120989" y="1183364"/>
                    </a:lnTo>
                    <a:lnTo>
                      <a:pt x="98750" y="1150703"/>
                    </a:lnTo>
                    <a:lnTo>
                      <a:pt x="78616" y="1117312"/>
                    </a:lnTo>
                    <a:lnTo>
                      <a:pt x="60643" y="1083228"/>
                    </a:lnTo>
                    <a:lnTo>
                      <a:pt x="44887" y="1048487"/>
                    </a:lnTo>
                    <a:lnTo>
                      <a:pt x="20245" y="977180"/>
                    </a:lnTo>
                    <a:lnTo>
                      <a:pt x="5135" y="903685"/>
                    </a:lnTo>
                    <a:lnTo>
                      <a:pt x="0" y="828293"/>
                    </a:lnTo>
                    <a:close/>
                  </a:path>
                </a:pathLst>
              </a:custGeom>
              <a:ln w="28575">
                <a:solidFill>
                  <a:srgbClr val="92D05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>
              <a:off x="6553200" y="2146198"/>
              <a:ext cx="2286000" cy="1754465"/>
            </a:xfrm>
            <a:prstGeom prst="rect">
              <a:avLst/>
            </a:prstGeom>
          </p:spPr>
          <p:txBody>
            <a:bodyPr vert="horz" wrap="square" lIns="0" tIns="35560" rIns="0" bIns="0" rtlCol="0">
              <a:spAutoFit/>
            </a:bodyPr>
            <a:lstStyle/>
            <a:p>
              <a:pPr marL="78105" marR="69850" indent="635" algn="ctr">
                <a:lnSpc>
                  <a:spcPct val="88100"/>
                </a:lnSpc>
                <a:spcBef>
                  <a:spcPts val="280"/>
                </a:spcBef>
              </a:pPr>
              <a:r>
                <a:rPr sz="1200" b="1" spc="-10" dirty="0">
                  <a:latin typeface="Times New Roman" pitchFamily="18" charset="0"/>
                  <a:cs typeface="Times New Roman" pitchFamily="18" charset="0"/>
                </a:rPr>
                <a:t>Соціальні</a:t>
              </a:r>
              <a:r>
                <a:rPr sz="1200" b="1" spc="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200" b="1" spc="-10" dirty="0">
                  <a:latin typeface="Times New Roman" pitchFamily="18" charset="0"/>
                  <a:cs typeface="Times New Roman" pitchFamily="18" charset="0"/>
                </a:rPr>
                <a:t>послуги громадянам,</a:t>
              </a:r>
              <a:r>
                <a:rPr sz="1200" b="1" spc="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200" b="1" dirty="0">
                  <a:latin typeface="Times New Roman" pitchFamily="18" charset="0"/>
                  <a:cs typeface="Times New Roman" pitchFamily="18" charset="0"/>
                </a:rPr>
                <a:t>які</a:t>
              </a:r>
              <a:r>
                <a:rPr sz="1200" b="1" spc="-1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200" b="1" spc="-25" dirty="0">
                  <a:latin typeface="Times New Roman" pitchFamily="18" charset="0"/>
                  <a:cs typeface="Times New Roman" pitchFamily="18" charset="0"/>
                </a:rPr>
                <a:t>не </a:t>
              </a:r>
              <a:r>
                <a:rPr sz="1200" b="1" dirty="0">
                  <a:latin typeface="Times New Roman" pitchFamily="18" charset="0"/>
                  <a:cs typeface="Times New Roman" pitchFamily="18" charset="0"/>
                </a:rPr>
                <a:t>здатні</a:t>
              </a:r>
              <a:r>
                <a:rPr sz="1200" b="1" spc="-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200" b="1" spc="-25" dirty="0">
                  <a:latin typeface="Times New Roman" pitchFamily="18" charset="0"/>
                  <a:cs typeface="Times New Roman" pitchFamily="18" charset="0"/>
                </a:rPr>
                <a:t>до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  <a:p>
              <a:pPr marL="12065" marR="5080" algn="ctr">
                <a:lnSpc>
                  <a:spcPts val="1380"/>
                </a:lnSpc>
                <a:spcBef>
                  <a:spcPts val="5"/>
                </a:spcBef>
              </a:pPr>
              <a:r>
                <a:rPr lang="uk-UA" sz="1200" b="1" spc="-10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sz="1200" b="1" spc="-10" dirty="0" err="1" smtClean="0">
                  <a:latin typeface="Times New Roman" pitchFamily="18" charset="0"/>
                  <a:cs typeface="Times New Roman" pitchFamily="18" charset="0"/>
                </a:rPr>
                <a:t>амообсл</a:t>
              </a:r>
              <a:r>
                <a:rPr lang="uk-UA" sz="1200" b="1" spc="-1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sz="1200" b="1" spc="-10" dirty="0" err="1" smtClean="0">
                  <a:latin typeface="Times New Roman" pitchFamily="18" charset="0"/>
                  <a:cs typeface="Times New Roman" pitchFamily="18" charset="0"/>
                </a:rPr>
                <a:t>ня</a:t>
              </a:r>
              <a:r>
                <a:rPr sz="1200" b="1" spc="-1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333,3</a:t>
              </a:r>
              <a:r>
                <a:rPr sz="1200" b="1" spc="-35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200" b="1" dirty="0">
                  <a:latin typeface="Times New Roman" pitchFamily="18" charset="0"/>
                  <a:cs typeface="Times New Roman" pitchFamily="18" charset="0"/>
                </a:rPr>
                <a:t>тис.</a:t>
              </a:r>
              <a:r>
                <a:rPr sz="1200" b="1" spc="-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200" b="1" spc="-20" dirty="0" err="1">
                  <a:latin typeface="Times New Roman" pitchFamily="18" charset="0"/>
                  <a:cs typeface="Times New Roman" pitchFamily="18" charset="0"/>
                </a:rPr>
                <a:t>грн</a:t>
              </a:r>
              <a:r>
                <a:rPr sz="1200" b="1" spc="-2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1200" b="1" spc="-2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12065" marR="5080" algn="ctr">
                <a:lnSpc>
                  <a:spcPts val="1380"/>
                </a:lnSpc>
                <a:spcBef>
                  <a:spcPts val="5"/>
                </a:spcBef>
              </a:pPr>
              <a:r>
                <a:rPr lang="ru-RU" sz="1200" b="1" dirty="0" err="1" smtClean="0">
                  <a:latin typeface="Times New Roman" pitchFamily="18" charset="0"/>
                  <a:cs typeface="Times New Roman" pitchFamily="18" charset="0"/>
                </a:rPr>
                <a:t>Оздоровлення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 smtClean="0">
                  <a:latin typeface="Times New Roman" pitchFamily="18" charset="0"/>
                  <a:cs typeface="Times New Roman" pitchFamily="18" charset="0"/>
                </a:rPr>
                <a:t>дітей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 в                                                               “</a:t>
              </a:r>
              <a:r>
                <a:rPr lang="ru-RU" sz="1200" b="1" dirty="0" err="1" smtClean="0">
                  <a:latin typeface="Times New Roman" pitchFamily="18" charset="0"/>
                  <a:cs typeface="Times New Roman" pitchFamily="18" charset="0"/>
                </a:rPr>
                <a:t>Шаяни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” (29) - 678,4 </a:t>
              </a:r>
              <a:r>
                <a:rPr lang="ru-RU" sz="1200" b="1" dirty="0" err="1" smtClean="0">
                  <a:latin typeface="Times New Roman" pitchFamily="18" charset="0"/>
                  <a:cs typeface="Times New Roman" pitchFamily="18" charset="0"/>
                </a:rPr>
                <a:t>т.грн</a:t>
              </a:r>
              <a:endParaRPr lang="ru-RU" sz="1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12065" marR="5080" algn="ctr">
                <a:lnSpc>
                  <a:spcPts val="1380"/>
                </a:lnSpc>
                <a:spcBef>
                  <a:spcPts val="5"/>
                </a:spcBef>
              </a:pPr>
              <a:endParaRPr lang="uk-UA" sz="1200" b="1" spc="-20" dirty="0" smtClean="0">
                <a:latin typeface="Cambria"/>
                <a:cs typeface="Cambria"/>
              </a:endParaRPr>
            </a:p>
            <a:p>
              <a:pPr marL="12065" marR="5080" algn="ctr">
                <a:lnSpc>
                  <a:spcPts val="1380"/>
                </a:lnSpc>
                <a:spcBef>
                  <a:spcPts val="5"/>
                </a:spcBef>
              </a:pPr>
              <a:endParaRPr lang="uk-UA" sz="1200" b="1" spc="-20" dirty="0">
                <a:latin typeface="Cambria"/>
                <a:cs typeface="Cambria"/>
              </a:endParaRPr>
            </a:p>
            <a:p>
              <a:pPr marL="12065" marR="5080" algn="ctr">
                <a:lnSpc>
                  <a:spcPts val="1380"/>
                </a:lnSpc>
                <a:spcBef>
                  <a:spcPts val="5"/>
                </a:spcBef>
              </a:pPr>
              <a:endParaRPr sz="1200" dirty="0">
                <a:latin typeface="Cambria"/>
                <a:cs typeface="Cambria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52400" y="4572000"/>
            <a:ext cx="2655259" cy="1752600"/>
            <a:chOff x="238672" y="3321681"/>
            <a:chExt cx="2655259" cy="2029297"/>
          </a:xfrm>
        </p:grpSpPr>
        <p:grpSp>
          <p:nvGrpSpPr>
            <p:cNvPr id="39" name="object 39"/>
            <p:cNvGrpSpPr/>
            <p:nvPr/>
          </p:nvGrpSpPr>
          <p:grpSpPr>
            <a:xfrm>
              <a:off x="238672" y="3321681"/>
              <a:ext cx="2655259" cy="2029297"/>
              <a:chOff x="1995677" y="4074414"/>
              <a:chExt cx="1758950" cy="1680210"/>
            </a:xfrm>
          </p:grpSpPr>
          <p:pic>
            <p:nvPicPr>
              <p:cNvPr id="42" name="object 42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153411" y="4114800"/>
                <a:ext cx="1470660" cy="1639824"/>
              </a:xfrm>
              <a:prstGeom prst="rect">
                <a:avLst/>
              </a:prstGeom>
            </p:spPr>
          </p:pic>
          <p:pic>
            <p:nvPicPr>
              <p:cNvPr id="43" name="object 4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995677" y="4074414"/>
                <a:ext cx="1758696" cy="1656588"/>
              </a:xfrm>
              <a:prstGeom prst="rect">
                <a:avLst/>
              </a:prstGeom>
            </p:spPr>
          </p:pic>
          <p:sp>
            <p:nvSpPr>
              <p:cNvPr id="44" name="object 44"/>
              <p:cNvSpPr/>
              <p:nvPr/>
            </p:nvSpPr>
            <p:spPr>
              <a:xfrm>
                <a:off x="1995677" y="4074414"/>
                <a:ext cx="1758950" cy="1656714"/>
              </a:xfrm>
              <a:custGeom>
                <a:avLst/>
                <a:gdLst/>
                <a:ahLst/>
                <a:cxnLst/>
                <a:rect l="l" t="t" r="r" b="b"/>
                <a:pathLst>
                  <a:path w="1758950" h="1656714">
                    <a:moveTo>
                      <a:pt x="0" y="828294"/>
                    </a:moveTo>
                    <a:lnTo>
                      <a:pt x="1392" y="781291"/>
                    </a:lnTo>
                    <a:lnTo>
                      <a:pt x="5518" y="734977"/>
                    </a:lnTo>
                    <a:lnTo>
                      <a:pt x="12305" y="689420"/>
                    </a:lnTo>
                    <a:lnTo>
                      <a:pt x="21678" y="644692"/>
                    </a:lnTo>
                    <a:lnTo>
                      <a:pt x="33563" y="600860"/>
                    </a:lnTo>
                    <a:lnTo>
                      <a:pt x="47885" y="557997"/>
                    </a:lnTo>
                    <a:lnTo>
                      <a:pt x="64571" y="516170"/>
                    </a:lnTo>
                    <a:lnTo>
                      <a:pt x="83546" y="475452"/>
                    </a:lnTo>
                    <a:lnTo>
                      <a:pt x="104736" y="435910"/>
                    </a:lnTo>
                    <a:lnTo>
                      <a:pt x="128067" y="397616"/>
                    </a:lnTo>
                    <a:lnTo>
                      <a:pt x="153464" y="360639"/>
                    </a:lnTo>
                    <a:lnTo>
                      <a:pt x="180853" y="325049"/>
                    </a:lnTo>
                    <a:lnTo>
                      <a:pt x="210161" y="290916"/>
                    </a:lnTo>
                    <a:lnTo>
                      <a:pt x="241312" y="258310"/>
                    </a:lnTo>
                    <a:lnTo>
                      <a:pt x="274232" y="227301"/>
                    </a:lnTo>
                    <a:lnTo>
                      <a:pt x="308848" y="197958"/>
                    </a:lnTo>
                    <a:lnTo>
                      <a:pt x="345085" y="170353"/>
                    </a:lnTo>
                    <a:lnTo>
                      <a:pt x="382869" y="144554"/>
                    </a:lnTo>
                    <a:lnTo>
                      <a:pt x="422125" y="120631"/>
                    </a:lnTo>
                    <a:lnTo>
                      <a:pt x="462780" y="98655"/>
                    </a:lnTo>
                    <a:lnTo>
                      <a:pt x="504758" y="78695"/>
                    </a:lnTo>
                    <a:lnTo>
                      <a:pt x="547987" y="60822"/>
                    </a:lnTo>
                    <a:lnTo>
                      <a:pt x="592391" y="45105"/>
                    </a:lnTo>
                    <a:lnTo>
                      <a:pt x="637897" y="31614"/>
                    </a:lnTo>
                    <a:lnTo>
                      <a:pt x="684429" y="20419"/>
                    </a:lnTo>
                    <a:lnTo>
                      <a:pt x="731915" y="11591"/>
                    </a:lnTo>
                    <a:lnTo>
                      <a:pt x="780280" y="5198"/>
                    </a:lnTo>
                    <a:lnTo>
                      <a:pt x="829448" y="1311"/>
                    </a:lnTo>
                    <a:lnTo>
                      <a:pt x="879348" y="0"/>
                    </a:lnTo>
                    <a:lnTo>
                      <a:pt x="929247" y="1311"/>
                    </a:lnTo>
                    <a:lnTo>
                      <a:pt x="978415" y="5198"/>
                    </a:lnTo>
                    <a:lnTo>
                      <a:pt x="1026780" y="11591"/>
                    </a:lnTo>
                    <a:lnTo>
                      <a:pt x="1074266" y="20419"/>
                    </a:lnTo>
                    <a:lnTo>
                      <a:pt x="1120798" y="31614"/>
                    </a:lnTo>
                    <a:lnTo>
                      <a:pt x="1166304" y="45105"/>
                    </a:lnTo>
                    <a:lnTo>
                      <a:pt x="1210708" y="60822"/>
                    </a:lnTo>
                    <a:lnTo>
                      <a:pt x="1253937" y="78695"/>
                    </a:lnTo>
                    <a:lnTo>
                      <a:pt x="1295915" y="98655"/>
                    </a:lnTo>
                    <a:lnTo>
                      <a:pt x="1336570" y="120631"/>
                    </a:lnTo>
                    <a:lnTo>
                      <a:pt x="1375826" y="144554"/>
                    </a:lnTo>
                    <a:lnTo>
                      <a:pt x="1413610" y="170353"/>
                    </a:lnTo>
                    <a:lnTo>
                      <a:pt x="1449847" y="197958"/>
                    </a:lnTo>
                    <a:lnTo>
                      <a:pt x="1484463" y="227301"/>
                    </a:lnTo>
                    <a:lnTo>
                      <a:pt x="1517383" y="258310"/>
                    </a:lnTo>
                    <a:lnTo>
                      <a:pt x="1548534" y="290916"/>
                    </a:lnTo>
                    <a:lnTo>
                      <a:pt x="1577842" y="325049"/>
                    </a:lnTo>
                    <a:lnTo>
                      <a:pt x="1605231" y="360639"/>
                    </a:lnTo>
                    <a:lnTo>
                      <a:pt x="1630628" y="397616"/>
                    </a:lnTo>
                    <a:lnTo>
                      <a:pt x="1653959" y="435910"/>
                    </a:lnTo>
                    <a:lnTo>
                      <a:pt x="1675149" y="475452"/>
                    </a:lnTo>
                    <a:lnTo>
                      <a:pt x="1694124" y="516170"/>
                    </a:lnTo>
                    <a:lnTo>
                      <a:pt x="1710810" y="557997"/>
                    </a:lnTo>
                    <a:lnTo>
                      <a:pt x="1725132" y="600860"/>
                    </a:lnTo>
                    <a:lnTo>
                      <a:pt x="1737017" y="644692"/>
                    </a:lnTo>
                    <a:lnTo>
                      <a:pt x="1746390" y="689420"/>
                    </a:lnTo>
                    <a:lnTo>
                      <a:pt x="1753177" y="734977"/>
                    </a:lnTo>
                    <a:lnTo>
                      <a:pt x="1757303" y="781291"/>
                    </a:lnTo>
                    <a:lnTo>
                      <a:pt x="1758696" y="828294"/>
                    </a:lnTo>
                    <a:lnTo>
                      <a:pt x="1757303" y="875296"/>
                    </a:lnTo>
                    <a:lnTo>
                      <a:pt x="1753177" y="921610"/>
                    </a:lnTo>
                    <a:lnTo>
                      <a:pt x="1746390" y="967167"/>
                    </a:lnTo>
                    <a:lnTo>
                      <a:pt x="1737017" y="1011895"/>
                    </a:lnTo>
                    <a:lnTo>
                      <a:pt x="1725132" y="1055727"/>
                    </a:lnTo>
                    <a:lnTo>
                      <a:pt x="1710810" y="1098590"/>
                    </a:lnTo>
                    <a:lnTo>
                      <a:pt x="1694124" y="1140417"/>
                    </a:lnTo>
                    <a:lnTo>
                      <a:pt x="1675149" y="1181135"/>
                    </a:lnTo>
                    <a:lnTo>
                      <a:pt x="1653959" y="1220677"/>
                    </a:lnTo>
                    <a:lnTo>
                      <a:pt x="1630628" y="1258971"/>
                    </a:lnTo>
                    <a:lnTo>
                      <a:pt x="1605231" y="1295948"/>
                    </a:lnTo>
                    <a:lnTo>
                      <a:pt x="1577842" y="1331538"/>
                    </a:lnTo>
                    <a:lnTo>
                      <a:pt x="1548534" y="1365671"/>
                    </a:lnTo>
                    <a:lnTo>
                      <a:pt x="1517383" y="1398277"/>
                    </a:lnTo>
                    <a:lnTo>
                      <a:pt x="1484463" y="1429286"/>
                    </a:lnTo>
                    <a:lnTo>
                      <a:pt x="1449847" y="1458629"/>
                    </a:lnTo>
                    <a:lnTo>
                      <a:pt x="1413610" y="1486234"/>
                    </a:lnTo>
                    <a:lnTo>
                      <a:pt x="1375826" y="1512033"/>
                    </a:lnTo>
                    <a:lnTo>
                      <a:pt x="1336570" y="1535956"/>
                    </a:lnTo>
                    <a:lnTo>
                      <a:pt x="1295915" y="1557932"/>
                    </a:lnTo>
                    <a:lnTo>
                      <a:pt x="1253937" y="1577892"/>
                    </a:lnTo>
                    <a:lnTo>
                      <a:pt x="1210708" y="1595765"/>
                    </a:lnTo>
                    <a:lnTo>
                      <a:pt x="1166304" y="1611482"/>
                    </a:lnTo>
                    <a:lnTo>
                      <a:pt x="1120798" y="1624973"/>
                    </a:lnTo>
                    <a:lnTo>
                      <a:pt x="1074266" y="1636168"/>
                    </a:lnTo>
                    <a:lnTo>
                      <a:pt x="1026780" y="1644996"/>
                    </a:lnTo>
                    <a:lnTo>
                      <a:pt x="978415" y="1651389"/>
                    </a:lnTo>
                    <a:lnTo>
                      <a:pt x="929247" y="1655276"/>
                    </a:lnTo>
                    <a:lnTo>
                      <a:pt x="879348" y="1656588"/>
                    </a:lnTo>
                    <a:lnTo>
                      <a:pt x="829448" y="1655276"/>
                    </a:lnTo>
                    <a:lnTo>
                      <a:pt x="780280" y="1651389"/>
                    </a:lnTo>
                    <a:lnTo>
                      <a:pt x="731915" y="1644996"/>
                    </a:lnTo>
                    <a:lnTo>
                      <a:pt x="684429" y="1636168"/>
                    </a:lnTo>
                    <a:lnTo>
                      <a:pt x="637897" y="1624973"/>
                    </a:lnTo>
                    <a:lnTo>
                      <a:pt x="592391" y="1611482"/>
                    </a:lnTo>
                    <a:lnTo>
                      <a:pt x="547987" y="1595765"/>
                    </a:lnTo>
                    <a:lnTo>
                      <a:pt x="504758" y="1577892"/>
                    </a:lnTo>
                    <a:lnTo>
                      <a:pt x="462780" y="1557932"/>
                    </a:lnTo>
                    <a:lnTo>
                      <a:pt x="422125" y="1535956"/>
                    </a:lnTo>
                    <a:lnTo>
                      <a:pt x="382869" y="1512033"/>
                    </a:lnTo>
                    <a:lnTo>
                      <a:pt x="345085" y="1486234"/>
                    </a:lnTo>
                    <a:lnTo>
                      <a:pt x="308848" y="1458629"/>
                    </a:lnTo>
                    <a:lnTo>
                      <a:pt x="274232" y="1429286"/>
                    </a:lnTo>
                    <a:lnTo>
                      <a:pt x="241312" y="1398277"/>
                    </a:lnTo>
                    <a:lnTo>
                      <a:pt x="210161" y="1365671"/>
                    </a:lnTo>
                    <a:lnTo>
                      <a:pt x="180853" y="1331538"/>
                    </a:lnTo>
                    <a:lnTo>
                      <a:pt x="153464" y="1295948"/>
                    </a:lnTo>
                    <a:lnTo>
                      <a:pt x="128067" y="1258971"/>
                    </a:lnTo>
                    <a:lnTo>
                      <a:pt x="104736" y="1220677"/>
                    </a:lnTo>
                    <a:lnTo>
                      <a:pt x="83546" y="1181135"/>
                    </a:lnTo>
                    <a:lnTo>
                      <a:pt x="64571" y="1140417"/>
                    </a:lnTo>
                    <a:lnTo>
                      <a:pt x="47885" y="1098590"/>
                    </a:lnTo>
                    <a:lnTo>
                      <a:pt x="33563" y="1055727"/>
                    </a:lnTo>
                    <a:lnTo>
                      <a:pt x="21678" y="1011895"/>
                    </a:lnTo>
                    <a:lnTo>
                      <a:pt x="12305" y="967167"/>
                    </a:lnTo>
                    <a:lnTo>
                      <a:pt x="5518" y="921610"/>
                    </a:lnTo>
                    <a:lnTo>
                      <a:pt x="1392" y="875296"/>
                    </a:lnTo>
                    <a:lnTo>
                      <a:pt x="0" y="828294"/>
                    </a:lnTo>
                    <a:close/>
                  </a:path>
                </a:pathLst>
              </a:custGeom>
              <a:ln w="28575">
                <a:solidFill>
                  <a:srgbClr val="92D05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45" name="object 45"/>
            <p:cNvSpPr txBox="1"/>
            <p:nvPr/>
          </p:nvSpPr>
          <p:spPr>
            <a:xfrm>
              <a:off x="391072" y="3498142"/>
              <a:ext cx="2286000" cy="1680273"/>
            </a:xfrm>
            <a:prstGeom prst="rect">
              <a:avLst/>
            </a:prstGeom>
          </p:spPr>
          <p:txBody>
            <a:bodyPr vert="horz" wrap="square" lIns="0" tIns="35560" rIns="0" bIns="0" rtlCol="0">
              <a:spAutoFit/>
            </a:bodyPr>
            <a:lstStyle/>
            <a:p>
              <a:pPr marL="15240" marR="6350" indent="-1270" algn="ctr">
                <a:lnSpc>
                  <a:spcPct val="88100"/>
                </a:lnSpc>
                <a:spcBef>
                  <a:spcPts val="280"/>
                </a:spcBef>
              </a:pPr>
              <a:r>
                <a:rPr lang="uk-UA" sz="1200" b="1" spc="-10" dirty="0">
                  <a:latin typeface="Times New Roman" pitchFamily="18" charset="0"/>
                  <a:cs typeface="Times New Roman" pitchFamily="18" charset="0"/>
                </a:rPr>
                <a:t>Матеріальна допомога мешканцям, </a:t>
              </a: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що </a:t>
              </a:r>
              <a:r>
                <a:rPr lang="uk-UA" sz="1200" b="1" spc="-10" dirty="0">
                  <a:latin typeface="Times New Roman" pitchFamily="18" charset="0"/>
                  <a:cs typeface="Times New Roman" pitchFamily="18" charset="0"/>
                </a:rPr>
                <a:t>опинилися </a:t>
              </a: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uk-UA" sz="1200" b="1" spc="-1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spc="-10" dirty="0">
                  <a:latin typeface="Times New Roman" pitchFamily="18" charset="0"/>
                  <a:cs typeface="Times New Roman" pitchFamily="18" charset="0"/>
                </a:rPr>
                <a:t>СЖО  </a:t>
              </a:r>
              <a:r>
                <a:rPr lang="uk-UA" sz="1200" b="1" spc="-10" dirty="0" smtClean="0">
                  <a:latin typeface="Times New Roman" pitchFamily="18" charset="0"/>
                  <a:cs typeface="Times New Roman" pitchFamily="18" charset="0"/>
                </a:rPr>
                <a:t>(216) </a:t>
              </a:r>
              <a:r>
                <a:rPr lang="uk-UA" sz="1200" b="1" spc="-10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uk-UA" sz="1200" b="1" spc="-10" dirty="0" smtClean="0">
                  <a:latin typeface="Times New Roman" pitchFamily="18" charset="0"/>
                  <a:cs typeface="Times New Roman" pitchFamily="18" charset="0"/>
                </a:rPr>
                <a:t>866,0</a:t>
              </a:r>
              <a:r>
                <a:rPr lang="uk-UA" sz="1200" b="1" spc="24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тис.</a:t>
              </a:r>
              <a:r>
                <a:rPr lang="uk-UA" sz="1200" b="1" spc="-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грн;</a:t>
              </a:r>
            </a:p>
            <a:p>
              <a:pPr marL="15240" marR="6350" indent="-1270" algn="ctr">
                <a:lnSpc>
                  <a:spcPct val="88100"/>
                </a:lnSpc>
                <a:spcBef>
                  <a:spcPts val="280"/>
                </a:spcBef>
              </a:pP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Пільгові категорії населення  </a:t>
              </a:r>
              <a:r>
                <a:rPr lang="uk-UA" sz="1200" b="1" spc="-20" dirty="0" smtClean="0">
                  <a:latin typeface="Times New Roman" pitchFamily="18" charset="0"/>
                  <a:cs typeface="Times New Roman" pitchFamily="18" charset="0"/>
                </a:rPr>
                <a:t>(76) </a:t>
              </a: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uk-UA" sz="1200" b="1" spc="-20" dirty="0" smtClean="0">
                  <a:latin typeface="Times New Roman" pitchFamily="18" charset="0"/>
                  <a:cs typeface="Times New Roman" pitchFamily="18" charset="0"/>
                </a:rPr>
                <a:t>303,0 </a:t>
              </a: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тис. грн;</a:t>
              </a:r>
            </a:p>
            <a:p>
              <a:pPr marL="356870" marR="6350" indent="-342900" algn="ctr">
                <a:lnSpc>
                  <a:spcPct val="88100"/>
                </a:lnSpc>
                <a:spcBef>
                  <a:spcPts val="280"/>
                </a:spcBef>
              </a:pPr>
              <a:r>
                <a:rPr lang="uk-UA" sz="1200" b="1" spc="-20" dirty="0" err="1">
                  <a:latin typeface="Times New Roman" pitchFamily="18" charset="0"/>
                  <a:cs typeface="Times New Roman" pitchFamily="18" charset="0"/>
                </a:rPr>
                <a:t>Онкохворі</a:t>
              </a: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b="1" spc="-20" dirty="0" smtClean="0">
                  <a:latin typeface="Times New Roman" pitchFamily="18" charset="0"/>
                  <a:cs typeface="Times New Roman" pitchFamily="18" charset="0"/>
                </a:rPr>
                <a:t>(105) </a:t>
              </a: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uk-UA" sz="1200" b="1" spc="-20" dirty="0" smtClean="0">
                  <a:latin typeface="Times New Roman" pitchFamily="18" charset="0"/>
                  <a:cs typeface="Times New Roman" pitchFamily="18" charset="0"/>
                </a:rPr>
                <a:t>787,5 </a:t>
              </a: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тис. грн;</a:t>
              </a:r>
            </a:p>
            <a:p>
              <a:pPr marL="356870" marR="6350" indent="-342900" algn="ctr">
                <a:lnSpc>
                  <a:spcPct val="88100"/>
                </a:lnSpc>
                <a:spcBef>
                  <a:spcPts val="280"/>
                </a:spcBef>
              </a:pPr>
              <a:r>
                <a:rPr lang="uk-UA" sz="1200" b="1" spc="-20" dirty="0">
                  <a:latin typeface="Times New Roman" pitchFamily="18" charset="0"/>
                  <a:cs typeface="Times New Roman" pitchFamily="18" charset="0"/>
                </a:rPr>
                <a:t>Спецхарчування (1) – 94,1 тис. грн.</a:t>
              </a:r>
              <a:endParaRPr lang="uk-UA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76200" y="1981200"/>
            <a:ext cx="2656800" cy="1753200"/>
            <a:chOff x="1123188" y="1537716"/>
            <a:chExt cx="2357628" cy="1676400"/>
          </a:xfrm>
        </p:grpSpPr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3188" y="1537716"/>
              <a:ext cx="2357628" cy="16764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338" y="1575054"/>
              <a:ext cx="2247900" cy="156667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180338" y="1575054"/>
              <a:ext cx="2247900" cy="1567180"/>
            </a:xfrm>
            <a:custGeom>
              <a:avLst/>
              <a:gdLst/>
              <a:ahLst/>
              <a:cxnLst/>
              <a:rect l="l" t="t" r="r" b="b"/>
              <a:pathLst>
                <a:path w="2247900" h="1567180">
                  <a:moveTo>
                    <a:pt x="0" y="783336"/>
                  </a:moveTo>
                  <a:lnTo>
                    <a:pt x="1375" y="744244"/>
                  </a:lnTo>
                  <a:lnTo>
                    <a:pt x="5458" y="705649"/>
                  </a:lnTo>
                  <a:lnTo>
                    <a:pt x="12185" y="667594"/>
                  </a:lnTo>
                  <a:lnTo>
                    <a:pt x="21491" y="630124"/>
                  </a:lnTo>
                  <a:lnTo>
                    <a:pt x="33312" y="593285"/>
                  </a:lnTo>
                  <a:lnTo>
                    <a:pt x="47584" y="557121"/>
                  </a:lnTo>
                  <a:lnTo>
                    <a:pt x="64241" y="521676"/>
                  </a:lnTo>
                  <a:lnTo>
                    <a:pt x="83220" y="486997"/>
                  </a:lnTo>
                  <a:lnTo>
                    <a:pt x="104456" y="453128"/>
                  </a:lnTo>
                  <a:lnTo>
                    <a:pt x="127886" y="420113"/>
                  </a:lnTo>
                  <a:lnTo>
                    <a:pt x="153444" y="387999"/>
                  </a:lnTo>
                  <a:lnTo>
                    <a:pt x="181066" y="356828"/>
                  </a:lnTo>
                  <a:lnTo>
                    <a:pt x="210688" y="326648"/>
                  </a:lnTo>
                  <a:lnTo>
                    <a:pt x="242245" y="297502"/>
                  </a:lnTo>
                  <a:lnTo>
                    <a:pt x="275673" y="269435"/>
                  </a:lnTo>
                  <a:lnTo>
                    <a:pt x="310909" y="242492"/>
                  </a:lnTo>
                  <a:lnTo>
                    <a:pt x="347886" y="216719"/>
                  </a:lnTo>
                  <a:lnTo>
                    <a:pt x="386541" y="192160"/>
                  </a:lnTo>
                  <a:lnTo>
                    <a:pt x="426810" y="168859"/>
                  </a:lnTo>
                  <a:lnTo>
                    <a:pt x="468628" y="146863"/>
                  </a:lnTo>
                  <a:lnTo>
                    <a:pt x="511931" y="126216"/>
                  </a:lnTo>
                  <a:lnTo>
                    <a:pt x="556655" y="106962"/>
                  </a:lnTo>
                  <a:lnTo>
                    <a:pt x="602734" y="89147"/>
                  </a:lnTo>
                  <a:lnTo>
                    <a:pt x="650105" y="72815"/>
                  </a:lnTo>
                  <a:lnTo>
                    <a:pt x="698704" y="58012"/>
                  </a:lnTo>
                  <a:lnTo>
                    <a:pt x="748465" y="44782"/>
                  </a:lnTo>
                  <a:lnTo>
                    <a:pt x="799325" y="33170"/>
                  </a:lnTo>
                  <a:lnTo>
                    <a:pt x="851219" y="23222"/>
                  </a:lnTo>
                  <a:lnTo>
                    <a:pt x="904083" y="14982"/>
                  </a:lnTo>
                  <a:lnTo>
                    <a:pt x="957852" y="8494"/>
                  </a:lnTo>
                  <a:lnTo>
                    <a:pt x="1012463" y="3805"/>
                  </a:lnTo>
                  <a:lnTo>
                    <a:pt x="1067850" y="958"/>
                  </a:lnTo>
                  <a:lnTo>
                    <a:pt x="1123950" y="0"/>
                  </a:lnTo>
                  <a:lnTo>
                    <a:pt x="1180049" y="958"/>
                  </a:lnTo>
                  <a:lnTo>
                    <a:pt x="1235436" y="3805"/>
                  </a:lnTo>
                  <a:lnTo>
                    <a:pt x="1290047" y="8494"/>
                  </a:lnTo>
                  <a:lnTo>
                    <a:pt x="1343816" y="14982"/>
                  </a:lnTo>
                  <a:lnTo>
                    <a:pt x="1396680" y="23222"/>
                  </a:lnTo>
                  <a:lnTo>
                    <a:pt x="1448574" y="33170"/>
                  </a:lnTo>
                  <a:lnTo>
                    <a:pt x="1499434" y="44782"/>
                  </a:lnTo>
                  <a:lnTo>
                    <a:pt x="1549195" y="58012"/>
                  </a:lnTo>
                  <a:lnTo>
                    <a:pt x="1597794" y="72815"/>
                  </a:lnTo>
                  <a:lnTo>
                    <a:pt x="1645165" y="89147"/>
                  </a:lnTo>
                  <a:lnTo>
                    <a:pt x="1691244" y="106962"/>
                  </a:lnTo>
                  <a:lnTo>
                    <a:pt x="1735968" y="126216"/>
                  </a:lnTo>
                  <a:lnTo>
                    <a:pt x="1779271" y="146863"/>
                  </a:lnTo>
                  <a:lnTo>
                    <a:pt x="1821089" y="168859"/>
                  </a:lnTo>
                  <a:lnTo>
                    <a:pt x="1861358" y="192160"/>
                  </a:lnTo>
                  <a:lnTo>
                    <a:pt x="1900013" y="216719"/>
                  </a:lnTo>
                  <a:lnTo>
                    <a:pt x="1936990" y="242492"/>
                  </a:lnTo>
                  <a:lnTo>
                    <a:pt x="1972226" y="269435"/>
                  </a:lnTo>
                  <a:lnTo>
                    <a:pt x="2005654" y="297502"/>
                  </a:lnTo>
                  <a:lnTo>
                    <a:pt x="2037211" y="326648"/>
                  </a:lnTo>
                  <a:lnTo>
                    <a:pt x="2066833" y="356828"/>
                  </a:lnTo>
                  <a:lnTo>
                    <a:pt x="2094455" y="387999"/>
                  </a:lnTo>
                  <a:lnTo>
                    <a:pt x="2120013" y="420113"/>
                  </a:lnTo>
                  <a:lnTo>
                    <a:pt x="2143443" y="453128"/>
                  </a:lnTo>
                  <a:lnTo>
                    <a:pt x="2164679" y="486997"/>
                  </a:lnTo>
                  <a:lnTo>
                    <a:pt x="2183658" y="521676"/>
                  </a:lnTo>
                  <a:lnTo>
                    <a:pt x="2200315" y="557121"/>
                  </a:lnTo>
                  <a:lnTo>
                    <a:pt x="2214587" y="593285"/>
                  </a:lnTo>
                  <a:lnTo>
                    <a:pt x="2226408" y="630124"/>
                  </a:lnTo>
                  <a:lnTo>
                    <a:pt x="2235714" y="667594"/>
                  </a:lnTo>
                  <a:lnTo>
                    <a:pt x="2242441" y="705649"/>
                  </a:lnTo>
                  <a:lnTo>
                    <a:pt x="2246524" y="744244"/>
                  </a:lnTo>
                  <a:lnTo>
                    <a:pt x="2247900" y="783336"/>
                  </a:lnTo>
                  <a:lnTo>
                    <a:pt x="2246524" y="822427"/>
                  </a:lnTo>
                  <a:lnTo>
                    <a:pt x="2242441" y="861022"/>
                  </a:lnTo>
                  <a:lnTo>
                    <a:pt x="2235714" y="899077"/>
                  </a:lnTo>
                  <a:lnTo>
                    <a:pt x="2226408" y="936547"/>
                  </a:lnTo>
                  <a:lnTo>
                    <a:pt x="2214587" y="973386"/>
                  </a:lnTo>
                  <a:lnTo>
                    <a:pt x="2200315" y="1009550"/>
                  </a:lnTo>
                  <a:lnTo>
                    <a:pt x="2183658" y="1044995"/>
                  </a:lnTo>
                  <a:lnTo>
                    <a:pt x="2164679" y="1079674"/>
                  </a:lnTo>
                  <a:lnTo>
                    <a:pt x="2143443" y="1113543"/>
                  </a:lnTo>
                  <a:lnTo>
                    <a:pt x="2120013" y="1146558"/>
                  </a:lnTo>
                  <a:lnTo>
                    <a:pt x="2094455" y="1178672"/>
                  </a:lnTo>
                  <a:lnTo>
                    <a:pt x="2066833" y="1209843"/>
                  </a:lnTo>
                  <a:lnTo>
                    <a:pt x="2037211" y="1240023"/>
                  </a:lnTo>
                  <a:lnTo>
                    <a:pt x="2005654" y="1269169"/>
                  </a:lnTo>
                  <a:lnTo>
                    <a:pt x="1972226" y="1297236"/>
                  </a:lnTo>
                  <a:lnTo>
                    <a:pt x="1936990" y="1324179"/>
                  </a:lnTo>
                  <a:lnTo>
                    <a:pt x="1900013" y="1349952"/>
                  </a:lnTo>
                  <a:lnTo>
                    <a:pt x="1861358" y="1374511"/>
                  </a:lnTo>
                  <a:lnTo>
                    <a:pt x="1821089" y="1397812"/>
                  </a:lnTo>
                  <a:lnTo>
                    <a:pt x="1779271" y="1419808"/>
                  </a:lnTo>
                  <a:lnTo>
                    <a:pt x="1735968" y="1440455"/>
                  </a:lnTo>
                  <a:lnTo>
                    <a:pt x="1691244" y="1459709"/>
                  </a:lnTo>
                  <a:lnTo>
                    <a:pt x="1645165" y="1477524"/>
                  </a:lnTo>
                  <a:lnTo>
                    <a:pt x="1597794" y="1493856"/>
                  </a:lnTo>
                  <a:lnTo>
                    <a:pt x="1549195" y="1508659"/>
                  </a:lnTo>
                  <a:lnTo>
                    <a:pt x="1499434" y="1521889"/>
                  </a:lnTo>
                  <a:lnTo>
                    <a:pt x="1448574" y="1533501"/>
                  </a:lnTo>
                  <a:lnTo>
                    <a:pt x="1396680" y="1543449"/>
                  </a:lnTo>
                  <a:lnTo>
                    <a:pt x="1343816" y="1551689"/>
                  </a:lnTo>
                  <a:lnTo>
                    <a:pt x="1290047" y="1558177"/>
                  </a:lnTo>
                  <a:lnTo>
                    <a:pt x="1235436" y="1562866"/>
                  </a:lnTo>
                  <a:lnTo>
                    <a:pt x="1180049" y="1565713"/>
                  </a:lnTo>
                  <a:lnTo>
                    <a:pt x="1123950" y="1566672"/>
                  </a:lnTo>
                  <a:lnTo>
                    <a:pt x="1067850" y="1565713"/>
                  </a:lnTo>
                  <a:lnTo>
                    <a:pt x="1012463" y="1562866"/>
                  </a:lnTo>
                  <a:lnTo>
                    <a:pt x="957852" y="1558177"/>
                  </a:lnTo>
                  <a:lnTo>
                    <a:pt x="904083" y="1551689"/>
                  </a:lnTo>
                  <a:lnTo>
                    <a:pt x="851219" y="1543449"/>
                  </a:lnTo>
                  <a:lnTo>
                    <a:pt x="799325" y="1533501"/>
                  </a:lnTo>
                  <a:lnTo>
                    <a:pt x="748465" y="1521889"/>
                  </a:lnTo>
                  <a:lnTo>
                    <a:pt x="698704" y="1508659"/>
                  </a:lnTo>
                  <a:lnTo>
                    <a:pt x="650105" y="1493856"/>
                  </a:lnTo>
                  <a:lnTo>
                    <a:pt x="602734" y="1477524"/>
                  </a:lnTo>
                  <a:lnTo>
                    <a:pt x="556655" y="1459709"/>
                  </a:lnTo>
                  <a:lnTo>
                    <a:pt x="511931" y="1440455"/>
                  </a:lnTo>
                  <a:lnTo>
                    <a:pt x="468628" y="1419808"/>
                  </a:lnTo>
                  <a:lnTo>
                    <a:pt x="426810" y="1397812"/>
                  </a:lnTo>
                  <a:lnTo>
                    <a:pt x="386541" y="1374511"/>
                  </a:lnTo>
                  <a:lnTo>
                    <a:pt x="347886" y="1349952"/>
                  </a:lnTo>
                  <a:lnTo>
                    <a:pt x="310909" y="1324179"/>
                  </a:lnTo>
                  <a:lnTo>
                    <a:pt x="275673" y="1297236"/>
                  </a:lnTo>
                  <a:lnTo>
                    <a:pt x="242245" y="1269169"/>
                  </a:lnTo>
                  <a:lnTo>
                    <a:pt x="210688" y="1240023"/>
                  </a:lnTo>
                  <a:lnTo>
                    <a:pt x="181066" y="1209843"/>
                  </a:lnTo>
                  <a:lnTo>
                    <a:pt x="153444" y="1178672"/>
                  </a:lnTo>
                  <a:lnTo>
                    <a:pt x="127886" y="1146558"/>
                  </a:lnTo>
                  <a:lnTo>
                    <a:pt x="104456" y="1113543"/>
                  </a:lnTo>
                  <a:lnTo>
                    <a:pt x="83220" y="1079674"/>
                  </a:lnTo>
                  <a:lnTo>
                    <a:pt x="64241" y="1044995"/>
                  </a:lnTo>
                  <a:lnTo>
                    <a:pt x="47584" y="1009550"/>
                  </a:lnTo>
                  <a:lnTo>
                    <a:pt x="33312" y="973386"/>
                  </a:lnTo>
                  <a:lnTo>
                    <a:pt x="21491" y="936547"/>
                  </a:lnTo>
                  <a:lnTo>
                    <a:pt x="12185" y="899077"/>
                  </a:lnTo>
                  <a:lnTo>
                    <a:pt x="5458" y="861022"/>
                  </a:lnTo>
                  <a:lnTo>
                    <a:pt x="1375" y="822427"/>
                  </a:lnTo>
                  <a:lnTo>
                    <a:pt x="0" y="783336"/>
                  </a:lnTo>
                  <a:close/>
                </a:path>
              </a:pathLst>
            </a:custGeom>
            <a:ln w="2857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09600" y="2209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Матеріальна допомога учасникам бойових дій в Афганістані  (28)  – 28 тис. грн;</a:t>
            </a:r>
          </a:p>
          <a:p>
            <a:pPr algn="ctr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Учасникам ЧАЕС (15) – 15,0 тис. грн.</a:t>
            </a:r>
            <a:endParaRPr lang="uk-UA" sz="1200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6400800" y="4648200"/>
            <a:ext cx="2656800" cy="1753200"/>
            <a:chOff x="6522721" y="3581400"/>
            <a:chExt cx="2621279" cy="1766316"/>
          </a:xfrm>
        </p:grpSpPr>
        <p:grpSp>
          <p:nvGrpSpPr>
            <p:cNvPr id="63" name="object 24"/>
            <p:cNvGrpSpPr/>
            <p:nvPr/>
          </p:nvGrpSpPr>
          <p:grpSpPr>
            <a:xfrm>
              <a:off x="6522721" y="3581400"/>
              <a:ext cx="2621279" cy="1766316"/>
              <a:chOff x="5756147" y="4349508"/>
              <a:chExt cx="2621279" cy="1766316"/>
            </a:xfrm>
          </p:grpSpPr>
          <p:pic>
            <p:nvPicPr>
              <p:cNvPr id="65" name="object 26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756147" y="4349508"/>
                <a:ext cx="2621279" cy="1766316"/>
              </a:xfrm>
              <a:prstGeom prst="rect">
                <a:avLst/>
              </a:prstGeom>
            </p:spPr>
          </p:pic>
          <p:pic>
            <p:nvPicPr>
              <p:cNvPr id="66" name="object 27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092951" y="4512576"/>
                <a:ext cx="2165604" cy="1464563"/>
              </a:xfrm>
              <a:prstGeom prst="rect">
                <a:avLst/>
              </a:prstGeom>
            </p:spPr>
          </p:pic>
          <p:pic>
            <p:nvPicPr>
              <p:cNvPr id="67" name="object 28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813297" y="4386834"/>
                <a:ext cx="2511552" cy="1656588"/>
              </a:xfrm>
              <a:prstGeom prst="rect">
                <a:avLst/>
              </a:prstGeom>
            </p:spPr>
          </p:pic>
          <p:sp>
            <p:nvSpPr>
              <p:cNvPr id="68" name="object 29"/>
              <p:cNvSpPr/>
              <p:nvPr/>
            </p:nvSpPr>
            <p:spPr>
              <a:xfrm>
                <a:off x="5813297" y="4386834"/>
                <a:ext cx="2512060" cy="1656714"/>
              </a:xfrm>
              <a:custGeom>
                <a:avLst/>
                <a:gdLst/>
                <a:ahLst/>
                <a:cxnLst/>
                <a:rect l="l" t="t" r="r" b="b"/>
                <a:pathLst>
                  <a:path w="2512059" h="1656714">
                    <a:moveTo>
                      <a:pt x="0" y="828294"/>
                    </a:moveTo>
                    <a:lnTo>
                      <a:pt x="5131" y="752902"/>
                    </a:lnTo>
                    <a:lnTo>
                      <a:pt x="20232" y="679407"/>
                    </a:lnTo>
                    <a:lnTo>
                      <a:pt x="44857" y="608100"/>
                    </a:lnTo>
                    <a:lnTo>
                      <a:pt x="60603" y="573359"/>
                    </a:lnTo>
                    <a:lnTo>
                      <a:pt x="78564" y="539275"/>
                    </a:lnTo>
                    <a:lnTo>
                      <a:pt x="98684" y="505884"/>
                    </a:lnTo>
                    <a:lnTo>
                      <a:pt x="120909" y="473223"/>
                    </a:lnTo>
                    <a:lnTo>
                      <a:pt x="145183" y="441329"/>
                    </a:lnTo>
                    <a:lnTo>
                      <a:pt x="171450" y="410238"/>
                    </a:lnTo>
                    <a:lnTo>
                      <a:pt x="199654" y="379986"/>
                    </a:lnTo>
                    <a:lnTo>
                      <a:pt x="229742" y="350611"/>
                    </a:lnTo>
                    <a:lnTo>
                      <a:pt x="261656" y="322148"/>
                    </a:lnTo>
                    <a:lnTo>
                      <a:pt x="295342" y="294634"/>
                    </a:lnTo>
                    <a:lnTo>
                      <a:pt x="330744" y="268107"/>
                    </a:lnTo>
                    <a:lnTo>
                      <a:pt x="367807" y="242601"/>
                    </a:lnTo>
                    <a:lnTo>
                      <a:pt x="406476" y="218155"/>
                    </a:lnTo>
                    <a:lnTo>
                      <a:pt x="446695" y="194804"/>
                    </a:lnTo>
                    <a:lnTo>
                      <a:pt x="488408" y="172585"/>
                    </a:lnTo>
                    <a:lnTo>
                      <a:pt x="531560" y="151535"/>
                    </a:lnTo>
                    <a:lnTo>
                      <a:pt x="576096" y="131689"/>
                    </a:lnTo>
                    <a:lnTo>
                      <a:pt x="621961" y="113086"/>
                    </a:lnTo>
                    <a:lnTo>
                      <a:pt x="669098" y="95761"/>
                    </a:lnTo>
                    <a:lnTo>
                      <a:pt x="717453" y="79750"/>
                    </a:lnTo>
                    <a:lnTo>
                      <a:pt x="766970" y="65091"/>
                    </a:lnTo>
                    <a:lnTo>
                      <a:pt x="817594" y="51820"/>
                    </a:lnTo>
                    <a:lnTo>
                      <a:pt x="869269" y="39973"/>
                    </a:lnTo>
                    <a:lnTo>
                      <a:pt x="921940" y="29587"/>
                    </a:lnTo>
                    <a:lnTo>
                      <a:pt x="975551" y="20699"/>
                    </a:lnTo>
                    <a:lnTo>
                      <a:pt x="1030048" y="13344"/>
                    </a:lnTo>
                    <a:lnTo>
                      <a:pt x="1085374" y="7561"/>
                    </a:lnTo>
                    <a:lnTo>
                      <a:pt x="1141474" y="3384"/>
                    </a:lnTo>
                    <a:lnTo>
                      <a:pt x="1198293" y="852"/>
                    </a:lnTo>
                    <a:lnTo>
                      <a:pt x="1255776" y="0"/>
                    </a:lnTo>
                    <a:lnTo>
                      <a:pt x="1313258" y="852"/>
                    </a:lnTo>
                    <a:lnTo>
                      <a:pt x="1370077" y="3384"/>
                    </a:lnTo>
                    <a:lnTo>
                      <a:pt x="1426177" y="7561"/>
                    </a:lnTo>
                    <a:lnTo>
                      <a:pt x="1481503" y="13344"/>
                    </a:lnTo>
                    <a:lnTo>
                      <a:pt x="1536000" y="20699"/>
                    </a:lnTo>
                    <a:lnTo>
                      <a:pt x="1589611" y="29587"/>
                    </a:lnTo>
                    <a:lnTo>
                      <a:pt x="1642282" y="39973"/>
                    </a:lnTo>
                    <a:lnTo>
                      <a:pt x="1693957" y="51820"/>
                    </a:lnTo>
                    <a:lnTo>
                      <a:pt x="1744581" y="65091"/>
                    </a:lnTo>
                    <a:lnTo>
                      <a:pt x="1794098" y="79750"/>
                    </a:lnTo>
                    <a:lnTo>
                      <a:pt x="1842453" y="95761"/>
                    </a:lnTo>
                    <a:lnTo>
                      <a:pt x="1889590" y="113086"/>
                    </a:lnTo>
                    <a:lnTo>
                      <a:pt x="1935455" y="131689"/>
                    </a:lnTo>
                    <a:lnTo>
                      <a:pt x="1979991" y="151535"/>
                    </a:lnTo>
                    <a:lnTo>
                      <a:pt x="2023143" y="172585"/>
                    </a:lnTo>
                    <a:lnTo>
                      <a:pt x="2064856" y="194804"/>
                    </a:lnTo>
                    <a:lnTo>
                      <a:pt x="2105075" y="218155"/>
                    </a:lnTo>
                    <a:lnTo>
                      <a:pt x="2143744" y="242601"/>
                    </a:lnTo>
                    <a:lnTo>
                      <a:pt x="2180807" y="268107"/>
                    </a:lnTo>
                    <a:lnTo>
                      <a:pt x="2216209" y="294634"/>
                    </a:lnTo>
                    <a:lnTo>
                      <a:pt x="2249895" y="322148"/>
                    </a:lnTo>
                    <a:lnTo>
                      <a:pt x="2281809" y="350611"/>
                    </a:lnTo>
                    <a:lnTo>
                      <a:pt x="2311897" y="379986"/>
                    </a:lnTo>
                    <a:lnTo>
                      <a:pt x="2340102" y="410238"/>
                    </a:lnTo>
                    <a:lnTo>
                      <a:pt x="2366368" y="441329"/>
                    </a:lnTo>
                    <a:lnTo>
                      <a:pt x="2390642" y="473223"/>
                    </a:lnTo>
                    <a:lnTo>
                      <a:pt x="2412867" y="505884"/>
                    </a:lnTo>
                    <a:lnTo>
                      <a:pt x="2432987" y="539275"/>
                    </a:lnTo>
                    <a:lnTo>
                      <a:pt x="2450948" y="573359"/>
                    </a:lnTo>
                    <a:lnTo>
                      <a:pt x="2466694" y="608100"/>
                    </a:lnTo>
                    <a:lnTo>
                      <a:pt x="2491319" y="679407"/>
                    </a:lnTo>
                    <a:lnTo>
                      <a:pt x="2506420" y="752902"/>
                    </a:lnTo>
                    <a:lnTo>
                      <a:pt x="2511552" y="828294"/>
                    </a:lnTo>
                    <a:lnTo>
                      <a:pt x="2510259" y="866208"/>
                    </a:lnTo>
                    <a:lnTo>
                      <a:pt x="2500088" y="940688"/>
                    </a:lnTo>
                    <a:lnTo>
                      <a:pt x="2480170" y="1013125"/>
                    </a:lnTo>
                    <a:lnTo>
                      <a:pt x="2450948" y="1083228"/>
                    </a:lnTo>
                    <a:lnTo>
                      <a:pt x="2432987" y="1117312"/>
                    </a:lnTo>
                    <a:lnTo>
                      <a:pt x="2412867" y="1150703"/>
                    </a:lnTo>
                    <a:lnTo>
                      <a:pt x="2390642" y="1183364"/>
                    </a:lnTo>
                    <a:lnTo>
                      <a:pt x="2366368" y="1215258"/>
                    </a:lnTo>
                    <a:lnTo>
                      <a:pt x="2340102" y="1246349"/>
                    </a:lnTo>
                    <a:lnTo>
                      <a:pt x="2311897" y="1276601"/>
                    </a:lnTo>
                    <a:lnTo>
                      <a:pt x="2281809" y="1305976"/>
                    </a:lnTo>
                    <a:lnTo>
                      <a:pt x="2249895" y="1334439"/>
                    </a:lnTo>
                    <a:lnTo>
                      <a:pt x="2216209" y="1361953"/>
                    </a:lnTo>
                    <a:lnTo>
                      <a:pt x="2180807" y="1388480"/>
                    </a:lnTo>
                    <a:lnTo>
                      <a:pt x="2143744" y="1413986"/>
                    </a:lnTo>
                    <a:lnTo>
                      <a:pt x="2105075" y="1438432"/>
                    </a:lnTo>
                    <a:lnTo>
                      <a:pt x="2064856" y="1461783"/>
                    </a:lnTo>
                    <a:lnTo>
                      <a:pt x="2023143" y="1484002"/>
                    </a:lnTo>
                    <a:lnTo>
                      <a:pt x="1979991" y="1505052"/>
                    </a:lnTo>
                    <a:lnTo>
                      <a:pt x="1935455" y="1524898"/>
                    </a:lnTo>
                    <a:lnTo>
                      <a:pt x="1889590" y="1543501"/>
                    </a:lnTo>
                    <a:lnTo>
                      <a:pt x="1842453" y="1560826"/>
                    </a:lnTo>
                    <a:lnTo>
                      <a:pt x="1794098" y="1576837"/>
                    </a:lnTo>
                    <a:lnTo>
                      <a:pt x="1744581" y="1591496"/>
                    </a:lnTo>
                    <a:lnTo>
                      <a:pt x="1693957" y="1604767"/>
                    </a:lnTo>
                    <a:lnTo>
                      <a:pt x="1642282" y="1616614"/>
                    </a:lnTo>
                    <a:lnTo>
                      <a:pt x="1589611" y="1627000"/>
                    </a:lnTo>
                    <a:lnTo>
                      <a:pt x="1536000" y="1635888"/>
                    </a:lnTo>
                    <a:lnTo>
                      <a:pt x="1481503" y="1643243"/>
                    </a:lnTo>
                    <a:lnTo>
                      <a:pt x="1426177" y="1649026"/>
                    </a:lnTo>
                    <a:lnTo>
                      <a:pt x="1370077" y="1653203"/>
                    </a:lnTo>
                    <a:lnTo>
                      <a:pt x="1313258" y="1655735"/>
                    </a:lnTo>
                    <a:lnTo>
                      <a:pt x="1255776" y="1656588"/>
                    </a:lnTo>
                    <a:lnTo>
                      <a:pt x="1198293" y="1655735"/>
                    </a:lnTo>
                    <a:lnTo>
                      <a:pt x="1141474" y="1653203"/>
                    </a:lnTo>
                    <a:lnTo>
                      <a:pt x="1085374" y="1649026"/>
                    </a:lnTo>
                    <a:lnTo>
                      <a:pt x="1030048" y="1643243"/>
                    </a:lnTo>
                    <a:lnTo>
                      <a:pt x="975551" y="1635888"/>
                    </a:lnTo>
                    <a:lnTo>
                      <a:pt x="921940" y="1627000"/>
                    </a:lnTo>
                    <a:lnTo>
                      <a:pt x="869269" y="1616614"/>
                    </a:lnTo>
                    <a:lnTo>
                      <a:pt x="817594" y="1604767"/>
                    </a:lnTo>
                    <a:lnTo>
                      <a:pt x="766970" y="1591496"/>
                    </a:lnTo>
                    <a:lnTo>
                      <a:pt x="717453" y="1576837"/>
                    </a:lnTo>
                    <a:lnTo>
                      <a:pt x="669098" y="1560826"/>
                    </a:lnTo>
                    <a:lnTo>
                      <a:pt x="621961" y="1543501"/>
                    </a:lnTo>
                    <a:lnTo>
                      <a:pt x="576096" y="1524898"/>
                    </a:lnTo>
                    <a:lnTo>
                      <a:pt x="531560" y="1505052"/>
                    </a:lnTo>
                    <a:lnTo>
                      <a:pt x="488408" y="1484002"/>
                    </a:lnTo>
                    <a:lnTo>
                      <a:pt x="446695" y="1461783"/>
                    </a:lnTo>
                    <a:lnTo>
                      <a:pt x="406476" y="1438432"/>
                    </a:lnTo>
                    <a:lnTo>
                      <a:pt x="367807" y="1413986"/>
                    </a:lnTo>
                    <a:lnTo>
                      <a:pt x="330744" y="1388480"/>
                    </a:lnTo>
                    <a:lnTo>
                      <a:pt x="295342" y="1361953"/>
                    </a:lnTo>
                    <a:lnTo>
                      <a:pt x="261656" y="1334439"/>
                    </a:lnTo>
                    <a:lnTo>
                      <a:pt x="229742" y="1305976"/>
                    </a:lnTo>
                    <a:lnTo>
                      <a:pt x="199654" y="1276601"/>
                    </a:lnTo>
                    <a:lnTo>
                      <a:pt x="171449" y="1246349"/>
                    </a:lnTo>
                    <a:lnTo>
                      <a:pt x="145183" y="1215258"/>
                    </a:lnTo>
                    <a:lnTo>
                      <a:pt x="120909" y="1183364"/>
                    </a:lnTo>
                    <a:lnTo>
                      <a:pt x="98684" y="1150703"/>
                    </a:lnTo>
                    <a:lnTo>
                      <a:pt x="78564" y="1117312"/>
                    </a:lnTo>
                    <a:lnTo>
                      <a:pt x="60603" y="1083228"/>
                    </a:lnTo>
                    <a:lnTo>
                      <a:pt x="44857" y="1048487"/>
                    </a:lnTo>
                    <a:lnTo>
                      <a:pt x="20232" y="977180"/>
                    </a:lnTo>
                    <a:lnTo>
                      <a:pt x="5131" y="903685"/>
                    </a:lnTo>
                    <a:lnTo>
                      <a:pt x="0" y="828294"/>
                    </a:lnTo>
                    <a:close/>
                  </a:path>
                </a:pathLst>
              </a:custGeom>
              <a:ln w="28575">
                <a:solidFill>
                  <a:srgbClr val="92D05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64" name="object 30"/>
            <p:cNvSpPr txBox="1"/>
            <p:nvPr/>
          </p:nvSpPr>
          <p:spPr>
            <a:xfrm>
              <a:off x="6781800" y="3888480"/>
              <a:ext cx="2133600" cy="590472"/>
            </a:xfrm>
            <a:prstGeom prst="rect">
              <a:avLst/>
            </a:prstGeom>
          </p:spPr>
          <p:txBody>
            <a:bodyPr vert="horz" wrap="square" lIns="0" tIns="36830" rIns="0" bIns="0" rtlCol="0">
              <a:noAutofit/>
            </a:bodyPr>
            <a:lstStyle/>
            <a:p>
              <a:pPr algn="ctr">
                <a:lnSpc>
                  <a:spcPts val="1465"/>
                </a:lnSpc>
              </a:pP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Придбано </a:t>
              </a: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продовольчих наборів (11) – 7,1 тис. 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грн.</a:t>
              </a:r>
            </a:p>
            <a:p>
              <a:pPr algn="ctr">
                <a:lnSpc>
                  <a:spcPts val="1465"/>
                </a:lnSpc>
              </a:pP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Допомога на ремонт будинків (1)-20,0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ctr">
                <a:lnSpc>
                  <a:spcPts val="1465"/>
                </a:lnSpc>
              </a:pP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на пошкоджене майно (7)-115,0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Стрелка вправо 75"/>
          <p:cNvSpPr/>
          <p:nvPr/>
        </p:nvSpPr>
        <p:spPr>
          <a:xfrm rot="2526223">
            <a:off x="2476169" y="3318923"/>
            <a:ext cx="697160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Стрелка вправо 76"/>
          <p:cNvSpPr/>
          <p:nvPr/>
        </p:nvSpPr>
        <p:spPr>
          <a:xfrm rot="5400000">
            <a:off x="4437686" y="3182314"/>
            <a:ext cx="344828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Стрелка вправо 77"/>
          <p:cNvSpPr/>
          <p:nvPr/>
        </p:nvSpPr>
        <p:spPr>
          <a:xfrm rot="7816101">
            <a:off x="6112386" y="3294291"/>
            <a:ext cx="729402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Стрелка вправо 78"/>
          <p:cNvSpPr/>
          <p:nvPr/>
        </p:nvSpPr>
        <p:spPr>
          <a:xfrm rot="20539349">
            <a:off x="2787047" y="4957833"/>
            <a:ext cx="592964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Стрелка вправо 82"/>
          <p:cNvSpPr/>
          <p:nvPr/>
        </p:nvSpPr>
        <p:spPr>
          <a:xfrm rot="12164367">
            <a:off x="5908649" y="5036229"/>
            <a:ext cx="594000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7" name="Группа 46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51" name="object 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52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3898" y="104775"/>
            <a:ext cx="8059420" cy="1304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  <a:tabLst>
                <a:tab pos="5606415" algn="l"/>
              </a:tabLst>
            </a:pPr>
            <a:r>
              <a:rPr dirty="0"/>
              <a:t>Видатки</a:t>
            </a:r>
            <a:r>
              <a:rPr spc="-30" dirty="0"/>
              <a:t> </a:t>
            </a:r>
            <a:r>
              <a:rPr dirty="0"/>
              <a:t>загального</a:t>
            </a:r>
            <a:r>
              <a:rPr spc="-40" dirty="0"/>
              <a:t> </a:t>
            </a:r>
            <a:r>
              <a:rPr dirty="0"/>
              <a:t>фонду</a:t>
            </a:r>
            <a:r>
              <a:rPr spc="-50" dirty="0"/>
              <a:t> </a:t>
            </a:r>
            <a:r>
              <a:rPr dirty="0"/>
              <a:t>по</a:t>
            </a:r>
            <a:r>
              <a:rPr spc="-40" dirty="0"/>
              <a:t> </a:t>
            </a:r>
            <a:r>
              <a:rPr dirty="0" err="1"/>
              <a:t>галузі</a:t>
            </a:r>
            <a:r>
              <a:rPr spc="-40" dirty="0"/>
              <a:t> </a:t>
            </a:r>
            <a:r>
              <a:rPr dirty="0"/>
              <a:t>“</a:t>
            </a:r>
            <a:r>
              <a:rPr spc="-10" dirty="0" err="1"/>
              <a:t>Соціальний</a:t>
            </a:r>
            <a:r>
              <a:rPr spc="-10" dirty="0"/>
              <a:t> </a:t>
            </a:r>
            <a:r>
              <a:rPr dirty="0"/>
              <a:t>захист</a:t>
            </a:r>
            <a:r>
              <a:rPr spc="-95" dirty="0"/>
              <a:t> </a:t>
            </a:r>
            <a:r>
              <a:rPr dirty="0"/>
              <a:t>та</a:t>
            </a:r>
            <a:r>
              <a:rPr spc="-90" dirty="0"/>
              <a:t> </a:t>
            </a:r>
            <a:r>
              <a:rPr dirty="0" err="1"/>
              <a:t>соціальне</a:t>
            </a:r>
            <a:r>
              <a:rPr spc="-95" dirty="0"/>
              <a:t> </a:t>
            </a:r>
            <a:r>
              <a:rPr spc="-10" dirty="0" err="1"/>
              <a:t>забезпечення</a:t>
            </a:r>
            <a:r>
              <a:rPr dirty="0"/>
              <a:t>”</a:t>
            </a:r>
            <a:r>
              <a:rPr spc="-25" dirty="0"/>
              <a:t> </a:t>
            </a:r>
            <a:r>
              <a:rPr lang="uk-UA" spc="-25" dirty="0"/>
              <a:t/>
            </a:r>
            <a:br>
              <a:rPr lang="uk-UA" spc="-25" dirty="0"/>
            </a:br>
            <a:r>
              <a:rPr dirty="0" err="1" smtClean="0"/>
              <a:t>за</a:t>
            </a:r>
            <a:r>
              <a:rPr lang="uk-UA" dirty="0" smtClean="0"/>
              <a:t> </a:t>
            </a:r>
            <a:r>
              <a:rPr spc="-20" dirty="0" smtClean="0"/>
              <a:t> </a:t>
            </a:r>
            <a:r>
              <a:rPr lang="uk-UA" dirty="0" smtClean="0"/>
              <a:t>9 місяців </a:t>
            </a:r>
            <a:r>
              <a:rPr dirty="0" smtClean="0"/>
              <a:t>202</a:t>
            </a:r>
            <a:r>
              <a:rPr lang="uk-UA" dirty="0"/>
              <a:t>5</a:t>
            </a:r>
            <a:r>
              <a:rPr spc="-70" dirty="0"/>
              <a:t> </a:t>
            </a:r>
            <a:r>
              <a:rPr spc="-20" dirty="0"/>
              <a:t>року</a:t>
            </a:r>
          </a:p>
        </p:txBody>
      </p:sp>
      <p:grpSp>
        <p:nvGrpSpPr>
          <p:cNvPr id="5" name="Группа 60"/>
          <p:cNvGrpSpPr/>
          <p:nvPr/>
        </p:nvGrpSpPr>
        <p:grpSpPr>
          <a:xfrm>
            <a:off x="76200" y="4267200"/>
            <a:ext cx="3542557" cy="1905000"/>
            <a:chOff x="6495185" y="3581400"/>
            <a:chExt cx="2707042" cy="1766316"/>
          </a:xfrm>
        </p:grpSpPr>
        <p:grpSp>
          <p:nvGrpSpPr>
            <p:cNvPr id="9" name="object 24"/>
            <p:cNvGrpSpPr/>
            <p:nvPr/>
          </p:nvGrpSpPr>
          <p:grpSpPr>
            <a:xfrm>
              <a:off x="6522721" y="3581400"/>
              <a:ext cx="2621279" cy="1766316"/>
              <a:chOff x="5756147" y="4349508"/>
              <a:chExt cx="2621279" cy="1766316"/>
            </a:xfrm>
          </p:grpSpPr>
          <p:pic>
            <p:nvPicPr>
              <p:cNvPr id="26" name="object 2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756147" y="4349508"/>
                <a:ext cx="2621279" cy="1766316"/>
              </a:xfrm>
              <a:prstGeom prst="rect">
                <a:avLst/>
              </a:prstGeom>
            </p:spPr>
          </p:pic>
          <p:pic>
            <p:nvPicPr>
              <p:cNvPr id="27" name="object 2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92951" y="4512576"/>
                <a:ext cx="2165604" cy="1464563"/>
              </a:xfrm>
              <a:prstGeom prst="rect">
                <a:avLst/>
              </a:prstGeom>
            </p:spPr>
          </p:pic>
          <p:pic>
            <p:nvPicPr>
              <p:cNvPr id="28" name="object 2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13297" y="4386834"/>
                <a:ext cx="2511551" cy="1656588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5813297" y="4386834"/>
                <a:ext cx="2512060" cy="1656714"/>
              </a:xfrm>
              <a:custGeom>
                <a:avLst/>
                <a:gdLst/>
                <a:ahLst/>
                <a:cxnLst/>
                <a:rect l="l" t="t" r="r" b="b"/>
                <a:pathLst>
                  <a:path w="2512059" h="1656714">
                    <a:moveTo>
                      <a:pt x="0" y="828294"/>
                    </a:moveTo>
                    <a:lnTo>
                      <a:pt x="5131" y="752902"/>
                    </a:lnTo>
                    <a:lnTo>
                      <a:pt x="20232" y="679407"/>
                    </a:lnTo>
                    <a:lnTo>
                      <a:pt x="44857" y="608100"/>
                    </a:lnTo>
                    <a:lnTo>
                      <a:pt x="60603" y="573359"/>
                    </a:lnTo>
                    <a:lnTo>
                      <a:pt x="78564" y="539275"/>
                    </a:lnTo>
                    <a:lnTo>
                      <a:pt x="98684" y="505884"/>
                    </a:lnTo>
                    <a:lnTo>
                      <a:pt x="120909" y="473223"/>
                    </a:lnTo>
                    <a:lnTo>
                      <a:pt x="145183" y="441329"/>
                    </a:lnTo>
                    <a:lnTo>
                      <a:pt x="171450" y="410238"/>
                    </a:lnTo>
                    <a:lnTo>
                      <a:pt x="199654" y="379986"/>
                    </a:lnTo>
                    <a:lnTo>
                      <a:pt x="229742" y="350611"/>
                    </a:lnTo>
                    <a:lnTo>
                      <a:pt x="261656" y="322148"/>
                    </a:lnTo>
                    <a:lnTo>
                      <a:pt x="295342" y="294634"/>
                    </a:lnTo>
                    <a:lnTo>
                      <a:pt x="330744" y="268107"/>
                    </a:lnTo>
                    <a:lnTo>
                      <a:pt x="367807" y="242601"/>
                    </a:lnTo>
                    <a:lnTo>
                      <a:pt x="406476" y="218155"/>
                    </a:lnTo>
                    <a:lnTo>
                      <a:pt x="446695" y="194804"/>
                    </a:lnTo>
                    <a:lnTo>
                      <a:pt x="488408" y="172585"/>
                    </a:lnTo>
                    <a:lnTo>
                      <a:pt x="531560" y="151535"/>
                    </a:lnTo>
                    <a:lnTo>
                      <a:pt x="576096" y="131689"/>
                    </a:lnTo>
                    <a:lnTo>
                      <a:pt x="621961" y="113086"/>
                    </a:lnTo>
                    <a:lnTo>
                      <a:pt x="669098" y="95761"/>
                    </a:lnTo>
                    <a:lnTo>
                      <a:pt x="717453" y="79750"/>
                    </a:lnTo>
                    <a:lnTo>
                      <a:pt x="766970" y="65091"/>
                    </a:lnTo>
                    <a:lnTo>
                      <a:pt x="817594" y="51820"/>
                    </a:lnTo>
                    <a:lnTo>
                      <a:pt x="869269" y="39973"/>
                    </a:lnTo>
                    <a:lnTo>
                      <a:pt x="921940" y="29587"/>
                    </a:lnTo>
                    <a:lnTo>
                      <a:pt x="975551" y="20699"/>
                    </a:lnTo>
                    <a:lnTo>
                      <a:pt x="1030048" y="13344"/>
                    </a:lnTo>
                    <a:lnTo>
                      <a:pt x="1085374" y="7561"/>
                    </a:lnTo>
                    <a:lnTo>
                      <a:pt x="1141474" y="3384"/>
                    </a:lnTo>
                    <a:lnTo>
                      <a:pt x="1198293" y="852"/>
                    </a:lnTo>
                    <a:lnTo>
                      <a:pt x="1255776" y="0"/>
                    </a:lnTo>
                    <a:lnTo>
                      <a:pt x="1313258" y="852"/>
                    </a:lnTo>
                    <a:lnTo>
                      <a:pt x="1370077" y="3384"/>
                    </a:lnTo>
                    <a:lnTo>
                      <a:pt x="1426177" y="7561"/>
                    </a:lnTo>
                    <a:lnTo>
                      <a:pt x="1481503" y="13344"/>
                    </a:lnTo>
                    <a:lnTo>
                      <a:pt x="1536000" y="20699"/>
                    </a:lnTo>
                    <a:lnTo>
                      <a:pt x="1589611" y="29587"/>
                    </a:lnTo>
                    <a:lnTo>
                      <a:pt x="1642282" y="39973"/>
                    </a:lnTo>
                    <a:lnTo>
                      <a:pt x="1693957" y="51820"/>
                    </a:lnTo>
                    <a:lnTo>
                      <a:pt x="1744581" y="65091"/>
                    </a:lnTo>
                    <a:lnTo>
                      <a:pt x="1794098" y="79750"/>
                    </a:lnTo>
                    <a:lnTo>
                      <a:pt x="1842453" y="95761"/>
                    </a:lnTo>
                    <a:lnTo>
                      <a:pt x="1889590" y="113086"/>
                    </a:lnTo>
                    <a:lnTo>
                      <a:pt x="1935455" y="131689"/>
                    </a:lnTo>
                    <a:lnTo>
                      <a:pt x="1979991" y="151535"/>
                    </a:lnTo>
                    <a:lnTo>
                      <a:pt x="2023143" y="172585"/>
                    </a:lnTo>
                    <a:lnTo>
                      <a:pt x="2064856" y="194804"/>
                    </a:lnTo>
                    <a:lnTo>
                      <a:pt x="2105075" y="218155"/>
                    </a:lnTo>
                    <a:lnTo>
                      <a:pt x="2143744" y="242601"/>
                    </a:lnTo>
                    <a:lnTo>
                      <a:pt x="2180807" y="268107"/>
                    </a:lnTo>
                    <a:lnTo>
                      <a:pt x="2216209" y="294634"/>
                    </a:lnTo>
                    <a:lnTo>
                      <a:pt x="2249895" y="322148"/>
                    </a:lnTo>
                    <a:lnTo>
                      <a:pt x="2281809" y="350611"/>
                    </a:lnTo>
                    <a:lnTo>
                      <a:pt x="2311897" y="379986"/>
                    </a:lnTo>
                    <a:lnTo>
                      <a:pt x="2340102" y="410238"/>
                    </a:lnTo>
                    <a:lnTo>
                      <a:pt x="2366368" y="441329"/>
                    </a:lnTo>
                    <a:lnTo>
                      <a:pt x="2390642" y="473223"/>
                    </a:lnTo>
                    <a:lnTo>
                      <a:pt x="2412867" y="505884"/>
                    </a:lnTo>
                    <a:lnTo>
                      <a:pt x="2432987" y="539275"/>
                    </a:lnTo>
                    <a:lnTo>
                      <a:pt x="2450948" y="573359"/>
                    </a:lnTo>
                    <a:lnTo>
                      <a:pt x="2466694" y="608100"/>
                    </a:lnTo>
                    <a:lnTo>
                      <a:pt x="2491319" y="679407"/>
                    </a:lnTo>
                    <a:lnTo>
                      <a:pt x="2506420" y="752902"/>
                    </a:lnTo>
                    <a:lnTo>
                      <a:pt x="2511552" y="828294"/>
                    </a:lnTo>
                    <a:lnTo>
                      <a:pt x="2510259" y="866208"/>
                    </a:lnTo>
                    <a:lnTo>
                      <a:pt x="2500088" y="940688"/>
                    </a:lnTo>
                    <a:lnTo>
                      <a:pt x="2480170" y="1013125"/>
                    </a:lnTo>
                    <a:lnTo>
                      <a:pt x="2450948" y="1083228"/>
                    </a:lnTo>
                    <a:lnTo>
                      <a:pt x="2432987" y="1117312"/>
                    </a:lnTo>
                    <a:lnTo>
                      <a:pt x="2412867" y="1150703"/>
                    </a:lnTo>
                    <a:lnTo>
                      <a:pt x="2390642" y="1183364"/>
                    </a:lnTo>
                    <a:lnTo>
                      <a:pt x="2366368" y="1215258"/>
                    </a:lnTo>
                    <a:lnTo>
                      <a:pt x="2340102" y="1246349"/>
                    </a:lnTo>
                    <a:lnTo>
                      <a:pt x="2311897" y="1276601"/>
                    </a:lnTo>
                    <a:lnTo>
                      <a:pt x="2281809" y="1305976"/>
                    </a:lnTo>
                    <a:lnTo>
                      <a:pt x="2249895" y="1334439"/>
                    </a:lnTo>
                    <a:lnTo>
                      <a:pt x="2216209" y="1361953"/>
                    </a:lnTo>
                    <a:lnTo>
                      <a:pt x="2180807" y="1388480"/>
                    </a:lnTo>
                    <a:lnTo>
                      <a:pt x="2143744" y="1413986"/>
                    </a:lnTo>
                    <a:lnTo>
                      <a:pt x="2105075" y="1438432"/>
                    </a:lnTo>
                    <a:lnTo>
                      <a:pt x="2064856" y="1461783"/>
                    </a:lnTo>
                    <a:lnTo>
                      <a:pt x="2023143" y="1484002"/>
                    </a:lnTo>
                    <a:lnTo>
                      <a:pt x="1979991" y="1505052"/>
                    </a:lnTo>
                    <a:lnTo>
                      <a:pt x="1935455" y="1524898"/>
                    </a:lnTo>
                    <a:lnTo>
                      <a:pt x="1889590" y="1543501"/>
                    </a:lnTo>
                    <a:lnTo>
                      <a:pt x="1842453" y="1560826"/>
                    </a:lnTo>
                    <a:lnTo>
                      <a:pt x="1794098" y="1576837"/>
                    </a:lnTo>
                    <a:lnTo>
                      <a:pt x="1744581" y="1591496"/>
                    </a:lnTo>
                    <a:lnTo>
                      <a:pt x="1693957" y="1604767"/>
                    </a:lnTo>
                    <a:lnTo>
                      <a:pt x="1642282" y="1616614"/>
                    </a:lnTo>
                    <a:lnTo>
                      <a:pt x="1589611" y="1627000"/>
                    </a:lnTo>
                    <a:lnTo>
                      <a:pt x="1536000" y="1635888"/>
                    </a:lnTo>
                    <a:lnTo>
                      <a:pt x="1481503" y="1643243"/>
                    </a:lnTo>
                    <a:lnTo>
                      <a:pt x="1426177" y="1649026"/>
                    </a:lnTo>
                    <a:lnTo>
                      <a:pt x="1370077" y="1653203"/>
                    </a:lnTo>
                    <a:lnTo>
                      <a:pt x="1313258" y="1655735"/>
                    </a:lnTo>
                    <a:lnTo>
                      <a:pt x="1255776" y="1656588"/>
                    </a:lnTo>
                    <a:lnTo>
                      <a:pt x="1198293" y="1655735"/>
                    </a:lnTo>
                    <a:lnTo>
                      <a:pt x="1141474" y="1653203"/>
                    </a:lnTo>
                    <a:lnTo>
                      <a:pt x="1085374" y="1649026"/>
                    </a:lnTo>
                    <a:lnTo>
                      <a:pt x="1030048" y="1643243"/>
                    </a:lnTo>
                    <a:lnTo>
                      <a:pt x="975551" y="1635888"/>
                    </a:lnTo>
                    <a:lnTo>
                      <a:pt x="921940" y="1627000"/>
                    </a:lnTo>
                    <a:lnTo>
                      <a:pt x="869269" y="1616614"/>
                    </a:lnTo>
                    <a:lnTo>
                      <a:pt x="817594" y="1604767"/>
                    </a:lnTo>
                    <a:lnTo>
                      <a:pt x="766970" y="1591496"/>
                    </a:lnTo>
                    <a:lnTo>
                      <a:pt x="717453" y="1576837"/>
                    </a:lnTo>
                    <a:lnTo>
                      <a:pt x="669098" y="1560826"/>
                    </a:lnTo>
                    <a:lnTo>
                      <a:pt x="621961" y="1543501"/>
                    </a:lnTo>
                    <a:lnTo>
                      <a:pt x="576096" y="1524898"/>
                    </a:lnTo>
                    <a:lnTo>
                      <a:pt x="531560" y="1505052"/>
                    </a:lnTo>
                    <a:lnTo>
                      <a:pt x="488408" y="1484002"/>
                    </a:lnTo>
                    <a:lnTo>
                      <a:pt x="446695" y="1461783"/>
                    </a:lnTo>
                    <a:lnTo>
                      <a:pt x="406476" y="1438432"/>
                    </a:lnTo>
                    <a:lnTo>
                      <a:pt x="367807" y="1413986"/>
                    </a:lnTo>
                    <a:lnTo>
                      <a:pt x="330744" y="1388480"/>
                    </a:lnTo>
                    <a:lnTo>
                      <a:pt x="295342" y="1361953"/>
                    </a:lnTo>
                    <a:lnTo>
                      <a:pt x="261656" y="1334439"/>
                    </a:lnTo>
                    <a:lnTo>
                      <a:pt x="229742" y="1305976"/>
                    </a:lnTo>
                    <a:lnTo>
                      <a:pt x="199654" y="1276601"/>
                    </a:lnTo>
                    <a:lnTo>
                      <a:pt x="171449" y="1246349"/>
                    </a:lnTo>
                    <a:lnTo>
                      <a:pt x="145183" y="1215258"/>
                    </a:lnTo>
                    <a:lnTo>
                      <a:pt x="120909" y="1183364"/>
                    </a:lnTo>
                    <a:lnTo>
                      <a:pt x="98684" y="1150703"/>
                    </a:lnTo>
                    <a:lnTo>
                      <a:pt x="78564" y="1117312"/>
                    </a:lnTo>
                    <a:lnTo>
                      <a:pt x="60603" y="1083228"/>
                    </a:lnTo>
                    <a:lnTo>
                      <a:pt x="44857" y="1048487"/>
                    </a:lnTo>
                    <a:lnTo>
                      <a:pt x="20232" y="977180"/>
                    </a:lnTo>
                    <a:lnTo>
                      <a:pt x="5131" y="903685"/>
                    </a:lnTo>
                    <a:lnTo>
                      <a:pt x="0" y="828294"/>
                    </a:lnTo>
                    <a:close/>
                  </a:path>
                </a:pathLst>
              </a:custGeom>
              <a:ln w="28575">
                <a:solidFill>
                  <a:srgbClr val="92D05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30" name="object 30"/>
            <p:cNvSpPr txBox="1"/>
            <p:nvPr/>
          </p:nvSpPr>
          <p:spPr>
            <a:xfrm>
              <a:off x="6495185" y="4142206"/>
              <a:ext cx="2707042" cy="701344"/>
            </a:xfrm>
            <a:prstGeom prst="rect">
              <a:avLst/>
            </a:prstGeom>
          </p:spPr>
          <p:txBody>
            <a:bodyPr vert="horz" wrap="square" lIns="0" tIns="36830" rIns="0" bIns="0" rtlCol="0">
              <a:noAutofit/>
            </a:bodyPr>
            <a:lstStyle/>
            <a:p>
              <a:pPr algn="ctr">
                <a:lnSpc>
                  <a:spcPts val="1465"/>
                </a:lnSpc>
              </a:pP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Оплата послух поховання безрідних (3) та військовослужбовців 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(5)  -119,7  </a:t>
              </a: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тис. грн;</a:t>
              </a:r>
            </a:p>
            <a:p>
              <a:pPr algn="ctr">
                <a:lnSpc>
                  <a:spcPts val="1465"/>
                </a:lnSpc>
              </a:pPr>
              <a:r>
                <a:rPr lang="uk-UA" sz="1150" b="1" dirty="0">
                  <a:latin typeface="Times New Roman" pitchFamily="18" charset="0"/>
                  <a:cs typeface="Times New Roman" pitchFamily="18" charset="0"/>
                </a:rPr>
                <a:t>на встановлення пам’ятника </a:t>
              </a:r>
              <a:r>
                <a:rPr lang="uk-UA" sz="1150" b="1" dirty="0" smtClean="0">
                  <a:latin typeface="Times New Roman" pitchFamily="18" charset="0"/>
                  <a:cs typeface="Times New Roman" pitchFamily="18" charset="0"/>
                </a:rPr>
                <a:t>(2) </a:t>
              </a:r>
              <a:r>
                <a:rPr lang="uk-UA" sz="1150" b="1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uk-UA" sz="1150" b="1" dirty="0" smtClean="0">
                  <a:latin typeface="Times New Roman" pitchFamily="18" charset="0"/>
                  <a:cs typeface="Times New Roman" pitchFamily="18" charset="0"/>
                </a:rPr>
                <a:t>123,0 тис. </a:t>
              </a:r>
              <a:r>
                <a:rPr lang="uk-UA" sz="1150" b="1" dirty="0">
                  <a:latin typeface="Times New Roman" pitchFamily="18" charset="0"/>
                  <a:cs typeface="Times New Roman" pitchFamily="18" charset="0"/>
                </a:rPr>
                <a:t>грн</a:t>
              </a:r>
              <a:endParaRPr sz="115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Стрелка вправо 79"/>
          <p:cNvSpPr/>
          <p:nvPr/>
        </p:nvSpPr>
        <p:spPr>
          <a:xfrm rot="16200000">
            <a:off x="6661820" y="4539581"/>
            <a:ext cx="468560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Стрелка вправо 80"/>
          <p:cNvSpPr/>
          <p:nvPr/>
        </p:nvSpPr>
        <p:spPr>
          <a:xfrm>
            <a:off x="3429000" y="2514600"/>
            <a:ext cx="449834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Стрелка вправо 81"/>
          <p:cNvSpPr/>
          <p:nvPr/>
        </p:nvSpPr>
        <p:spPr>
          <a:xfrm rot="19347390">
            <a:off x="3419144" y="4572430"/>
            <a:ext cx="381000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1-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1447800"/>
            <a:ext cx="3962400" cy="2971800"/>
          </a:xfrm>
          <a:prstGeom prst="rect">
            <a:avLst/>
          </a:prstGeom>
        </p:spPr>
      </p:pic>
      <p:grpSp>
        <p:nvGrpSpPr>
          <p:cNvPr id="70" name="Группа 60"/>
          <p:cNvGrpSpPr/>
          <p:nvPr/>
        </p:nvGrpSpPr>
        <p:grpSpPr>
          <a:xfrm>
            <a:off x="152400" y="1524000"/>
            <a:ext cx="3240000" cy="2493385"/>
            <a:chOff x="6522721" y="3707567"/>
            <a:chExt cx="2621279" cy="1872496"/>
          </a:xfrm>
        </p:grpSpPr>
        <p:grpSp>
          <p:nvGrpSpPr>
            <p:cNvPr id="84" name="object 24"/>
            <p:cNvGrpSpPr/>
            <p:nvPr/>
          </p:nvGrpSpPr>
          <p:grpSpPr>
            <a:xfrm>
              <a:off x="6522721" y="3707567"/>
              <a:ext cx="2621279" cy="1766317"/>
              <a:chOff x="5756147" y="4475675"/>
              <a:chExt cx="2621279" cy="1766317"/>
            </a:xfrm>
          </p:grpSpPr>
          <p:pic>
            <p:nvPicPr>
              <p:cNvPr id="86" name="object 2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756147" y="4475675"/>
                <a:ext cx="2621279" cy="1766317"/>
              </a:xfrm>
              <a:prstGeom prst="rect">
                <a:avLst/>
              </a:prstGeom>
            </p:spPr>
          </p:pic>
          <p:pic>
            <p:nvPicPr>
              <p:cNvPr id="87" name="object 2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92951" y="4512576"/>
                <a:ext cx="2165604" cy="1464563"/>
              </a:xfrm>
              <a:prstGeom prst="rect">
                <a:avLst/>
              </a:prstGeom>
            </p:spPr>
          </p:pic>
          <p:pic>
            <p:nvPicPr>
              <p:cNvPr id="88" name="object 2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13297" y="4522319"/>
                <a:ext cx="2511552" cy="1656588"/>
              </a:xfrm>
              <a:prstGeom prst="rect">
                <a:avLst/>
              </a:prstGeom>
            </p:spPr>
          </p:pic>
          <p:sp>
            <p:nvSpPr>
              <p:cNvPr id="89" name="object 29"/>
              <p:cNvSpPr/>
              <p:nvPr/>
            </p:nvSpPr>
            <p:spPr>
              <a:xfrm>
                <a:off x="5813297" y="4522193"/>
                <a:ext cx="2512060" cy="1656715"/>
              </a:xfrm>
              <a:custGeom>
                <a:avLst/>
                <a:gdLst/>
                <a:ahLst/>
                <a:cxnLst/>
                <a:rect l="l" t="t" r="r" b="b"/>
                <a:pathLst>
                  <a:path w="2512059" h="1656714">
                    <a:moveTo>
                      <a:pt x="0" y="828294"/>
                    </a:moveTo>
                    <a:lnTo>
                      <a:pt x="5131" y="752902"/>
                    </a:lnTo>
                    <a:lnTo>
                      <a:pt x="20232" y="679407"/>
                    </a:lnTo>
                    <a:lnTo>
                      <a:pt x="44857" y="608100"/>
                    </a:lnTo>
                    <a:lnTo>
                      <a:pt x="60603" y="573359"/>
                    </a:lnTo>
                    <a:lnTo>
                      <a:pt x="78564" y="539275"/>
                    </a:lnTo>
                    <a:lnTo>
                      <a:pt x="98684" y="505884"/>
                    </a:lnTo>
                    <a:lnTo>
                      <a:pt x="120909" y="473223"/>
                    </a:lnTo>
                    <a:lnTo>
                      <a:pt x="145183" y="441329"/>
                    </a:lnTo>
                    <a:lnTo>
                      <a:pt x="171450" y="410238"/>
                    </a:lnTo>
                    <a:lnTo>
                      <a:pt x="199654" y="379986"/>
                    </a:lnTo>
                    <a:lnTo>
                      <a:pt x="229742" y="350611"/>
                    </a:lnTo>
                    <a:lnTo>
                      <a:pt x="261656" y="322148"/>
                    </a:lnTo>
                    <a:lnTo>
                      <a:pt x="295342" y="294634"/>
                    </a:lnTo>
                    <a:lnTo>
                      <a:pt x="330744" y="268107"/>
                    </a:lnTo>
                    <a:lnTo>
                      <a:pt x="367807" y="242601"/>
                    </a:lnTo>
                    <a:lnTo>
                      <a:pt x="406476" y="218155"/>
                    </a:lnTo>
                    <a:lnTo>
                      <a:pt x="446695" y="194804"/>
                    </a:lnTo>
                    <a:lnTo>
                      <a:pt x="488408" y="172585"/>
                    </a:lnTo>
                    <a:lnTo>
                      <a:pt x="531560" y="151535"/>
                    </a:lnTo>
                    <a:lnTo>
                      <a:pt x="576096" y="131689"/>
                    </a:lnTo>
                    <a:lnTo>
                      <a:pt x="621961" y="113086"/>
                    </a:lnTo>
                    <a:lnTo>
                      <a:pt x="669098" y="95761"/>
                    </a:lnTo>
                    <a:lnTo>
                      <a:pt x="717453" y="79750"/>
                    </a:lnTo>
                    <a:lnTo>
                      <a:pt x="766970" y="65091"/>
                    </a:lnTo>
                    <a:lnTo>
                      <a:pt x="817594" y="51820"/>
                    </a:lnTo>
                    <a:lnTo>
                      <a:pt x="869269" y="39973"/>
                    </a:lnTo>
                    <a:lnTo>
                      <a:pt x="921940" y="29587"/>
                    </a:lnTo>
                    <a:lnTo>
                      <a:pt x="975551" y="20699"/>
                    </a:lnTo>
                    <a:lnTo>
                      <a:pt x="1030048" y="13344"/>
                    </a:lnTo>
                    <a:lnTo>
                      <a:pt x="1085374" y="7561"/>
                    </a:lnTo>
                    <a:lnTo>
                      <a:pt x="1141474" y="3384"/>
                    </a:lnTo>
                    <a:lnTo>
                      <a:pt x="1198293" y="852"/>
                    </a:lnTo>
                    <a:lnTo>
                      <a:pt x="1255776" y="0"/>
                    </a:lnTo>
                    <a:lnTo>
                      <a:pt x="1313258" y="852"/>
                    </a:lnTo>
                    <a:lnTo>
                      <a:pt x="1370077" y="3384"/>
                    </a:lnTo>
                    <a:lnTo>
                      <a:pt x="1426177" y="7561"/>
                    </a:lnTo>
                    <a:lnTo>
                      <a:pt x="1481503" y="13344"/>
                    </a:lnTo>
                    <a:lnTo>
                      <a:pt x="1536000" y="20699"/>
                    </a:lnTo>
                    <a:lnTo>
                      <a:pt x="1589611" y="29587"/>
                    </a:lnTo>
                    <a:lnTo>
                      <a:pt x="1642282" y="39973"/>
                    </a:lnTo>
                    <a:lnTo>
                      <a:pt x="1693957" y="51820"/>
                    </a:lnTo>
                    <a:lnTo>
                      <a:pt x="1744581" y="65091"/>
                    </a:lnTo>
                    <a:lnTo>
                      <a:pt x="1794098" y="79750"/>
                    </a:lnTo>
                    <a:lnTo>
                      <a:pt x="1842453" y="95761"/>
                    </a:lnTo>
                    <a:lnTo>
                      <a:pt x="1889590" y="113086"/>
                    </a:lnTo>
                    <a:lnTo>
                      <a:pt x="1935455" y="131689"/>
                    </a:lnTo>
                    <a:lnTo>
                      <a:pt x="1979991" y="151535"/>
                    </a:lnTo>
                    <a:lnTo>
                      <a:pt x="2023143" y="172585"/>
                    </a:lnTo>
                    <a:lnTo>
                      <a:pt x="2064856" y="194804"/>
                    </a:lnTo>
                    <a:lnTo>
                      <a:pt x="2105075" y="218155"/>
                    </a:lnTo>
                    <a:lnTo>
                      <a:pt x="2143744" y="242601"/>
                    </a:lnTo>
                    <a:lnTo>
                      <a:pt x="2180807" y="268107"/>
                    </a:lnTo>
                    <a:lnTo>
                      <a:pt x="2216209" y="294634"/>
                    </a:lnTo>
                    <a:lnTo>
                      <a:pt x="2249895" y="322148"/>
                    </a:lnTo>
                    <a:lnTo>
                      <a:pt x="2281809" y="350611"/>
                    </a:lnTo>
                    <a:lnTo>
                      <a:pt x="2311897" y="379986"/>
                    </a:lnTo>
                    <a:lnTo>
                      <a:pt x="2340102" y="410238"/>
                    </a:lnTo>
                    <a:lnTo>
                      <a:pt x="2366368" y="441329"/>
                    </a:lnTo>
                    <a:lnTo>
                      <a:pt x="2390642" y="473223"/>
                    </a:lnTo>
                    <a:lnTo>
                      <a:pt x="2412867" y="505884"/>
                    </a:lnTo>
                    <a:lnTo>
                      <a:pt x="2432987" y="539275"/>
                    </a:lnTo>
                    <a:lnTo>
                      <a:pt x="2450948" y="573359"/>
                    </a:lnTo>
                    <a:lnTo>
                      <a:pt x="2466694" y="608100"/>
                    </a:lnTo>
                    <a:lnTo>
                      <a:pt x="2491319" y="679407"/>
                    </a:lnTo>
                    <a:lnTo>
                      <a:pt x="2506420" y="752902"/>
                    </a:lnTo>
                    <a:lnTo>
                      <a:pt x="2511552" y="828294"/>
                    </a:lnTo>
                    <a:lnTo>
                      <a:pt x="2510259" y="866208"/>
                    </a:lnTo>
                    <a:lnTo>
                      <a:pt x="2500088" y="940688"/>
                    </a:lnTo>
                    <a:lnTo>
                      <a:pt x="2480170" y="1013125"/>
                    </a:lnTo>
                    <a:lnTo>
                      <a:pt x="2450948" y="1083228"/>
                    </a:lnTo>
                    <a:lnTo>
                      <a:pt x="2432987" y="1117312"/>
                    </a:lnTo>
                    <a:lnTo>
                      <a:pt x="2412867" y="1150703"/>
                    </a:lnTo>
                    <a:lnTo>
                      <a:pt x="2390642" y="1183364"/>
                    </a:lnTo>
                    <a:lnTo>
                      <a:pt x="2366368" y="1215258"/>
                    </a:lnTo>
                    <a:lnTo>
                      <a:pt x="2340102" y="1246349"/>
                    </a:lnTo>
                    <a:lnTo>
                      <a:pt x="2311897" y="1276601"/>
                    </a:lnTo>
                    <a:lnTo>
                      <a:pt x="2281809" y="1305976"/>
                    </a:lnTo>
                    <a:lnTo>
                      <a:pt x="2249895" y="1334439"/>
                    </a:lnTo>
                    <a:lnTo>
                      <a:pt x="2216209" y="1361953"/>
                    </a:lnTo>
                    <a:lnTo>
                      <a:pt x="2180807" y="1388480"/>
                    </a:lnTo>
                    <a:lnTo>
                      <a:pt x="2143744" y="1413986"/>
                    </a:lnTo>
                    <a:lnTo>
                      <a:pt x="2105075" y="1438432"/>
                    </a:lnTo>
                    <a:lnTo>
                      <a:pt x="2064856" y="1461783"/>
                    </a:lnTo>
                    <a:lnTo>
                      <a:pt x="2023143" y="1484002"/>
                    </a:lnTo>
                    <a:lnTo>
                      <a:pt x="1979991" y="1505052"/>
                    </a:lnTo>
                    <a:lnTo>
                      <a:pt x="1935455" y="1524898"/>
                    </a:lnTo>
                    <a:lnTo>
                      <a:pt x="1889590" y="1543501"/>
                    </a:lnTo>
                    <a:lnTo>
                      <a:pt x="1842453" y="1560826"/>
                    </a:lnTo>
                    <a:lnTo>
                      <a:pt x="1794098" y="1576837"/>
                    </a:lnTo>
                    <a:lnTo>
                      <a:pt x="1744581" y="1591496"/>
                    </a:lnTo>
                    <a:lnTo>
                      <a:pt x="1693957" y="1604767"/>
                    </a:lnTo>
                    <a:lnTo>
                      <a:pt x="1642282" y="1616614"/>
                    </a:lnTo>
                    <a:lnTo>
                      <a:pt x="1589611" y="1627000"/>
                    </a:lnTo>
                    <a:lnTo>
                      <a:pt x="1536000" y="1635888"/>
                    </a:lnTo>
                    <a:lnTo>
                      <a:pt x="1481503" y="1643243"/>
                    </a:lnTo>
                    <a:lnTo>
                      <a:pt x="1426177" y="1649026"/>
                    </a:lnTo>
                    <a:lnTo>
                      <a:pt x="1370077" y="1653203"/>
                    </a:lnTo>
                    <a:lnTo>
                      <a:pt x="1313258" y="1655735"/>
                    </a:lnTo>
                    <a:lnTo>
                      <a:pt x="1255776" y="1656588"/>
                    </a:lnTo>
                    <a:lnTo>
                      <a:pt x="1198293" y="1655735"/>
                    </a:lnTo>
                    <a:lnTo>
                      <a:pt x="1141474" y="1653203"/>
                    </a:lnTo>
                    <a:lnTo>
                      <a:pt x="1085374" y="1649026"/>
                    </a:lnTo>
                    <a:lnTo>
                      <a:pt x="1030048" y="1643243"/>
                    </a:lnTo>
                    <a:lnTo>
                      <a:pt x="975551" y="1635888"/>
                    </a:lnTo>
                    <a:lnTo>
                      <a:pt x="921940" y="1627000"/>
                    </a:lnTo>
                    <a:lnTo>
                      <a:pt x="869269" y="1616614"/>
                    </a:lnTo>
                    <a:lnTo>
                      <a:pt x="817594" y="1604767"/>
                    </a:lnTo>
                    <a:lnTo>
                      <a:pt x="766970" y="1591496"/>
                    </a:lnTo>
                    <a:lnTo>
                      <a:pt x="717453" y="1576837"/>
                    </a:lnTo>
                    <a:lnTo>
                      <a:pt x="669098" y="1560826"/>
                    </a:lnTo>
                    <a:lnTo>
                      <a:pt x="621961" y="1543501"/>
                    </a:lnTo>
                    <a:lnTo>
                      <a:pt x="576096" y="1524898"/>
                    </a:lnTo>
                    <a:lnTo>
                      <a:pt x="531560" y="1505052"/>
                    </a:lnTo>
                    <a:lnTo>
                      <a:pt x="488408" y="1484002"/>
                    </a:lnTo>
                    <a:lnTo>
                      <a:pt x="446695" y="1461783"/>
                    </a:lnTo>
                    <a:lnTo>
                      <a:pt x="406476" y="1438432"/>
                    </a:lnTo>
                    <a:lnTo>
                      <a:pt x="367807" y="1413986"/>
                    </a:lnTo>
                    <a:lnTo>
                      <a:pt x="330744" y="1388480"/>
                    </a:lnTo>
                    <a:lnTo>
                      <a:pt x="295342" y="1361953"/>
                    </a:lnTo>
                    <a:lnTo>
                      <a:pt x="261656" y="1334439"/>
                    </a:lnTo>
                    <a:lnTo>
                      <a:pt x="229742" y="1305976"/>
                    </a:lnTo>
                    <a:lnTo>
                      <a:pt x="199654" y="1276601"/>
                    </a:lnTo>
                    <a:lnTo>
                      <a:pt x="171449" y="1246349"/>
                    </a:lnTo>
                    <a:lnTo>
                      <a:pt x="145183" y="1215258"/>
                    </a:lnTo>
                    <a:lnTo>
                      <a:pt x="120909" y="1183364"/>
                    </a:lnTo>
                    <a:lnTo>
                      <a:pt x="98684" y="1150703"/>
                    </a:lnTo>
                    <a:lnTo>
                      <a:pt x="78564" y="1117312"/>
                    </a:lnTo>
                    <a:lnTo>
                      <a:pt x="60603" y="1083228"/>
                    </a:lnTo>
                    <a:lnTo>
                      <a:pt x="44857" y="1048487"/>
                    </a:lnTo>
                    <a:lnTo>
                      <a:pt x="20232" y="977180"/>
                    </a:lnTo>
                    <a:lnTo>
                      <a:pt x="5131" y="903685"/>
                    </a:lnTo>
                    <a:lnTo>
                      <a:pt x="0" y="828294"/>
                    </a:lnTo>
                    <a:close/>
                  </a:path>
                </a:pathLst>
              </a:custGeom>
              <a:ln w="28575">
                <a:solidFill>
                  <a:srgbClr val="92D05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85" name="object 30"/>
            <p:cNvSpPr txBox="1"/>
            <p:nvPr/>
          </p:nvSpPr>
          <p:spPr>
            <a:xfrm>
              <a:off x="6618550" y="4165367"/>
              <a:ext cx="2493412" cy="1414696"/>
            </a:xfrm>
            <a:prstGeom prst="rect">
              <a:avLst/>
            </a:prstGeom>
          </p:spPr>
          <p:txBody>
            <a:bodyPr vert="horz" wrap="square" lIns="0" tIns="36830" rIns="0" bIns="0" rtlCol="0">
              <a:noAutofit/>
            </a:bodyPr>
            <a:lstStyle/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Членам сім'ї загиблого (4) – 400,0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; оздоровлення військовослужбовців </a:t>
              </a:r>
            </a:p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(24) – 360,0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; </a:t>
              </a:r>
            </a:p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на соціально-побутові потреби </a:t>
              </a:r>
            </a:p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(33) – 330,0 тис.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грн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; </a:t>
              </a:r>
            </a:p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цільова (270) – 2 730,0 тис.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грн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ctr"/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зниклі безвісти (3) – 300,0 тис. грн.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Группа 68"/>
          <p:cNvGrpSpPr/>
          <p:nvPr/>
        </p:nvGrpSpPr>
        <p:grpSpPr>
          <a:xfrm>
            <a:off x="5105400" y="5029200"/>
            <a:ext cx="3392400" cy="2160000"/>
            <a:chOff x="5532121" y="2963190"/>
            <a:chExt cx="3392400" cy="3598002"/>
          </a:xfrm>
        </p:grpSpPr>
        <p:grpSp>
          <p:nvGrpSpPr>
            <p:cNvPr id="39" name="object 24"/>
            <p:cNvGrpSpPr/>
            <p:nvPr/>
          </p:nvGrpSpPr>
          <p:grpSpPr>
            <a:xfrm>
              <a:off x="5532121" y="2963190"/>
              <a:ext cx="3392400" cy="3598002"/>
              <a:chOff x="4765547" y="3731298"/>
              <a:chExt cx="3392400" cy="3598002"/>
            </a:xfrm>
          </p:grpSpPr>
          <p:pic>
            <p:nvPicPr>
              <p:cNvPr id="72" name="object 2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878347" y="3754249"/>
                <a:ext cx="3240000" cy="2891473"/>
              </a:xfrm>
              <a:prstGeom prst="rect">
                <a:avLst/>
              </a:prstGeom>
            </p:spPr>
          </p:pic>
          <p:pic>
            <p:nvPicPr>
              <p:cNvPr id="73" name="object 2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65547" y="4437825"/>
                <a:ext cx="3240000" cy="2891475"/>
              </a:xfrm>
              <a:prstGeom prst="rect">
                <a:avLst/>
              </a:prstGeom>
            </p:spPr>
          </p:pic>
          <p:pic>
            <p:nvPicPr>
              <p:cNvPr id="74" name="object 2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917947" y="3731298"/>
                <a:ext cx="3240000" cy="2891474"/>
              </a:xfrm>
              <a:prstGeom prst="rect">
                <a:avLst/>
              </a:prstGeom>
            </p:spPr>
          </p:pic>
          <p:sp>
            <p:nvSpPr>
              <p:cNvPr id="75" name="object 29"/>
              <p:cNvSpPr/>
              <p:nvPr/>
            </p:nvSpPr>
            <p:spPr>
              <a:xfrm>
                <a:off x="4917947" y="3731298"/>
                <a:ext cx="3240000" cy="2891475"/>
              </a:xfrm>
              <a:custGeom>
                <a:avLst/>
                <a:gdLst/>
                <a:ahLst/>
                <a:cxnLst/>
                <a:rect l="l" t="t" r="r" b="b"/>
                <a:pathLst>
                  <a:path w="2512059" h="1656714">
                    <a:moveTo>
                      <a:pt x="0" y="828294"/>
                    </a:moveTo>
                    <a:lnTo>
                      <a:pt x="5131" y="752902"/>
                    </a:lnTo>
                    <a:lnTo>
                      <a:pt x="20232" y="679407"/>
                    </a:lnTo>
                    <a:lnTo>
                      <a:pt x="44857" y="608100"/>
                    </a:lnTo>
                    <a:lnTo>
                      <a:pt x="60603" y="573359"/>
                    </a:lnTo>
                    <a:lnTo>
                      <a:pt x="78564" y="539275"/>
                    </a:lnTo>
                    <a:lnTo>
                      <a:pt x="98684" y="505884"/>
                    </a:lnTo>
                    <a:lnTo>
                      <a:pt x="120909" y="473223"/>
                    </a:lnTo>
                    <a:lnTo>
                      <a:pt x="145183" y="441329"/>
                    </a:lnTo>
                    <a:lnTo>
                      <a:pt x="171450" y="410238"/>
                    </a:lnTo>
                    <a:lnTo>
                      <a:pt x="199654" y="379986"/>
                    </a:lnTo>
                    <a:lnTo>
                      <a:pt x="229742" y="350611"/>
                    </a:lnTo>
                    <a:lnTo>
                      <a:pt x="261656" y="322148"/>
                    </a:lnTo>
                    <a:lnTo>
                      <a:pt x="295342" y="294634"/>
                    </a:lnTo>
                    <a:lnTo>
                      <a:pt x="330744" y="268107"/>
                    </a:lnTo>
                    <a:lnTo>
                      <a:pt x="367807" y="242601"/>
                    </a:lnTo>
                    <a:lnTo>
                      <a:pt x="406476" y="218155"/>
                    </a:lnTo>
                    <a:lnTo>
                      <a:pt x="446695" y="194804"/>
                    </a:lnTo>
                    <a:lnTo>
                      <a:pt x="488408" y="172585"/>
                    </a:lnTo>
                    <a:lnTo>
                      <a:pt x="531560" y="151535"/>
                    </a:lnTo>
                    <a:lnTo>
                      <a:pt x="576096" y="131689"/>
                    </a:lnTo>
                    <a:lnTo>
                      <a:pt x="621961" y="113086"/>
                    </a:lnTo>
                    <a:lnTo>
                      <a:pt x="669098" y="95761"/>
                    </a:lnTo>
                    <a:lnTo>
                      <a:pt x="717453" y="79750"/>
                    </a:lnTo>
                    <a:lnTo>
                      <a:pt x="766970" y="65091"/>
                    </a:lnTo>
                    <a:lnTo>
                      <a:pt x="817594" y="51820"/>
                    </a:lnTo>
                    <a:lnTo>
                      <a:pt x="869269" y="39973"/>
                    </a:lnTo>
                    <a:lnTo>
                      <a:pt x="921940" y="29587"/>
                    </a:lnTo>
                    <a:lnTo>
                      <a:pt x="975551" y="20699"/>
                    </a:lnTo>
                    <a:lnTo>
                      <a:pt x="1030048" y="13344"/>
                    </a:lnTo>
                    <a:lnTo>
                      <a:pt x="1085374" y="7561"/>
                    </a:lnTo>
                    <a:lnTo>
                      <a:pt x="1141474" y="3384"/>
                    </a:lnTo>
                    <a:lnTo>
                      <a:pt x="1198293" y="852"/>
                    </a:lnTo>
                    <a:lnTo>
                      <a:pt x="1255776" y="0"/>
                    </a:lnTo>
                    <a:lnTo>
                      <a:pt x="1313258" y="852"/>
                    </a:lnTo>
                    <a:lnTo>
                      <a:pt x="1370077" y="3384"/>
                    </a:lnTo>
                    <a:lnTo>
                      <a:pt x="1426177" y="7561"/>
                    </a:lnTo>
                    <a:lnTo>
                      <a:pt x="1481503" y="13344"/>
                    </a:lnTo>
                    <a:lnTo>
                      <a:pt x="1536000" y="20699"/>
                    </a:lnTo>
                    <a:lnTo>
                      <a:pt x="1589611" y="29587"/>
                    </a:lnTo>
                    <a:lnTo>
                      <a:pt x="1642282" y="39973"/>
                    </a:lnTo>
                    <a:lnTo>
                      <a:pt x="1693957" y="51820"/>
                    </a:lnTo>
                    <a:lnTo>
                      <a:pt x="1744581" y="65091"/>
                    </a:lnTo>
                    <a:lnTo>
                      <a:pt x="1794098" y="79750"/>
                    </a:lnTo>
                    <a:lnTo>
                      <a:pt x="1842453" y="95761"/>
                    </a:lnTo>
                    <a:lnTo>
                      <a:pt x="1889590" y="113086"/>
                    </a:lnTo>
                    <a:lnTo>
                      <a:pt x="1935455" y="131689"/>
                    </a:lnTo>
                    <a:lnTo>
                      <a:pt x="1979991" y="151535"/>
                    </a:lnTo>
                    <a:lnTo>
                      <a:pt x="2023143" y="172585"/>
                    </a:lnTo>
                    <a:lnTo>
                      <a:pt x="2064856" y="194804"/>
                    </a:lnTo>
                    <a:lnTo>
                      <a:pt x="2105075" y="218155"/>
                    </a:lnTo>
                    <a:lnTo>
                      <a:pt x="2143744" y="242601"/>
                    </a:lnTo>
                    <a:lnTo>
                      <a:pt x="2180807" y="268107"/>
                    </a:lnTo>
                    <a:lnTo>
                      <a:pt x="2216209" y="294634"/>
                    </a:lnTo>
                    <a:lnTo>
                      <a:pt x="2249895" y="322148"/>
                    </a:lnTo>
                    <a:lnTo>
                      <a:pt x="2281809" y="350611"/>
                    </a:lnTo>
                    <a:lnTo>
                      <a:pt x="2311897" y="379986"/>
                    </a:lnTo>
                    <a:lnTo>
                      <a:pt x="2340102" y="410238"/>
                    </a:lnTo>
                    <a:lnTo>
                      <a:pt x="2366368" y="441329"/>
                    </a:lnTo>
                    <a:lnTo>
                      <a:pt x="2390642" y="473223"/>
                    </a:lnTo>
                    <a:lnTo>
                      <a:pt x="2412867" y="505884"/>
                    </a:lnTo>
                    <a:lnTo>
                      <a:pt x="2432987" y="539275"/>
                    </a:lnTo>
                    <a:lnTo>
                      <a:pt x="2450948" y="573359"/>
                    </a:lnTo>
                    <a:lnTo>
                      <a:pt x="2466694" y="608100"/>
                    </a:lnTo>
                    <a:lnTo>
                      <a:pt x="2491319" y="679407"/>
                    </a:lnTo>
                    <a:lnTo>
                      <a:pt x="2506420" y="752902"/>
                    </a:lnTo>
                    <a:lnTo>
                      <a:pt x="2511552" y="828294"/>
                    </a:lnTo>
                    <a:lnTo>
                      <a:pt x="2510259" y="866208"/>
                    </a:lnTo>
                    <a:lnTo>
                      <a:pt x="2500088" y="940688"/>
                    </a:lnTo>
                    <a:lnTo>
                      <a:pt x="2480170" y="1013125"/>
                    </a:lnTo>
                    <a:lnTo>
                      <a:pt x="2450948" y="1083228"/>
                    </a:lnTo>
                    <a:lnTo>
                      <a:pt x="2432987" y="1117312"/>
                    </a:lnTo>
                    <a:lnTo>
                      <a:pt x="2412867" y="1150703"/>
                    </a:lnTo>
                    <a:lnTo>
                      <a:pt x="2390642" y="1183364"/>
                    </a:lnTo>
                    <a:lnTo>
                      <a:pt x="2366368" y="1215258"/>
                    </a:lnTo>
                    <a:lnTo>
                      <a:pt x="2340102" y="1246349"/>
                    </a:lnTo>
                    <a:lnTo>
                      <a:pt x="2311897" y="1276601"/>
                    </a:lnTo>
                    <a:lnTo>
                      <a:pt x="2281809" y="1305976"/>
                    </a:lnTo>
                    <a:lnTo>
                      <a:pt x="2249895" y="1334439"/>
                    </a:lnTo>
                    <a:lnTo>
                      <a:pt x="2216209" y="1361953"/>
                    </a:lnTo>
                    <a:lnTo>
                      <a:pt x="2180807" y="1388480"/>
                    </a:lnTo>
                    <a:lnTo>
                      <a:pt x="2143744" y="1413986"/>
                    </a:lnTo>
                    <a:lnTo>
                      <a:pt x="2105075" y="1438432"/>
                    </a:lnTo>
                    <a:lnTo>
                      <a:pt x="2064856" y="1461783"/>
                    </a:lnTo>
                    <a:lnTo>
                      <a:pt x="2023143" y="1484002"/>
                    </a:lnTo>
                    <a:lnTo>
                      <a:pt x="1979991" y="1505052"/>
                    </a:lnTo>
                    <a:lnTo>
                      <a:pt x="1935455" y="1524898"/>
                    </a:lnTo>
                    <a:lnTo>
                      <a:pt x="1889590" y="1543501"/>
                    </a:lnTo>
                    <a:lnTo>
                      <a:pt x="1842453" y="1560826"/>
                    </a:lnTo>
                    <a:lnTo>
                      <a:pt x="1794098" y="1576837"/>
                    </a:lnTo>
                    <a:lnTo>
                      <a:pt x="1744581" y="1591496"/>
                    </a:lnTo>
                    <a:lnTo>
                      <a:pt x="1693957" y="1604767"/>
                    </a:lnTo>
                    <a:lnTo>
                      <a:pt x="1642282" y="1616614"/>
                    </a:lnTo>
                    <a:lnTo>
                      <a:pt x="1589611" y="1627000"/>
                    </a:lnTo>
                    <a:lnTo>
                      <a:pt x="1536000" y="1635888"/>
                    </a:lnTo>
                    <a:lnTo>
                      <a:pt x="1481503" y="1643243"/>
                    </a:lnTo>
                    <a:lnTo>
                      <a:pt x="1426177" y="1649026"/>
                    </a:lnTo>
                    <a:lnTo>
                      <a:pt x="1370077" y="1653203"/>
                    </a:lnTo>
                    <a:lnTo>
                      <a:pt x="1313258" y="1655735"/>
                    </a:lnTo>
                    <a:lnTo>
                      <a:pt x="1255776" y="1656588"/>
                    </a:lnTo>
                    <a:lnTo>
                      <a:pt x="1198293" y="1655735"/>
                    </a:lnTo>
                    <a:lnTo>
                      <a:pt x="1141474" y="1653203"/>
                    </a:lnTo>
                    <a:lnTo>
                      <a:pt x="1085374" y="1649026"/>
                    </a:lnTo>
                    <a:lnTo>
                      <a:pt x="1030048" y="1643243"/>
                    </a:lnTo>
                    <a:lnTo>
                      <a:pt x="975551" y="1635888"/>
                    </a:lnTo>
                    <a:lnTo>
                      <a:pt x="921940" y="1627000"/>
                    </a:lnTo>
                    <a:lnTo>
                      <a:pt x="869269" y="1616614"/>
                    </a:lnTo>
                    <a:lnTo>
                      <a:pt x="817594" y="1604767"/>
                    </a:lnTo>
                    <a:lnTo>
                      <a:pt x="766970" y="1591496"/>
                    </a:lnTo>
                    <a:lnTo>
                      <a:pt x="717453" y="1576837"/>
                    </a:lnTo>
                    <a:lnTo>
                      <a:pt x="669098" y="1560826"/>
                    </a:lnTo>
                    <a:lnTo>
                      <a:pt x="621961" y="1543501"/>
                    </a:lnTo>
                    <a:lnTo>
                      <a:pt x="576096" y="1524898"/>
                    </a:lnTo>
                    <a:lnTo>
                      <a:pt x="531560" y="1505052"/>
                    </a:lnTo>
                    <a:lnTo>
                      <a:pt x="488408" y="1484002"/>
                    </a:lnTo>
                    <a:lnTo>
                      <a:pt x="446695" y="1461783"/>
                    </a:lnTo>
                    <a:lnTo>
                      <a:pt x="406476" y="1438432"/>
                    </a:lnTo>
                    <a:lnTo>
                      <a:pt x="367807" y="1413986"/>
                    </a:lnTo>
                    <a:lnTo>
                      <a:pt x="330744" y="1388480"/>
                    </a:lnTo>
                    <a:lnTo>
                      <a:pt x="295342" y="1361953"/>
                    </a:lnTo>
                    <a:lnTo>
                      <a:pt x="261656" y="1334439"/>
                    </a:lnTo>
                    <a:lnTo>
                      <a:pt x="229742" y="1305976"/>
                    </a:lnTo>
                    <a:lnTo>
                      <a:pt x="199654" y="1276601"/>
                    </a:lnTo>
                    <a:lnTo>
                      <a:pt x="171449" y="1246349"/>
                    </a:lnTo>
                    <a:lnTo>
                      <a:pt x="145183" y="1215258"/>
                    </a:lnTo>
                    <a:lnTo>
                      <a:pt x="120909" y="1183364"/>
                    </a:lnTo>
                    <a:lnTo>
                      <a:pt x="98684" y="1150703"/>
                    </a:lnTo>
                    <a:lnTo>
                      <a:pt x="78564" y="1117312"/>
                    </a:lnTo>
                    <a:lnTo>
                      <a:pt x="60603" y="1083228"/>
                    </a:lnTo>
                    <a:lnTo>
                      <a:pt x="44857" y="1048487"/>
                    </a:lnTo>
                    <a:lnTo>
                      <a:pt x="20232" y="977180"/>
                    </a:lnTo>
                    <a:lnTo>
                      <a:pt x="5131" y="903685"/>
                    </a:lnTo>
                    <a:lnTo>
                      <a:pt x="0" y="828294"/>
                    </a:lnTo>
                    <a:close/>
                  </a:path>
                </a:pathLst>
              </a:custGeom>
              <a:ln w="28575">
                <a:solidFill>
                  <a:srgbClr val="92D05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71" name="object 30"/>
            <p:cNvSpPr txBox="1"/>
            <p:nvPr/>
          </p:nvSpPr>
          <p:spPr>
            <a:xfrm>
              <a:off x="5989321" y="3470908"/>
              <a:ext cx="2743200" cy="1678000"/>
            </a:xfrm>
            <a:prstGeom prst="rect">
              <a:avLst/>
            </a:prstGeom>
          </p:spPr>
          <p:txBody>
            <a:bodyPr vert="horz" wrap="square" lIns="0" tIns="36830" rIns="0" bIns="0" rtlCol="0">
              <a:noAutofit/>
            </a:bodyPr>
            <a:lstStyle/>
            <a:p>
              <a:pPr algn="ctr">
                <a:lnSpc>
                  <a:spcPts val="1465"/>
                </a:lnSpc>
              </a:pP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Особи з 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інвалідністю </a:t>
              </a: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звільнені за станом здоров’я, члени сім’ї полонених (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16) </a:t>
              </a: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160,0 тис.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грн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ctr">
                <a:lnSpc>
                  <a:spcPts val="1465"/>
                </a:lnSpc>
              </a:pP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вільнених з полону (2)-200,0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ctr">
                <a:lnSpc>
                  <a:spcPts val="1465"/>
                </a:lnSpc>
              </a:pPr>
              <a:r>
                <a:rPr lang="uk-UA" sz="1200" b="1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uk-UA" sz="1200" b="1" dirty="0" smtClean="0">
                  <a:latin typeface="Times New Roman" pitchFamily="18" charset="0"/>
                  <a:cs typeface="Times New Roman" pitchFamily="18" charset="0"/>
                </a:rPr>
                <a:t>здоровлення дітей (8) – 32,0 </a:t>
              </a:r>
              <a:r>
                <a:rPr lang="uk-UA" sz="1200" b="1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32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33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 descr="400_0_1717090795-69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667000"/>
            <a:ext cx="3810000" cy="254317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3898" y="104775"/>
            <a:ext cx="8059420" cy="1304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  <a:tabLst>
                <a:tab pos="5606415" algn="l"/>
              </a:tabLst>
            </a:pPr>
            <a:r>
              <a:rPr dirty="0"/>
              <a:t>Видатки</a:t>
            </a:r>
            <a:r>
              <a:rPr spc="-30" dirty="0"/>
              <a:t> </a:t>
            </a:r>
            <a:r>
              <a:rPr dirty="0"/>
              <a:t>загального</a:t>
            </a:r>
            <a:r>
              <a:rPr spc="-40" dirty="0"/>
              <a:t> </a:t>
            </a:r>
            <a:r>
              <a:rPr dirty="0"/>
              <a:t>фонду</a:t>
            </a:r>
            <a:r>
              <a:rPr spc="-50" dirty="0"/>
              <a:t> </a:t>
            </a:r>
            <a:r>
              <a:rPr dirty="0" err="1"/>
              <a:t>по</a:t>
            </a:r>
            <a:r>
              <a:rPr spc="-40" dirty="0"/>
              <a:t> </a:t>
            </a:r>
            <a:r>
              <a:rPr lang="uk-UA" dirty="0"/>
              <a:t>заходам державної політики з питань дітей</a:t>
            </a:r>
            <a:r>
              <a:rPr spc="-25" dirty="0"/>
              <a:t> </a:t>
            </a:r>
            <a:r>
              <a:rPr lang="uk-UA" spc="-25" dirty="0"/>
              <a:t/>
            </a:r>
            <a:br>
              <a:rPr lang="uk-UA" spc="-25" dirty="0"/>
            </a:br>
            <a:r>
              <a:rPr dirty="0" err="1"/>
              <a:t>за</a:t>
            </a:r>
            <a:r>
              <a:rPr spc="-20" dirty="0"/>
              <a:t> </a:t>
            </a:r>
            <a:r>
              <a:rPr lang="uk-UA" spc="-20" dirty="0" smtClean="0"/>
              <a:t> </a:t>
            </a:r>
            <a:r>
              <a:rPr lang="uk-UA" dirty="0" smtClean="0"/>
              <a:t>9 місяців </a:t>
            </a:r>
            <a:r>
              <a:rPr dirty="0" smtClean="0"/>
              <a:t>202</a:t>
            </a:r>
            <a:r>
              <a:rPr lang="uk-UA" dirty="0"/>
              <a:t>5</a:t>
            </a:r>
            <a:r>
              <a:rPr spc="-70" dirty="0"/>
              <a:t> </a:t>
            </a:r>
            <a:r>
              <a:rPr spc="-20" dirty="0"/>
              <a:t>року</a:t>
            </a:r>
          </a:p>
        </p:txBody>
      </p:sp>
      <p:sp>
        <p:nvSpPr>
          <p:cNvPr id="70" name="Овал 69"/>
          <p:cNvSpPr/>
          <p:nvPr/>
        </p:nvSpPr>
        <p:spPr>
          <a:xfrm>
            <a:off x="76200" y="1447800"/>
            <a:ext cx="2880000" cy="144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solidFill>
                  <a:schemeClr val="tx1"/>
                </a:solidFill>
              </a:rPr>
              <a:t>День родини </a:t>
            </a:r>
          </a:p>
        </p:txBody>
      </p:sp>
      <p:sp>
        <p:nvSpPr>
          <p:cNvPr id="84" name="Овал 83"/>
          <p:cNvSpPr/>
          <p:nvPr/>
        </p:nvSpPr>
        <p:spPr>
          <a:xfrm>
            <a:off x="6172200" y="1447800"/>
            <a:ext cx="2880000" cy="14400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solidFill>
                  <a:schemeClr val="tx1"/>
                </a:solidFill>
              </a:rPr>
              <a:t>День захисту дітей</a:t>
            </a:r>
          </a:p>
        </p:txBody>
      </p:sp>
      <p:sp>
        <p:nvSpPr>
          <p:cNvPr id="85" name="Овал 84"/>
          <p:cNvSpPr/>
          <p:nvPr/>
        </p:nvSpPr>
        <p:spPr>
          <a:xfrm>
            <a:off x="152400" y="4884600"/>
            <a:ext cx="2880000" cy="144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Придбання постільної білизни дітям сиротам (27) – 23,8 тис. грн</a:t>
            </a:r>
          </a:p>
        </p:txBody>
      </p:sp>
      <p:sp>
        <p:nvSpPr>
          <p:cNvPr id="86" name="Овал 85"/>
          <p:cNvSpPr/>
          <p:nvPr/>
        </p:nvSpPr>
        <p:spPr>
          <a:xfrm>
            <a:off x="6172200" y="4884600"/>
            <a:ext cx="2880000" cy="14400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Подарунки (44) – 29,3 </a:t>
            </a:r>
            <a:r>
              <a:rPr lang="uk-UA" sz="1600" dirty="0" err="1">
                <a:solidFill>
                  <a:schemeClr val="tx1"/>
                </a:solidFill>
              </a:rPr>
              <a:t>тис.грн</a:t>
            </a:r>
            <a:r>
              <a:rPr lang="uk-UA" sz="16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діти сироти, діти загиблих воїнів, діти які опинилися в СЖО</a:t>
            </a:r>
          </a:p>
        </p:txBody>
      </p:sp>
      <p:sp>
        <p:nvSpPr>
          <p:cNvPr id="87" name="Стрелка вправо 86"/>
          <p:cNvSpPr/>
          <p:nvPr/>
        </p:nvSpPr>
        <p:spPr>
          <a:xfrm rot="5400000">
            <a:off x="4343400" y="2895600"/>
            <a:ext cx="457200" cy="609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Стрелка вправо 87"/>
          <p:cNvSpPr/>
          <p:nvPr/>
        </p:nvSpPr>
        <p:spPr>
          <a:xfrm rot="5400000">
            <a:off x="6705600" y="3505200"/>
            <a:ext cx="1828800" cy="7620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3124200" y="1447800"/>
            <a:ext cx="2880000" cy="14400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До нового навчального 2025-2026 року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00400" y="4876800"/>
            <a:ext cx="2880000" cy="14400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Придбання канцтоварів (43) – 39 </a:t>
            </a:r>
            <a:r>
              <a:rPr lang="uk-UA" dirty="0" err="1" smtClean="0">
                <a:solidFill>
                  <a:schemeClr val="tx1"/>
                </a:solidFill>
              </a:rPr>
              <a:t>тис.грн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609600" y="3505200"/>
            <a:ext cx="1828800" cy="7620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17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18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548116" cy="548218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1219200" y="4038600"/>
            <a:ext cx="3657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5080" marR="5080" algn="l">
              <a:lnSpc>
                <a:spcPts val="1580"/>
              </a:lnSpc>
              <a:spcBef>
                <a:spcPts val="335"/>
              </a:spcBef>
            </a:pPr>
            <a:r>
              <a:rPr lang="ru-RU" sz="1500" b="1" spc="-10" dirty="0" err="1" smtClean="0">
                <a:latin typeface="Cambria"/>
                <a:cs typeface="Cambria"/>
              </a:rPr>
              <a:t>Історико</a:t>
            </a:r>
            <a:r>
              <a:rPr lang="ru-RU" sz="1500" b="1" spc="-50" dirty="0" smtClean="0">
                <a:latin typeface="Cambria"/>
                <a:cs typeface="Cambria"/>
              </a:rPr>
              <a:t> - </a:t>
            </a:r>
            <a:r>
              <a:rPr lang="ru-RU" sz="1500" b="1" spc="-10" dirty="0" err="1" smtClean="0">
                <a:latin typeface="Cambria"/>
                <a:cs typeface="Cambria"/>
              </a:rPr>
              <a:t>краєзнавчий</a:t>
            </a:r>
            <a:r>
              <a:rPr lang="ru-RU" sz="1500" b="1" spc="-10" dirty="0" smtClean="0">
                <a:latin typeface="Cambria"/>
                <a:cs typeface="Cambria"/>
              </a:rPr>
              <a:t> музей</a:t>
            </a:r>
            <a:endParaRPr lang="ru-RU" sz="1500" dirty="0" smtClean="0">
              <a:latin typeface="Cambria"/>
              <a:cs typeface="Cambria"/>
            </a:endParaRPr>
          </a:p>
          <a:p>
            <a:pPr marL="1275080" algn="l">
              <a:lnSpc>
                <a:spcPts val="1575"/>
              </a:lnSpc>
            </a:pPr>
            <a:r>
              <a:rPr lang="ru-RU" sz="1500" b="1" dirty="0" smtClean="0">
                <a:latin typeface="Cambria"/>
                <a:cs typeface="Cambria"/>
              </a:rPr>
              <a:t>250,1</a:t>
            </a:r>
            <a:r>
              <a:rPr lang="ru-RU" sz="1500" b="1" spc="-25" dirty="0" smtClean="0">
                <a:latin typeface="Cambria"/>
                <a:cs typeface="Cambria"/>
              </a:rPr>
              <a:t> </a:t>
            </a:r>
            <a:r>
              <a:rPr lang="ru-RU" sz="1500" b="1" dirty="0" smtClean="0">
                <a:latin typeface="Cambria"/>
                <a:cs typeface="Cambria"/>
              </a:rPr>
              <a:t>тис.</a:t>
            </a:r>
            <a:r>
              <a:rPr lang="ru-RU" sz="1500" b="1" spc="-30" dirty="0" smtClean="0">
                <a:latin typeface="Cambria"/>
                <a:cs typeface="Cambria"/>
              </a:rPr>
              <a:t> </a:t>
            </a:r>
            <a:r>
              <a:rPr lang="ru-RU" sz="1500" b="1" spc="-20" dirty="0" err="1" smtClean="0">
                <a:latin typeface="Cambria"/>
                <a:cs typeface="Cambria"/>
              </a:rPr>
              <a:t>грн</a:t>
            </a:r>
            <a:r>
              <a:rPr lang="ru-RU" sz="1500" b="1" spc="-20" dirty="0" smtClean="0">
                <a:latin typeface="Cambria"/>
                <a:cs typeface="Cambria"/>
              </a:rPr>
              <a:t>.</a:t>
            </a:r>
          </a:p>
          <a:p>
            <a:pPr algn="l"/>
            <a:endParaRPr lang="uk-UA" sz="1500" dirty="0"/>
          </a:p>
        </p:txBody>
      </p:sp>
      <p:pic>
        <p:nvPicPr>
          <p:cNvPr id="31" name="Рисунок 30" descr="pngtree-celebration-party-clipart-people-celebrating-a-new-year-on-a-white-png-image_110911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495800"/>
            <a:ext cx="2362200" cy="23622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873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75895" marR="5080" indent="138430">
              <a:lnSpc>
                <a:spcPct val="100000"/>
              </a:lnSpc>
              <a:spcBef>
                <a:spcPts val="95"/>
              </a:spcBef>
            </a:pPr>
            <a:r>
              <a:rPr b="1" dirty="0"/>
              <a:t>Видатки</a:t>
            </a:r>
            <a:r>
              <a:rPr b="1" spc="-90" dirty="0"/>
              <a:t> </a:t>
            </a:r>
            <a:r>
              <a:rPr b="1" dirty="0"/>
              <a:t>загального</a:t>
            </a:r>
            <a:r>
              <a:rPr b="1" spc="-100" dirty="0"/>
              <a:t> </a:t>
            </a:r>
            <a:r>
              <a:rPr b="1" dirty="0"/>
              <a:t>фонду</a:t>
            </a:r>
            <a:r>
              <a:rPr b="1" spc="-105" dirty="0"/>
              <a:t> </a:t>
            </a:r>
            <a:r>
              <a:rPr b="1" spc="-10" dirty="0"/>
              <a:t>бюджету</a:t>
            </a:r>
            <a:r>
              <a:rPr b="1" spc="-90" dirty="0"/>
              <a:t> </a:t>
            </a:r>
            <a:r>
              <a:rPr b="1" dirty="0"/>
              <a:t>по</a:t>
            </a:r>
            <a:r>
              <a:rPr b="1" spc="-110" dirty="0"/>
              <a:t> </a:t>
            </a:r>
            <a:r>
              <a:rPr b="1" spc="-10" dirty="0"/>
              <a:t>галузі </a:t>
            </a:r>
            <a:r>
              <a:rPr b="1" spc="-30" dirty="0"/>
              <a:t>“Культура</a:t>
            </a:r>
            <a:r>
              <a:rPr b="1" spc="-50" dirty="0"/>
              <a:t> </a:t>
            </a:r>
            <a:r>
              <a:rPr b="1" dirty="0"/>
              <a:t>та</a:t>
            </a:r>
            <a:r>
              <a:rPr b="1" spc="-65" dirty="0"/>
              <a:t> </a:t>
            </a:r>
            <a:r>
              <a:rPr b="1" spc="-10" dirty="0"/>
              <a:t>мистецтво”</a:t>
            </a:r>
            <a:r>
              <a:rPr b="1" spc="-45" dirty="0"/>
              <a:t> </a:t>
            </a:r>
            <a:r>
              <a:rPr b="1" dirty="0" err="1"/>
              <a:t>за</a:t>
            </a:r>
            <a:r>
              <a:rPr b="1" spc="-70" dirty="0"/>
              <a:t> </a:t>
            </a:r>
            <a:r>
              <a:rPr lang="uk-UA" b="1" dirty="0" smtClean="0"/>
              <a:t>9 місяців </a:t>
            </a:r>
            <a:r>
              <a:rPr b="1" dirty="0" smtClean="0"/>
              <a:t>202</a:t>
            </a:r>
            <a:r>
              <a:rPr lang="uk-UA" b="1" dirty="0"/>
              <a:t>5</a:t>
            </a:r>
            <a:r>
              <a:rPr b="1" spc="-65" dirty="0"/>
              <a:t> </a:t>
            </a:r>
            <a:r>
              <a:rPr b="1" spc="-20" dirty="0"/>
              <a:t>року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133600" y="1828800"/>
            <a:ext cx="2362200" cy="726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0005" rIns="0" bIns="0" rtlCol="0">
            <a:spAutoFit/>
          </a:bodyPr>
          <a:lstStyle/>
          <a:p>
            <a:pPr marL="12700" marR="215265" algn="ctr">
              <a:lnSpc>
                <a:spcPct val="88000"/>
              </a:lnSpc>
              <a:spcBef>
                <a:spcPts val="315"/>
              </a:spcBef>
            </a:pPr>
            <a:r>
              <a:rPr lang="uk-UA" sz="1500" b="1" spc="-10" dirty="0">
                <a:latin typeface="Cambria"/>
                <a:cs typeface="Cambria"/>
              </a:rPr>
              <a:t>Сільські бібліотеки </a:t>
            </a:r>
          </a:p>
          <a:p>
            <a:pPr marL="12700" marR="215265" algn="ctr">
              <a:lnSpc>
                <a:spcPct val="88000"/>
              </a:lnSpc>
              <a:spcBef>
                <a:spcPts val="315"/>
              </a:spcBef>
            </a:pPr>
            <a:r>
              <a:rPr sz="1500" b="1" dirty="0">
                <a:latin typeface="Cambria"/>
                <a:cs typeface="Cambria"/>
              </a:rPr>
              <a:t>(</a:t>
            </a:r>
            <a:r>
              <a:rPr lang="uk-UA" sz="1500" b="1" dirty="0">
                <a:latin typeface="Cambria"/>
                <a:cs typeface="Cambria"/>
              </a:rPr>
              <a:t>5</a:t>
            </a:r>
            <a:r>
              <a:rPr sz="1500" b="1" spc="-10" dirty="0">
                <a:latin typeface="Cambria"/>
                <a:cs typeface="Cambria"/>
              </a:rPr>
              <a:t> </a:t>
            </a:r>
            <a:r>
              <a:rPr sz="1500" b="1" spc="-10" dirty="0" err="1">
                <a:latin typeface="Cambria"/>
                <a:cs typeface="Cambria"/>
              </a:rPr>
              <a:t>філій</a:t>
            </a:r>
            <a:r>
              <a:rPr sz="1500" b="1" spc="-10" dirty="0">
                <a:latin typeface="Cambria"/>
                <a:cs typeface="Cambria"/>
              </a:rPr>
              <a:t>)</a:t>
            </a:r>
            <a:r>
              <a:rPr lang="uk-UA" sz="1500" b="1" spc="-10" dirty="0">
                <a:latin typeface="Cambria"/>
                <a:cs typeface="Cambria"/>
              </a:rPr>
              <a:t> </a:t>
            </a:r>
            <a:endParaRPr lang="uk-UA" sz="1500" b="1" spc="-10" dirty="0" smtClean="0">
              <a:latin typeface="Cambria"/>
              <a:cs typeface="Cambria"/>
            </a:endParaRPr>
          </a:p>
          <a:p>
            <a:pPr marL="12700" marR="215265" algn="ctr">
              <a:lnSpc>
                <a:spcPct val="88000"/>
              </a:lnSpc>
              <a:spcBef>
                <a:spcPts val="315"/>
              </a:spcBef>
            </a:pPr>
            <a:r>
              <a:rPr lang="uk-UA" sz="1500" b="1" spc="-10" dirty="0" smtClean="0">
                <a:latin typeface="Cambria"/>
                <a:cs typeface="Cambria"/>
              </a:rPr>
              <a:t>719,7 </a:t>
            </a:r>
            <a:r>
              <a:rPr sz="1500" b="1" dirty="0" err="1">
                <a:latin typeface="Cambria"/>
                <a:cs typeface="Cambria"/>
              </a:rPr>
              <a:t>тис</a:t>
            </a:r>
            <a:r>
              <a:rPr sz="1500" b="1" dirty="0">
                <a:latin typeface="Cambria"/>
                <a:cs typeface="Cambria"/>
              </a:rPr>
              <a:t>.</a:t>
            </a:r>
            <a:r>
              <a:rPr sz="1500" b="1" spc="-35" dirty="0">
                <a:latin typeface="Cambria"/>
                <a:cs typeface="Cambria"/>
              </a:rPr>
              <a:t> </a:t>
            </a:r>
            <a:r>
              <a:rPr lang="uk-UA" sz="1500" b="1" spc="-35" dirty="0" err="1">
                <a:latin typeface="Cambria"/>
                <a:cs typeface="Cambria"/>
              </a:rPr>
              <a:t>грн</a:t>
            </a:r>
            <a:r>
              <a:rPr lang="uk-UA" sz="1500" b="1" spc="-20" dirty="0">
                <a:latin typeface="Cambria"/>
                <a:cs typeface="Cambria"/>
              </a:rPr>
              <a:t> </a:t>
            </a:r>
            <a:endParaRPr sz="1500" dirty="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404" y="5410964"/>
            <a:ext cx="221996" cy="227837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673225" y="4343400"/>
            <a:ext cx="307975" cy="314776"/>
            <a:chOff x="1447800" y="5105400"/>
            <a:chExt cx="307975" cy="314776"/>
          </a:xfrm>
        </p:grpSpPr>
        <p:sp>
          <p:nvSpPr>
            <p:cNvPr id="17" name="object 17"/>
            <p:cNvSpPr/>
            <p:nvPr/>
          </p:nvSpPr>
          <p:spPr>
            <a:xfrm>
              <a:off x="1447800" y="5105400"/>
              <a:ext cx="307975" cy="314776"/>
            </a:xfrm>
            <a:custGeom>
              <a:avLst/>
              <a:gdLst/>
              <a:ahLst/>
              <a:cxnLst/>
              <a:rect l="l" t="t" r="r" b="b"/>
              <a:pathLst>
                <a:path w="307975" h="306704">
                  <a:moveTo>
                    <a:pt x="153924" y="0"/>
                  </a:moveTo>
                  <a:lnTo>
                    <a:pt x="105290" y="7808"/>
                  </a:lnTo>
                  <a:lnTo>
                    <a:pt x="63038" y="29553"/>
                  </a:lnTo>
                  <a:lnTo>
                    <a:pt x="29711" y="62709"/>
                  </a:lnTo>
                  <a:lnTo>
                    <a:pt x="7851" y="104753"/>
                  </a:lnTo>
                  <a:lnTo>
                    <a:pt x="0" y="153162"/>
                  </a:lnTo>
                  <a:lnTo>
                    <a:pt x="7851" y="201570"/>
                  </a:lnTo>
                  <a:lnTo>
                    <a:pt x="29711" y="243614"/>
                  </a:lnTo>
                  <a:lnTo>
                    <a:pt x="63038" y="276770"/>
                  </a:lnTo>
                  <a:lnTo>
                    <a:pt x="105290" y="298515"/>
                  </a:lnTo>
                  <a:lnTo>
                    <a:pt x="153924" y="306324"/>
                  </a:lnTo>
                  <a:lnTo>
                    <a:pt x="202557" y="298515"/>
                  </a:lnTo>
                  <a:lnTo>
                    <a:pt x="244809" y="276770"/>
                  </a:lnTo>
                  <a:lnTo>
                    <a:pt x="278136" y="243614"/>
                  </a:lnTo>
                  <a:lnTo>
                    <a:pt x="299996" y="201570"/>
                  </a:lnTo>
                  <a:lnTo>
                    <a:pt x="307848" y="153162"/>
                  </a:lnTo>
                  <a:lnTo>
                    <a:pt x="299996" y="104753"/>
                  </a:lnTo>
                  <a:lnTo>
                    <a:pt x="278136" y="62709"/>
                  </a:lnTo>
                  <a:lnTo>
                    <a:pt x="244809" y="29553"/>
                  </a:lnTo>
                  <a:lnTo>
                    <a:pt x="202557" y="780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47800" y="5105400"/>
              <a:ext cx="307975" cy="314776"/>
            </a:xfrm>
            <a:custGeom>
              <a:avLst/>
              <a:gdLst/>
              <a:ahLst/>
              <a:cxnLst/>
              <a:rect l="l" t="t" r="r" b="b"/>
              <a:pathLst>
                <a:path w="307975" h="306704">
                  <a:moveTo>
                    <a:pt x="0" y="153162"/>
                  </a:moveTo>
                  <a:lnTo>
                    <a:pt x="7851" y="104753"/>
                  </a:lnTo>
                  <a:lnTo>
                    <a:pt x="29711" y="62709"/>
                  </a:lnTo>
                  <a:lnTo>
                    <a:pt x="63038" y="29553"/>
                  </a:lnTo>
                  <a:lnTo>
                    <a:pt x="105290" y="7808"/>
                  </a:lnTo>
                  <a:lnTo>
                    <a:pt x="153924" y="0"/>
                  </a:lnTo>
                  <a:lnTo>
                    <a:pt x="202557" y="7808"/>
                  </a:lnTo>
                  <a:lnTo>
                    <a:pt x="244809" y="29553"/>
                  </a:lnTo>
                  <a:lnTo>
                    <a:pt x="278136" y="62709"/>
                  </a:lnTo>
                  <a:lnTo>
                    <a:pt x="299996" y="104753"/>
                  </a:lnTo>
                  <a:lnTo>
                    <a:pt x="307848" y="153162"/>
                  </a:lnTo>
                  <a:lnTo>
                    <a:pt x="299996" y="201570"/>
                  </a:lnTo>
                  <a:lnTo>
                    <a:pt x="278136" y="243614"/>
                  </a:lnTo>
                  <a:lnTo>
                    <a:pt x="244809" y="276770"/>
                  </a:lnTo>
                  <a:lnTo>
                    <a:pt x="202557" y="298515"/>
                  </a:lnTo>
                  <a:lnTo>
                    <a:pt x="153924" y="306324"/>
                  </a:lnTo>
                  <a:lnTo>
                    <a:pt x="105290" y="298515"/>
                  </a:lnTo>
                  <a:lnTo>
                    <a:pt x="63038" y="276770"/>
                  </a:lnTo>
                  <a:lnTo>
                    <a:pt x="29711" y="243614"/>
                  </a:lnTo>
                  <a:lnTo>
                    <a:pt x="7851" y="201570"/>
                  </a:lnTo>
                  <a:lnTo>
                    <a:pt x="0" y="1531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038600" y="2819400"/>
            <a:ext cx="530860" cy="528955"/>
            <a:chOff x="5188458" y="2701289"/>
            <a:chExt cx="530860" cy="528955"/>
          </a:xfrm>
        </p:grpSpPr>
        <p:sp>
          <p:nvSpPr>
            <p:cNvPr id="34" name="object 34"/>
            <p:cNvSpPr/>
            <p:nvPr/>
          </p:nvSpPr>
          <p:spPr>
            <a:xfrm>
              <a:off x="5188458" y="2701289"/>
              <a:ext cx="530860" cy="528955"/>
            </a:xfrm>
            <a:custGeom>
              <a:avLst/>
              <a:gdLst/>
              <a:ahLst/>
              <a:cxnLst/>
              <a:rect l="l" t="t" r="r" b="b"/>
              <a:pathLst>
                <a:path w="530860" h="528955">
                  <a:moveTo>
                    <a:pt x="265175" y="0"/>
                  </a:moveTo>
                  <a:lnTo>
                    <a:pt x="217515" y="4259"/>
                  </a:lnTo>
                  <a:lnTo>
                    <a:pt x="172656" y="16540"/>
                  </a:lnTo>
                  <a:lnTo>
                    <a:pt x="131346" y="36096"/>
                  </a:lnTo>
                  <a:lnTo>
                    <a:pt x="94335" y="62180"/>
                  </a:lnTo>
                  <a:lnTo>
                    <a:pt x="62373" y="94047"/>
                  </a:lnTo>
                  <a:lnTo>
                    <a:pt x="36209" y="130951"/>
                  </a:lnTo>
                  <a:lnTo>
                    <a:pt x="16592" y="172144"/>
                  </a:lnTo>
                  <a:lnTo>
                    <a:pt x="4273" y="216880"/>
                  </a:lnTo>
                  <a:lnTo>
                    <a:pt x="0" y="264413"/>
                  </a:lnTo>
                  <a:lnTo>
                    <a:pt x="4273" y="311947"/>
                  </a:lnTo>
                  <a:lnTo>
                    <a:pt x="16592" y="356683"/>
                  </a:lnTo>
                  <a:lnTo>
                    <a:pt x="36209" y="397876"/>
                  </a:lnTo>
                  <a:lnTo>
                    <a:pt x="62373" y="434780"/>
                  </a:lnTo>
                  <a:lnTo>
                    <a:pt x="94335" y="466647"/>
                  </a:lnTo>
                  <a:lnTo>
                    <a:pt x="131346" y="492731"/>
                  </a:lnTo>
                  <a:lnTo>
                    <a:pt x="172656" y="512287"/>
                  </a:lnTo>
                  <a:lnTo>
                    <a:pt x="217515" y="524568"/>
                  </a:lnTo>
                  <a:lnTo>
                    <a:pt x="265175" y="528827"/>
                  </a:lnTo>
                  <a:lnTo>
                    <a:pt x="312836" y="524568"/>
                  </a:lnTo>
                  <a:lnTo>
                    <a:pt x="357695" y="512287"/>
                  </a:lnTo>
                  <a:lnTo>
                    <a:pt x="399005" y="492731"/>
                  </a:lnTo>
                  <a:lnTo>
                    <a:pt x="436016" y="466647"/>
                  </a:lnTo>
                  <a:lnTo>
                    <a:pt x="467978" y="434780"/>
                  </a:lnTo>
                  <a:lnTo>
                    <a:pt x="494142" y="397876"/>
                  </a:lnTo>
                  <a:lnTo>
                    <a:pt x="513759" y="356683"/>
                  </a:lnTo>
                  <a:lnTo>
                    <a:pt x="526078" y="311947"/>
                  </a:lnTo>
                  <a:lnTo>
                    <a:pt x="530351" y="264413"/>
                  </a:lnTo>
                  <a:lnTo>
                    <a:pt x="526078" y="216880"/>
                  </a:lnTo>
                  <a:lnTo>
                    <a:pt x="513759" y="172144"/>
                  </a:lnTo>
                  <a:lnTo>
                    <a:pt x="494142" y="130951"/>
                  </a:lnTo>
                  <a:lnTo>
                    <a:pt x="467978" y="94047"/>
                  </a:lnTo>
                  <a:lnTo>
                    <a:pt x="436016" y="62180"/>
                  </a:lnTo>
                  <a:lnTo>
                    <a:pt x="399005" y="36096"/>
                  </a:lnTo>
                  <a:lnTo>
                    <a:pt x="357695" y="16540"/>
                  </a:lnTo>
                  <a:lnTo>
                    <a:pt x="312836" y="4259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5188458" y="2701289"/>
              <a:ext cx="530860" cy="528955"/>
            </a:xfrm>
            <a:custGeom>
              <a:avLst/>
              <a:gdLst/>
              <a:ahLst/>
              <a:cxnLst/>
              <a:rect l="l" t="t" r="r" b="b"/>
              <a:pathLst>
                <a:path w="530860" h="528955">
                  <a:moveTo>
                    <a:pt x="0" y="264413"/>
                  </a:moveTo>
                  <a:lnTo>
                    <a:pt x="4273" y="216880"/>
                  </a:lnTo>
                  <a:lnTo>
                    <a:pt x="16592" y="172144"/>
                  </a:lnTo>
                  <a:lnTo>
                    <a:pt x="36209" y="130951"/>
                  </a:lnTo>
                  <a:lnTo>
                    <a:pt x="62373" y="94047"/>
                  </a:lnTo>
                  <a:lnTo>
                    <a:pt x="94335" y="62180"/>
                  </a:lnTo>
                  <a:lnTo>
                    <a:pt x="131346" y="36096"/>
                  </a:lnTo>
                  <a:lnTo>
                    <a:pt x="172656" y="16540"/>
                  </a:lnTo>
                  <a:lnTo>
                    <a:pt x="217515" y="4259"/>
                  </a:lnTo>
                  <a:lnTo>
                    <a:pt x="265175" y="0"/>
                  </a:lnTo>
                  <a:lnTo>
                    <a:pt x="312836" y="4259"/>
                  </a:lnTo>
                  <a:lnTo>
                    <a:pt x="357695" y="16540"/>
                  </a:lnTo>
                  <a:lnTo>
                    <a:pt x="399005" y="36096"/>
                  </a:lnTo>
                  <a:lnTo>
                    <a:pt x="436016" y="62180"/>
                  </a:lnTo>
                  <a:lnTo>
                    <a:pt x="467978" y="94047"/>
                  </a:lnTo>
                  <a:lnTo>
                    <a:pt x="494142" y="130951"/>
                  </a:lnTo>
                  <a:lnTo>
                    <a:pt x="513759" y="172144"/>
                  </a:lnTo>
                  <a:lnTo>
                    <a:pt x="526078" y="216880"/>
                  </a:lnTo>
                  <a:lnTo>
                    <a:pt x="530351" y="264413"/>
                  </a:lnTo>
                  <a:lnTo>
                    <a:pt x="526078" y="311947"/>
                  </a:lnTo>
                  <a:lnTo>
                    <a:pt x="513759" y="356683"/>
                  </a:lnTo>
                  <a:lnTo>
                    <a:pt x="494142" y="397876"/>
                  </a:lnTo>
                  <a:lnTo>
                    <a:pt x="467978" y="434780"/>
                  </a:lnTo>
                  <a:lnTo>
                    <a:pt x="436016" y="466647"/>
                  </a:lnTo>
                  <a:lnTo>
                    <a:pt x="399005" y="492731"/>
                  </a:lnTo>
                  <a:lnTo>
                    <a:pt x="357695" y="512287"/>
                  </a:lnTo>
                  <a:lnTo>
                    <a:pt x="312836" y="524568"/>
                  </a:lnTo>
                  <a:lnTo>
                    <a:pt x="265175" y="528827"/>
                  </a:lnTo>
                  <a:lnTo>
                    <a:pt x="217515" y="524568"/>
                  </a:lnTo>
                  <a:lnTo>
                    <a:pt x="172656" y="512287"/>
                  </a:lnTo>
                  <a:lnTo>
                    <a:pt x="131346" y="492731"/>
                  </a:lnTo>
                  <a:lnTo>
                    <a:pt x="94335" y="466647"/>
                  </a:lnTo>
                  <a:lnTo>
                    <a:pt x="62373" y="434780"/>
                  </a:lnTo>
                  <a:lnTo>
                    <a:pt x="36209" y="397876"/>
                  </a:lnTo>
                  <a:lnTo>
                    <a:pt x="16592" y="356683"/>
                  </a:lnTo>
                  <a:lnTo>
                    <a:pt x="4273" y="311947"/>
                  </a:lnTo>
                  <a:lnTo>
                    <a:pt x="0" y="26441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7020560" y="1981200"/>
            <a:ext cx="675640" cy="675640"/>
            <a:chOff x="6825233" y="2276094"/>
            <a:chExt cx="675640" cy="675640"/>
          </a:xfrm>
        </p:grpSpPr>
        <p:sp>
          <p:nvSpPr>
            <p:cNvPr id="44" name="object 44"/>
            <p:cNvSpPr/>
            <p:nvPr/>
          </p:nvSpPr>
          <p:spPr>
            <a:xfrm>
              <a:off x="6825233" y="2276094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1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825233" y="2276094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0" y="337565"/>
                  </a:moveTo>
                  <a:lnTo>
                    <a:pt x="3081" y="291759"/>
                  </a:lnTo>
                  <a:lnTo>
                    <a:pt x="12057" y="247826"/>
                  </a:lnTo>
                  <a:lnTo>
                    <a:pt x="26527" y="206168"/>
                  </a:lnTo>
                  <a:lnTo>
                    <a:pt x="46086" y="167188"/>
                  </a:lnTo>
                  <a:lnTo>
                    <a:pt x="70335" y="131288"/>
                  </a:lnTo>
                  <a:lnTo>
                    <a:pt x="98869" y="98869"/>
                  </a:lnTo>
                  <a:lnTo>
                    <a:pt x="131288" y="70335"/>
                  </a:lnTo>
                  <a:lnTo>
                    <a:pt x="167188" y="46086"/>
                  </a:lnTo>
                  <a:lnTo>
                    <a:pt x="206168" y="26527"/>
                  </a:lnTo>
                  <a:lnTo>
                    <a:pt x="247826" y="12057"/>
                  </a:lnTo>
                  <a:lnTo>
                    <a:pt x="291759" y="3081"/>
                  </a:lnTo>
                  <a:lnTo>
                    <a:pt x="337566" y="0"/>
                  </a:lnTo>
                  <a:lnTo>
                    <a:pt x="383372" y="3081"/>
                  </a:lnTo>
                  <a:lnTo>
                    <a:pt x="427305" y="12057"/>
                  </a:lnTo>
                  <a:lnTo>
                    <a:pt x="468963" y="26527"/>
                  </a:lnTo>
                  <a:lnTo>
                    <a:pt x="507943" y="46086"/>
                  </a:lnTo>
                  <a:lnTo>
                    <a:pt x="543843" y="70335"/>
                  </a:lnTo>
                  <a:lnTo>
                    <a:pt x="576262" y="98869"/>
                  </a:lnTo>
                  <a:lnTo>
                    <a:pt x="604796" y="131288"/>
                  </a:lnTo>
                  <a:lnTo>
                    <a:pt x="629045" y="167188"/>
                  </a:lnTo>
                  <a:lnTo>
                    <a:pt x="648604" y="206168"/>
                  </a:lnTo>
                  <a:lnTo>
                    <a:pt x="663074" y="247826"/>
                  </a:lnTo>
                  <a:lnTo>
                    <a:pt x="672050" y="291759"/>
                  </a:lnTo>
                  <a:lnTo>
                    <a:pt x="675132" y="337565"/>
                  </a:lnTo>
                  <a:lnTo>
                    <a:pt x="672050" y="383372"/>
                  </a:lnTo>
                  <a:lnTo>
                    <a:pt x="663074" y="427305"/>
                  </a:lnTo>
                  <a:lnTo>
                    <a:pt x="648604" y="468963"/>
                  </a:lnTo>
                  <a:lnTo>
                    <a:pt x="629045" y="507943"/>
                  </a:lnTo>
                  <a:lnTo>
                    <a:pt x="604796" y="543843"/>
                  </a:lnTo>
                  <a:lnTo>
                    <a:pt x="576262" y="576262"/>
                  </a:lnTo>
                  <a:lnTo>
                    <a:pt x="543843" y="604796"/>
                  </a:lnTo>
                  <a:lnTo>
                    <a:pt x="507943" y="629045"/>
                  </a:lnTo>
                  <a:lnTo>
                    <a:pt x="468963" y="648604"/>
                  </a:lnTo>
                  <a:lnTo>
                    <a:pt x="427305" y="663074"/>
                  </a:lnTo>
                  <a:lnTo>
                    <a:pt x="383372" y="672050"/>
                  </a:lnTo>
                  <a:lnTo>
                    <a:pt x="337566" y="675131"/>
                  </a:lnTo>
                  <a:lnTo>
                    <a:pt x="291759" y="672050"/>
                  </a:lnTo>
                  <a:lnTo>
                    <a:pt x="247826" y="663074"/>
                  </a:lnTo>
                  <a:lnTo>
                    <a:pt x="206168" y="648604"/>
                  </a:lnTo>
                  <a:lnTo>
                    <a:pt x="167188" y="629045"/>
                  </a:lnTo>
                  <a:lnTo>
                    <a:pt x="131288" y="604796"/>
                  </a:lnTo>
                  <a:lnTo>
                    <a:pt x="98869" y="576262"/>
                  </a:lnTo>
                  <a:lnTo>
                    <a:pt x="70335" y="543843"/>
                  </a:lnTo>
                  <a:lnTo>
                    <a:pt x="46086" y="507943"/>
                  </a:lnTo>
                  <a:lnTo>
                    <a:pt x="26527" y="468963"/>
                  </a:lnTo>
                  <a:lnTo>
                    <a:pt x="12057" y="427305"/>
                  </a:lnTo>
                  <a:lnTo>
                    <a:pt x="3081" y="383372"/>
                  </a:lnTo>
                  <a:lnTo>
                    <a:pt x="0" y="33756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858000" y="3244999"/>
            <a:ext cx="2057400" cy="641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689"/>
              </a:lnSpc>
              <a:spcBef>
                <a:spcPts val="100"/>
              </a:spcBef>
            </a:pPr>
            <a:r>
              <a:rPr sz="1500" b="1" spc="-10" dirty="0" err="1">
                <a:latin typeface="Cambria"/>
                <a:cs typeface="Cambria"/>
              </a:rPr>
              <a:t>Центр</a:t>
            </a:r>
            <a:r>
              <a:rPr lang="uk-UA" sz="1500" b="1" spc="-10" dirty="0">
                <a:latin typeface="Cambria"/>
                <a:cs typeface="Cambria"/>
              </a:rPr>
              <a:t> </a:t>
            </a:r>
            <a:r>
              <a:rPr sz="1500" b="1" spc="-30" dirty="0" err="1">
                <a:latin typeface="Cambria"/>
                <a:cs typeface="Cambria"/>
              </a:rPr>
              <a:t>культури</a:t>
            </a:r>
            <a:r>
              <a:rPr sz="1500" b="1" spc="-35" dirty="0">
                <a:latin typeface="Cambria"/>
                <a:cs typeface="Cambria"/>
              </a:rPr>
              <a:t> </a:t>
            </a:r>
            <a:r>
              <a:rPr sz="1500" b="1" spc="-25" dirty="0">
                <a:latin typeface="Cambria"/>
                <a:cs typeface="Cambria"/>
              </a:rPr>
              <a:t>та</a:t>
            </a:r>
            <a:endParaRPr sz="1500" dirty="0">
              <a:latin typeface="Cambria"/>
              <a:cs typeface="Cambria"/>
            </a:endParaRPr>
          </a:p>
          <a:p>
            <a:pPr marL="12700" algn="r">
              <a:lnSpc>
                <a:spcPts val="1585"/>
              </a:lnSpc>
            </a:pPr>
            <a:r>
              <a:rPr lang="uk-UA" sz="1500" b="1" spc="-10" dirty="0">
                <a:latin typeface="Cambria"/>
                <a:cs typeface="Cambria"/>
              </a:rPr>
              <a:t>д</a:t>
            </a:r>
            <a:r>
              <a:rPr sz="1500" b="1" spc="-10" dirty="0" err="1">
                <a:latin typeface="Cambria"/>
                <a:cs typeface="Cambria"/>
              </a:rPr>
              <a:t>озвілля</a:t>
            </a:r>
            <a:r>
              <a:rPr lang="uk-UA" sz="1500" b="1" spc="-10" dirty="0">
                <a:latin typeface="Cambria"/>
                <a:cs typeface="Cambria"/>
              </a:rPr>
              <a:t> </a:t>
            </a:r>
            <a:r>
              <a:rPr sz="1500" b="1" dirty="0">
                <a:latin typeface="Cambria"/>
                <a:cs typeface="Cambria"/>
              </a:rPr>
              <a:t>(</a:t>
            </a:r>
            <a:r>
              <a:rPr lang="uk-UA" sz="1500" b="1" dirty="0">
                <a:latin typeface="Cambria"/>
                <a:cs typeface="Cambria"/>
              </a:rPr>
              <a:t>5</a:t>
            </a:r>
            <a:r>
              <a:rPr sz="1500" b="1" spc="-5" dirty="0">
                <a:latin typeface="Cambria"/>
                <a:cs typeface="Cambria"/>
              </a:rPr>
              <a:t> </a:t>
            </a:r>
            <a:r>
              <a:rPr sz="1500" b="1" spc="-10" dirty="0">
                <a:latin typeface="Cambria"/>
                <a:cs typeface="Cambria"/>
              </a:rPr>
              <a:t>філій)</a:t>
            </a:r>
            <a:endParaRPr sz="1500" dirty="0">
              <a:latin typeface="Cambria"/>
              <a:cs typeface="Cambria"/>
            </a:endParaRPr>
          </a:p>
          <a:p>
            <a:pPr marL="12700" algn="r">
              <a:lnSpc>
                <a:spcPts val="1585"/>
              </a:lnSpc>
            </a:pPr>
            <a:r>
              <a:rPr lang="uk-UA" sz="1500" b="1" dirty="0" smtClean="0">
                <a:latin typeface="Cambria"/>
                <a:cs typeface="Cambria"/>
              </a:rPr>
              <a:t>2700,8 </a:t>
            </a:r>
            <a:r>
              <a:rPr sz="1500" b="1" spc="-20" dirty="0" err="1">
                <a:latin typeface="Cambria"/>
                <a:cs typeface="Cambria"/>
              </a:rPr>
              <a:t>тис</a:t>
            </a:r>
            <a:r>
              <a:rPr sz="1500" b="1" spc="-20" dirty="0">
                <a:latin typeface="Cambria"/>
                <a:cs typeface="Cambria"/>
              </a:rPr>
              <a:t>.</a:t>
            </a:r>
            <a:r>
              <a:rPr lang="uk-UA" sz="1500" b="1" spc="-20" dirty="0">
                <a:latin typeface="Cambria"/>
                <a:cs typeface="Cambria"/>
              </a:rPr>
              <a:t> </a:t>
            </a:r>
            <a:r>
              <a:rPr sz="1500" b="1" spc="-20" dirty="0">
                <a:latin typeface="Cambria"/>
                <a:cs typeface="Cambria"/>
              </a:rPr>
              <a:t>грн.</a:t>
            </a:r>
            <a:endParaRPr sz="1500" dirty="0">
              <a:latin typeface="Cambria"/>
              <a:cs typeface="Cambria"/>
            </a:endParaRPr>
          </a:p>
        </p:txBody>
      </p:sp>
      <p:pic>
        <p:nvPicPr>
          <p:cNvPr id="26" name="Рисунок 25" descr="Logo_Org-1024x102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810000"/>
            <a:ext cx="2971800" cy="2971800"/>
          </a:xfrm>
          <a:prstGeom prst="rect">
            <a:avLst/>
          </a:prstGeom>
        </p:spPr>
      </p:pic>
      <p:pic>
        <p:nvPicPr>
          <p:cNvPr id="30" name="Рисунок 29" descr="1676666567_grizly-club-p-deti-v-muzee-klipart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2504" y="2590800"/>
            <a:ext cx="4313504" cy="14478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0" y="5638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385570">
              <a:lnSpc>
                <a:spcPts val="1580"/>
              </a:lnSpc>
              <a:spcBef>
                <a:spcPts val="1300"/>
              </a:spcBef>
            </a:pPr>
            <a:r>
              <a:rPr lang="ru-RU" sz="1500" b="1" dirty="0" err="1" smtClean="0">
                <a:latin typeface="Cambria"/>
                <a:cs typeface="Cambria"/>
              </a:rPr>
              <a:t>Інші</a:t>
            </a:r>
            <a:r>
              <a:rPr lang="ru-RU" sz="1500" b="1" spc="-30" dirty="0" smtClean="0">
                <a:latin typeface="Cambria"/>
                <a:cs typeface="Cambria"/>
              </a:rPr>
              <a:t> заходи </a:t>
            </a:r>
            <a:r>
              <a:rPr lang="ru-RU" sz="1500" b="1" dirty="0" smtClean="0">
                <a:latin typeface="Cambria"/>
                <a:cs typeface="Cambria"/>
              </a:rPr>
              <a:t>в</a:t>
            </a:r>
            <a:r>
              <a:rPr lang="ru-RU" sz="1500" b="1" spc="-15" dirty="0" smtClean="0">
                <a:latin typeface="Cambria"/>
                <a:cs typeface="Cambria"/>
              </a:rPr>
              <a:t> </a:t>
            </a:r>
            <a:r>
              <a:rPr lang="ru-RU" sz="1500" b="1" spc="-10" dirty="0" err="1" smtClean="0">
                <a:latin typeface="Cambria"/>
                <a:cs typeface="Cambria"/>
              </a:rPr>
              <a:t>галузі</a:t>
            </a:r>
            <a:endParaRPr lang="ru-RU" sz="1500" dirty="0" smtClean="0">
              <a:latin typeface="Cambria"/>
              <a:cs typeface="Cambria"/>
            </a:endParaRPr>
          </a:p>
          <a:p>
            <a:pPr marL="12700" marR="1273810">
              <a:lnSpc>
                <a:spcPts val="1580"/>
              </a:lnSpc>
              <a:spcBef>
                <a:spcPts val="5"/>
              </a:spcBef>
            </a:pPr>
            <a:r>
              <a:rPr lang="ru-RU" sz="1500" b="1" spc="-30" dirty="0" err="1" smtClean="0">
                <a:latin typeface="Cambria"/>
                <a:cs typeface="Cambria"/>
              </a:rPr>
              <a:t>культури</a:t>
            </a:r>
            <a:r>
              <a:rPr lang="ru-RU" sz="1500" b="1" spc="-35" dirty="0" smtClean="0">
                <a:latin typeface="Cambria"/>
                <a:cs typeface="Cambria"/>
              </a:rPr>
              <a:t> </a:t>
            </a:r>
            <a:r>
              <a:rPr lang="ru-RU" sz="1500" b="1" spc="-50" dirty="0" err="1" smtClean="0">
                <a:latin typeface="Cambria"/>
                <a:cs typeface="Cambria"/>
              </a:rPr>
              <a:t>і</a:t>
            </a:r>
            <a:r>
              <a:rPr lang="ru-RU" sz="1500" b="1" spc="-50" dirty="0" smtClean="0">
                <a:latin typeface="Cambria"/>
                <a:cs typeface="Cambria"/>
              </a:rPr>
              <a:t> </a:t>
            </a:r>
            <a:r>
              <a:rPr lang="ru-RU" sz="1500" b="1" spc="-10" dirty="0" err="1" smtClean="0">
                <a:latin typeface="Cambria"/>
                <a:cs typeface="Cambria"/>
              </a:rPr>
              <a:t>мистецтва</a:t>
            </a:r>
            <a:r>
              <a:rPr lang="ru-RU" sz="1500" b="1" spc="-20" dirty="0" smtClean="0">
                <a:latin typeface="Cambria"/>
                <a:cs typeface="Cambria"/>
              </a:rPr>
              <a:t>  214,1 тис. </a:t>
            </a:r>
            <a:r>
              <a:rPr lang="ru-RU" sz="1500" b="1" spc="-20" dirty="0" err="1" smtClean="0">
                <a:latin typeface="Cambria"/>
                <a:cs typeface="Cambria"/>
              </a:rPr>
              <a:t>грн</a:t>
            </a:r>
            <a:endParaRPr lang="ru-RU" sz="1500" b="1" dirty="0" smtClean="0">
              <a:latin typeface="Cambria"/>
              <a:cs typeface="Cambria"/>
            </a:endParaRPr>
          </a:p>
        </p:txBody>
      </p:sp>
      <p:pic>
        <p:nvPicPr>
          <p:cNvPr id="41" name="Рисунок 40" descr="pngtree-library-books-and-cute-kids-png-image_126863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914400"/>
            <a:ext cx="2247900" cy="2247900"/>
          </a:xfrm>
          <a:prstGeom prst="rect">
            <a:avLst/>
          </a:prstGeom>
        </p:spPr>
      </p:pic>
      <p:pic>
        <p:nvPicPr>
          <p:cNvPr id="46" name="Рисунок 45" descr="imgonline-com-ua-Transparent-backgr-qEL1HbuohFZ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1000" y="3346130"/>
            <a:ext cx="2167730" cy="1759270"/>
          </a:xfrm>
          <a:prstGeom prst="rect">
            <a:avLst/>
          </a:prstGeom>
        </p:spPr>
      </p:pic>
      <p:pic>
        <p:nvPicPr>
          <p:cNvPr id="47" name="Рисунок 46" descr="1674663650_grizly-club-p-kultura-klipart-1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4724400"/>
            <a:ext cx="3085999" cy="2334001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38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39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8875776" cy="47533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8532" y="3863340"/>
            <a:ext cx="537946" cy="48006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5073396" y="3892296"/>
            <a:ext cx="433070" cy="388620"/>
          </a:xfrm>
          <a:custGeom>
            <a:avLst/>
            <a:gdLst/>
            <a:ahLst/>
            <a:cxnLst/>
            <a:rect l="l" t="t" r="r" b="b"/>
            <a:pathLst>
              <a:path w="433070" h="388620">
                <a:moveTo>
                  <a:pt x="216407" y="0"/>
                </a:moveTo>
                <a:lnTo>
                  <a:pt x="0" y="194309"/>
                </a:lnTo>
                <a:lnTo>
                  <a:pt x="108203" y="194309"/>
                </a:lnTo>
                <a:lnTo>
                  <a:pt x="108203" y="388619"/>
                </a:lnTo>
                <a:lnTo>
                  <a:pt x="324612" y="388619"/>
                </a:lnTo>
                <a:lnTo>
                  <a:pt x="324612" y="194309"/>
                </a:lnTo>
                <a:lnTo>
                  <a:pt x="432815" y="194309"/>
                </a:lnTo>
                <a:lnTo>
                  <a:pt x="216407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073396" y="3892296"/>
            <a:ext cx="433070" cy="388620"/>
          </a:xfrm>
          <a:custGeom>
            <a:avLst/>
            <a:gdLst/>
            <a:ahLst/>
            <a:cxnLst/>
            <a:rect l="l" t="t" r="r" b="b"/>
            <a:pathLst>
              <a:path w="433070" h="388620">
                <a:moveTo>
                  <a:pt x="432815" y="194309"/>
                </a:moveTo>
                <a:lnTo>
                  <a:pt x="324612" y="194309"/>
                </a:lnTo>
                <a:lnTo>
                  <a:pt x="324612" y="388619"/>
                </a:lnTo>
                <a:lnTo>
                  <a:pt x="108203" y="388619"/>
                </a:lnTo>
                <a:lnTo>
                  <a:pt x="108203" y="194309"/>
                </a:lnTo>
                <a:lnTo>
                  <a:pt x="0" y="194309"/>
                </a:lnTo>
                <a:lnTo>
                  <a:pt x="216407" y="0"/>
                </a:lnTo>
                <a:lnTo>
                  <a:pt x="432815" y="194309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8879" y="2616733"/>
            <a:ext cx="905281" cy="63853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6327394" y="2645536"/>
            <a:ext cx="812165" cy="542925"/>
          </a:xfrm>
          <a:custGeom>
            <a:avLst/>
            <a:gdLst/>
            <a:ahLst/>
            <a:cxnLst/>
            <a:rect l="l" t="t" r="r" b="b"/>
            <a:pathLst>
              <a:path w="812165" h="542925">
                <a:moveTo>
                  <a:pt x="732535" y="0"/>
                </a:moveTo>
                <a:lnTo>
                  <a:pt x="121411" y="300989"/>
                </a:lnTo>
                <a:lnTo>
                  <a:pt x="81787" y="220472"/>
                </a:lnTo>
                <a:lnTo>
                  <a:pt x="0" y="461010"/>
                </a:lnTo>
                <a:lnTo>
                  <a:pt x="240537" y="542798"/>
                </a:lnTo>
                <a:lnTo>
                  <a:pt x="200786" y="462152"/>
                </a:lnTo>
                <a:lnTo>
                  <a:pt x="812037" y="161162"/>
                </a:lnTo>
                <a:lnTo>
                  <a:pt x="732535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327394" y="2645536"/>
            <a:ext cx="812165" cy="542925"/>
          </a:xfrm>
          <a:custGeom>
            <a:avLst/>
            <a:gdLst/>
            <a:ahLst/>
            <a:cxnLst/>
            <a:rect l="l" t="t" r="r" b="b"/>
            <a:pathLst>
              <a:path w="812165" h="542925">
                <a:moveTo>
                  <a:pt x="81787" y="220472"/>
                </a:moveTo>
                <a:lnTo>
                  <a:pt x="121411" y="300989"/>
                </a:lnTo>
                <a:lnTo>
                  <a:pt x="732535" y="0"/>
                </a:lnTo>
                <a:lnTo>
                  <a:pt x="812037" y="161162"/>
                </a:lnTo>
                <a:lnTo>
                  <a:pt x="200786" y="462152"/>
                </a:lnTo>
                <a:lnTo>
                  <a:pt x="240537" y="542798"/>
                </a:lnTo>
                <a:lnTo>
                  <a:pt x="0" y="461010"/>
                </a:lnTo>
                <a:lnTo>
                  <a:pt x="81787" y="22047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9319" y="2636494"/>
            <a:ext cx="1120140" cy="685825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2227707" y="2664840"/>
            <a:ext cx="1028065" cy="591185"/>
          </a:xfrm>
          <a:custGeom>
            <a:avLst/>
            <a:gdLst/>
            <a:ahLst/>
            <a:cxnLst/>
            <a:rect l="l" t="t" r="r" b="b"/>
            <a:pathLst>
              <a:path w="1028064" h="591185">
                <a:moveTo>
                  <a:pt x="73913" y="0"/>
                </a:moveTo>
                <a:lnTo>
                  <a:pt x="0" y="202946"/>
                </a:lnTo>
                <a:lnTo>
                  <a:pt x="787781" y="489458"/>
                </a:lnTo>
                <a:lnTo>
                  <a:pt x="750824" y="590931"/>
                </a:lnTo>
                <a:lnTo>
                  <a:pt x="1027557" y="461772"/>
                </a:lnTo>
                <a:lnTo>
                  <a:pt x="898525" y="185166"/>
                </a:lnTo>
                <a:lnTo>
                  <a:pt x="861568" y="286512"/>
                </a:lnTo>
                <a:lnTo>
                  <a:pt x="73913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227707" y="2664840"/>
            <a:ext cx="1028065" cy="591185"/>
          </a:xfrm>
          <a:custGeom>
            <a:avLst/>
            <a:gdLst/>
            <a:ahLst/>
            <a:cxnLst/>
            <a:rect l="l" t="t" r="r" b="b"/>
            <a:pathLst>
              <a:path w="1028064" h="591185">
                <a:moveTo>
                  <a:pt x="750824" y="590931"/>
                </a:moveTo>
                <a:lnTo>
                  <a:pt x="787781" y="489458"/>
                </a:lnTo>
                <a:lnTo>
                  <a:pt x="0" y="202946"/>
                </a:lnTo>
                <a:lnTo>
                  <a:pt x="73913" y="0"/>
                </a:lnTo>
                <a:lnTo>
                  <a:pt x="861568" y="286512"/>
                </a:lnTo>
                <a:lnTo>
                  <a:pt x="898525" y="185166"/>
                </a:lnTo>
                <a:lnTo>
                  <a:pt x="1027557" y="461772"/>
                </a:lnTo>
                <a:lnTo>
                  <a:pt x="750824" y="590931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242" y="1549145"/>
            <a:ext cx="1775459" cy="1313688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412242" y="1549145"/>
            <a:ext cx="1775460" cy="1313815"/>
          </a:xfrm>
          <a:custGeom>
            <a:avLst/>
            <a:gdLst/>
            <a:ahLst/>
            <a:cxnLst/>
            <a:rect l="l" t="t" r="r" b="b"/>
            <a:pathLst>
              <a:path w="1775460" h="1313814">
                <a:moveTo>
                  <a:pt x="0" y="218948"/>
                </a:moveTo>
                <a:lnTo>
                  <a:pt x="5782" y="168750"/>
                </a:lnTo>
                <a:lnTo>
                  <a:pt x="22254" y="122667"/>
                </a:lnTo>
                <a:lnTo>
                  <a:pt x="48101" y="82014"/>
                </a:lnTo>
                <a:lnTo>
                  <a:pt x="82009" y="48105"/>
                </a:lnTo>
                <a:lnTo>
                  <a:pt x="122662" y="22257"/>
                </a:lnTo>
                <a:lnTo>
                  <a:pt x="168746" y="5783"/>
                </a:lnTo>
                <a:lnTo>
                  <a:pt x="218948" y="0"/>
                </a:lnTo>
                <a:lnTo>
                  <a:pt x="1556512" y="0"/>
                </a:lnTo>
                <a:lnTo>
                  <a:pt x="1606709" y="5783"/>
                </a:lnTo>
                <a:lnTo>
                  <a:pt x="1652792" y="22257"/>
                </a:lnTo>
                <a:lnTo>
                  <a:pt x="1693445" y="48105"/>
                </a:lnTo>
                <a:lnTo>
                  <a:pt x="1727354" y="82014"/>
                </a:lnTo>
                <a:lnTo>
                  <a:pt x="1753202" y="122667"/>
                </a:lnTo>
                <a:lnTo>
                  <a:pt x="1769676" y="168750"/>
                </a:lnTo>
                <a:lnTo>
                  <a:pt x="1775459" y="218948"/>
                </a:lnTo>
                <a:lnTo>
                  <a:pt x="1775459" y="1094739"/>
                </a:lnTo>
                <a:lnTo>
                  <a:pt x="1769676" y="1144937"/>
                </a:lnTo>
                <a:lnTo>
                  <a:pt x="1753202" y="1191020"/>
                </a:lnTo>
                <a:lnTo>
                  <a:pt x="1727354" y="1231673"/>
                </a:lnTo>
                <a:lnTo>
                  <a:pt x="1693445" y="1265582"/>
                </a:lnTo>
                <a:lnTo>
                  <a:pt x="1652792" y="1291430"/>
                </a:lnTo>
                <a:lnTo>
                  <a:pt x="1606709" y="1307904"/>
                </a:lnTo>
                <a:lnTo>
                  <a:pt x="1556512" y="1313688"/>
                </a:lnTo>
                <a:lnTo>
                  <a:pt x="218948" y="1313688"/>
                </a:lnTo>
                <a:lnTo>
                  <a:pt x="168746" y="1307904"/>
                </a:lnTo>
                <a:lnTo>
                  <a:pt x="122662" y="1291430"/>
                </a:lnTo>
                <a:lnTo>
                  <a:pt x="82009" y="1265582"/>
                </a:lnTo>
                <a:lnTo>
                  <a:pt x="48101" y="1231673"/>
                </a:lnTo>
                <a:lnTo>
                  <a:pt x="22254" y="1191020"/>
                </a:lnTo>
                <a:lnTo>
                  <a:pt x="5782" y="1144937"/>
                </a:lnTo>
                <a:lnTo>
                  <a:pt x="0" y="1094739"/>
                </a:lnTo>
                <a:lnTo>
                  <a:pt x="0" y="21894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7200" y="1600200"/>
            <a:ext cx="1676400" cy="10522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225" marR="144145" algn="ctr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mbria"/>
                <a:cs typeface="Cambria"/>
              </a:rPr>
              <a:t>Власні</a:t>
            </a:r>
            <a:r>
              <a:rPr sz="1350" b="1" spc="-40" dirty="0">
                <a:latin typeface="Cambria"/>
                <a:cs typeface="Cambria"/>
              </a:rPr>
              <a:t> </a:t>
            </a:r>
            <a:r>
              <a:rPr sz="1350" b="1" spc="-25" dirty="0">
                <a:latin typeface="Cambria"/>
                <a:cs typeface="Cambria"/>
              </a:rPr>
              <a:t>доходи </a:t>
            </a:r>
            <a:r>
              <a:rPr sz="1350" b="1" spc="-10" dirty="0">
                <a:latin typeface="Cambria"/>
                <a:cs typeface="Cambria"/>
              </a:rPr>
              <a:t>загального фонду</a:t>
            </a:r>
            <a:endParaRPr sz="135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uk-UA" sz="1350" b="1" dirty="0" smtClean="0">
                <a:latin typeface="Cambria"/>
                <a:cs typeface="Cambria"/>
              </a:rPr>
              <a:t>178 521,4</a:t>
            </a:r>
            <a:r>
              <a:rPr sz="1350" b="1" spc="285" dirty="0" smtClean="0">
                <a:latin typeface="Cambria"/>
                <a:cs typeface="Cambria"/>
              </a:rPr>
              <a:t> </a:t>
            </a:r>
            <a:r>
              <a:rPr sz="1350" b="1" dirty="0">
                <a:latin typeface="Cambria"/>
                <a:cs typeface="Cambria"/>
              </a:rPr>
              <a:t>тис.</a:t>
            </a:r>
            <a:r>
              <a:rPr sz="1350" b="1" spc="-20" dirty="0">
                <a:latin typeface="Cambria"/>
                <a:cs typeface="Cambria"/>
              </a:rPr>
              <a:t> </a:t>
            </a:r>
            <a:r>
              <a:rPr sz="1350" b="1" spc="-20" dirty="0" err="1">
                <a:latin typeface="Cambria"/>
                <a:cs typeface="Cambria"/>
              </a:rPr>
              <a:t>грн</a:t>
            </a:r>
            <a:r>
              <a:rPr lang="uk-UA" sz="1350" b="1" spc="-20" dirty="0">
                <a:latin typeface="Cambria"/>
                <a:cs typeface="Cambria"/>
              </a:rPr>
              <a:t> </a:t>
            </a:r>
            <a:r>
              <a:rPr lang="uk-UA" sz="1200" b="1" spc="-20" dirty="0" smtClean="0">
                <a:latin typeface="Cambria"/>
                <a:cs typeface="Cambria"/>
              </a:rPr>
              <a:t>103,1% </a:t>
            </a:r>
            <a:r>
              <a:rPr lang="uk-UA" sz="1200" b="1" spc="-20" dirty="0">
                <a:latin typeface="Cambria"/>
                <a:cs typeface="Cambria"/>
              </a:rPr>
              <a:t>до плану</a:t>
            </a:r>
            <a:endParaRPr sz="1200" dirty="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36617" y="4357370"/>
            <a:ext cx="1813560" cy="1049655"/>
            <a:chOff x="4436617" y="4357370"/>
            <a:chExt cx="1813560" cy="104965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9317" y="4370070"/>
              <a:ext cx="1787652" cy="102412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449317" y="4370070"/>
              <a:ext cx="1788160" cy="1024255"/>
            </a:xfrm>
            <a:custGeom>
              <a:avLst/>
              <a:gdLst/>
              <a:ahLst/>
              <a:cxnLst/>
              <a:rect l="l" t="t" r="r" b="b"/>
              <a:pathLst>
                <a:path w="1788160" h="1024254">
                  <a:moveTo>
                    <a:pt x="0" y="170687"/>
                  </a:moveTo>
                  <a:lnTo>
                    <a:pt x="6099" y="125324"/>
                  </a:lnTo>
                  <a:lnTo>
                    <a:pt x="23311" y="84553"/>
                  </a:lnTo>
                  <a:lnTo>
                    <a:pt x="50006" y="50006"/>
                  </a:lnTo>
                  <a:lnTo>
                    <a:pt x="84553" y="23311"/>
                  </a:lnTo>
                  <a:lnTo>
                    <a:pt x="125324" y="6099"/>
                  </a:lnTo>
                  <a:lnTo>
                    <a:pt x="170687" y="0"/>
                  </a:lnTo>
                  <a:lnTo>
                    <a:pt x="1616964" y="0"/>
                  </a:lnTo>
                  <a:lnTo>
                    <a:pt x="1662327" y="6099"/>
                  </a:lnTo>
                  <a:lnTo>
                    <a:pt x="1703098" y="23311"/>
                  </a:lnTo>
                  <a:lnTo>
                    <a:pt x="1737645" y="50006"/>
                  </a:lnTo>
                  <a:lnTo>
                    <a:pt x="1764340" y="84553"/>
                  </a:lnTo>
                  <a:lnTo>
                    <a:pt x="1781552" y="125324"/>
                  </a:lnTo>
                  <a:lnTo>
                    <a:pt x="1787652" y="170687"/>
                  </a:lnTo>
                  <a:lnTo>
                    <a:pt x="1787652" y="853439"/>
                  </a:lnTo>
                  <a:lnTo>
                    <a:pt x="1781552" y="898803"/>
                  </a:lnTo>
                  <a:lnTo>
                    <a:pt x="1764340" y="939574"/>
                  </a:lnTo>
                  <a:lnTo>
                    <a:pt x="1737645" y="974121"/>
                  </a:lnTo>
                  <a:lnTo>
                    <a:pt x="1703098" y="1000816"/>
                  </a:lnTo>
                  <a:lnTo>
                    <a:pt x="1662327" y="1018028"/>
                  </a:lnTo>
                  <a:lnTo>
                    <a:pt x="1616964" y="1024127"/>
                  </a:lnTo>
                  <a:lnTo>
                    <a:pt x="170687" y="1024127"/>
                  </a:lnTo>
                  <a:lnTo>
                    <a:pt x="125324" y="1018028"/>
                  </a:lnTo>
                  <a:lnTo>
                    <a:pt x="84553" y="1000816"/>
                  </a:lnTo>
                  <a:lnTo>
                    <a:pt x="50006" y="974121"/>
                  </a:lnTo>
                  <a:lnTo>
                    <a:pt x="23311" y="939574"/>
                  </a:lnTo>
                  <a:lnTo>
                    <a:pt x="6099" y="898803"/>
                  </a:lnTo>
                  <a:lnTo>
                    <a:pt x="0" y="853439"/>
                  </a:lnTo>
                  <a:lnTo>
                    <a:pt x="0" y="17068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44897" y="4419600"/>
            <a:ext cx="143573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marR="233679" indent="-1270" algn="ctr">
              <a:lnSpc>
                <a:spcPct val="100000"/>
              </a:lnSpc>
              <a:spcBef>
                <a:spcPts val="105"/>
              </a:spcBef>
            </a:pPr>
            <a:r>
              <a:rPr sz="1350" b="1" spc="-10" dirty="0" err="1">
                <a:latin typeface="Cambria"/>
                <a:cs typeface="Cambria"/>
              </a:rPr>
              <a:t>Офіційні</a:t>
            </a:r>
            <a:r>
              <a:rPr sz="1350" b="1" spc="-10" dirty="0">
                <a:latin typeface="Cambria"/>
                <a:cs typeface="Cambria"/>
              </a:rPr>
              <a:t> трансферти</a:t>
            </a:r>
            <a:endParaRPr sz="135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uk-UA" sz="1350" b="1" dirty="0" smtClean="0">
                <a:latin typeface="Cambria"/>
                <a:cs typeface="Cambria"/>
              </a:rPr>
              <a:t>34 704,7</a:t>
            </a:r>
            <a:r>
              <a:rPr sz="1350" b="1" spc="-20" dirty="0" smtClean="0">
                <a:latin typeface="Cambria"/>
                <a:cs typeface="Cambria"/>
              </a:rPr>
              <a:t> </a:t>
            </a:r>
            <a:r>
              <a:rPr sz="1350" b="1" dirty="0">
                <a:latin typeface="Cambria"/>
                <a:cs typeface="Cambria"/>
              </a:rPr>
              <a:t>тис.</a:t>
            </a:r>
            <a:r>
              <a:rPr sz="1350" b="1" spc="-20" dirty="0">
                <a:latin typeface="Cambria"/>
                <a:cs typeface="Cambria"/>
              </a:rPr>
              <a:t> грн</a:t>
            </a:r>
            <a:endParaRPr lang="uk-UA" sz="1350" b="1" spc="-2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endParaRPr sz="1350" dirty="0">
              <a:latin typeface="Cambria"/>
              <a:cs typeface="Cambr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224014" y="1545589"/>
            <a:ext cx="1703705" cy="1341120"/>
            <a:chOff x="7224014" y="1545589"/>
            <a:chExt cx="1703705" cy="1341120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6714" y="1558289"/>
              <a:ext cx="1677924" cy="131521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236714" y="1558289"/>
              <a:ext cx="1678305" cy="1315720"/>
            </a:xfrm>
            <a:custGeom>
              <a:avLst/>
              <a:gdLst/>
              <a:ahLst/>
              <a:cxnLst/>
              <a:rect l="l" t="t" r="r" b="b"/>
              <a:pathLst>
                <a:path w="1678304" h="1315720">
                  <a:moveTo>
                    <a:pt x="0" y="219201"/>
                  </a:moveTo>
                  <a:lnTo>
                    <a:pt x="5790" y="168950"/>
                  </a:lnTo>
                  <a:lnTo>
                    <a:pt x="22285" y="122816"/>
                  </a:lnTo>
                  <a:lnTo>
                    <a:pt x="48165" y="82115"/>
                  </a:lnTo>
                  <a:lnTo>
                    <a:pt x="82115" y="48165"/>
                  </a:lnTo>
                  <a:lnTo>
                    <a:pt x="122816" y="22285"/>
                  </a:lnTo>
                  <a:lnTo>
                    <a:pt x="168950" y="5790"/>
                  </a:lnTo>
                  <a:lnTo>
                    <a:pt x="219201" y="0"/>
                  </a:lnTo>
                  <a:lnTo>
                    <a:pt x="1458721" y="0"/>
                  </a:lnTo>
                  <a:lnTo>
                    <a:pt x="1508973" y="5790"/>
                  </a:lnTo>
                  <a:lnTo>
                    <a:pt x="1555107" y="22285"/>
                  </a:lnTo>
                  <a:lnTo>
                    <a:pt x="1595808" y="48165"/>
                  </a:lnTo>
                  <a:lnTo>
                    <a:pt x="1629758" y="82115"/>
                  </a:lnTo>
                  <a:lnTo>
                    <a:pt x="1655638" y="122816"/>
                  </a:lnTo>
                  <a:lnTo>
                    <a:pt x="1672133" y="168950"/>
                  </a:lnTo>
                  <a:lnTo>
                    <a:pt x="1677924" y="219201"/>
                  </a:lnTo>
                  <a:lnTo>
                    <a:pt x="1677924" y="1096010"/>
                  </a:lnTo>
                  <a:lnTo>
                    <a:pt x="1672133" y="1146261"/>
                  </a:lnTo>
                  <a:lnTo>
                    <a:pt x="1655638" y="1192395"/>
                  </a:lnTo>
                  <a:lnTo>
                    <a:pt x="1629758" y="1233096"/>
                  </a:lnTo>
                  <a:lnTo>
                    <a:pt x="1595808" y="1267046"/>
                  </a:lnTo>
                  <a:lnTo>
                    <a:pt x="1555107" y="1292926"/>
                  </a:lnTo>
                  <a:lnTo>
                    <a:pt x="1508973" y="1309421"/>
                  </a:lnTo>
                  <a:lnTo>
                    <a:pt x="1458721" y="1315212"/>
                  </a:lnTo>
                  <a:lnTo>
                    <a:pt x="219201" y="1315212"/>
                  </a:lnTo>
                  <a:lnTo>
                    <a:pt x="168950" y="1309421"/>
                  </a:lnTo>
                  <a:lnTo>
                    <a:pt x="122816" y="1292926"/>
                  </a:lnTo>
                  <a:lnTo>
                    <a:pt x="82115" y="1267046"/>
                  </a:lnTo>
                  <a:lnTo>
                    <a:pt x="48165" y="1233096"/>
                  </a:lnTo>
                  <a:lnTo>
                    <a:pt x="22285" y="1192395"/>
                  </a:lnTo>
                  <a:lnTo>
                    <a:pt x="5790" y="1146261"/>
                  </a:lnTo>
                  <a:lnTo>
                    <a:pt x="0" y="1096010"/>
                  </a:lnTo>
                  <a:lnTo>
                    <a:pt x="0" y="21920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239000" y="1676400"/>
            <a:ext cx="1525270" cy="10522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2715" marR="126364" indent="-635" algn="ctr">
              <a:lnSpc>
                <a:spcPct val="100000"/>
              </a:lnSpc>
              <a:spcBef>
                <a:spcPts val="105"/>
              </a:spcBef>
            </a:pPr>
            <a:r>
              <a:rPr lang="uk-UA" sz="1350" b="1" spc="-10" dirty="0" smtClean="0">
                <a:latin typeface="Cambria"/>
                <a:cs typeface="Cambria"/>
              </a:rPr>
              <a:t>Власні д</a:t>
            </a:r>
            <a:r>
              <a:rPr sz="1350" b="1" spc="-10" dirty="0" err="1" smtClean="0">
                <a:latin typeface="Cambria"/>
                <a:cs typeface="Cambria"/>
              </a:rPr>
              <a:t>оходи</a:t>
            </a:r>
            <a:r>
              <a:rPr sz="1350" b="1" spc="-10" dirty="0" smtClean="0">
                <a:latin typeface="Cambria"/>
                <a:cs typeface="Cambria"/>
              </a:rPr>
              <a:t> </a:t>
            </a:r>
            <a:r>
              <a:rPr sz="1350" b="1" spc="-10" dirty="0">
                <a:latin typeface="Cambria"/>
                <a:cs typeface="Cambria"/>
              </a:rPr>
              <a:t>спеціального </a:t>
            </a:r>
            <a:r>
              <a:rPr sz="1350" b="1" spc="-20" dirty="0">
                <a:latin typeface="Cambria"/>
                <a:cs typeface="Cambria"/>
              </a:rPr>
              <a:t>фонду</a:t>
            </a:r>
            <a:endParaRPr sz="135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uk-UA" sz="1350" b="1" dirty="0" smtClean="0">
                <a:latin typeface="Cambria"/>
                <a:cs typeface="Cambria"/>
              </a:rPr>
              <a:t>2 026,6</a:t>
            </a:r>
            <a:r>
              <a:rPr sz="1350" b="1" spc="270" dirty="0" smtClean="0">
                <a:latin typeface="Cambria"/>
                <a:cs typeface="Cambria"/>
              </a:rPr>
              <a:t> </a:t>
            </a:r>
            <a:r>
              <a:rPr sz="1350" b="1" dirty="0">
                <a:latin typeface="Cambria"/>
                <a:cs typeface="Cambria"/>
              </a:rPr>
              <a:t>тис. </a:t>
            </a:r>
            <a:r>
              <a:rPr sz="1350" b="1" spc="-20" dirty="0" err="1">
                <a:latin typeface="Cambria"/>
                <a:cs typeface="Cambria"/>
              </a:rPr>
              <a:t>грн</a:t>
            </a:r>
            <a:r>
              <a:rPr lang="uk-UA" sz="1350" b="1" spc="-20" dirty="0">
                <a:latin typeface="Cambria"/>
                <a:cs typeface="Cambria"/>
              </a:rPr>
              <a:t> </a:t>
            </a:r>
            <a:r>
              <a:rPr lang="uk-UA" sz="1350" b="1" spc="-20" dirty="0" smtClean="0">
                <a:latin typeface="Cambria"/>
                <a:cs typeface="Cambria"/>
              </a:rPr>
              <a:t>99</a:t>
            </a:r>
            <a:r>
              <a:rPr lang="uk-UA" sz="1200" b="1" spc="-20" dirty="0" smtClean="0">
                <a:solidFill>
                  <a:schemeClr val="tx1"/>
                </a:solidFill>
                <a:latin typeface="Cambria"/>
                <a:cs typeface="Cambria"/>
              </a:rPr>
              <a:t>,</a:t>
            </a:r>
            <a:r>
              <a:rPr lang="uk-UA" sz="1350" b="1" spc="-20" dirty="0" smtClean="0">
                <a:solidFill>
                  <a:schemeClr val="tx1"/>
                </a:solidFill>
                <a:latin typeface="Cambria"/>
                <a:cs typeface="Cambria"/>
              </a:rPr>
              <a:t>8</a:t>
            </a:r>
            <a:r>
              <a:rPr lang="uk-UA" sz="1200" b="1" spc="-2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uk-UA" sz="1200" b="1" spc="-20" dirty="0">
                <a:latin typeface="Cambria"/>
                <a:cs typeface="Cambria"/>
              </a:rPr>
              <a:t>% до плану</a:t>
            </a:r>
            <a:endParaRPr sz="1200" dirty="0">
              <a:latin typeface="Cambria"/>
              <a:cs typeface="Cambr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312406" y="3642614"/>
            <a:ext cx="1701800" cy="1341120"/>
            <a:chOff x="7312406" y="3642614"/>
            <a:chExt cx="1701800" cy="134112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25106" y="3655314"/>
              <a:ext cx="1676400" cy="13152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325106" y="3655314"/>
              <a:ext cx="1676400" cy="1315720"/>
            </a:xfrm>
            <a:custGeom>
              <a:avLst/>
              <a:gdLst/>
              <a:ahLst/>
              <a:cxnLst/>
              <a:rect l="l" t="t" r="r" b="b"/>
              <a:pathLst>
                <a:path w="1676400" h="1315720">
                  <a:moveTo>
                    <a:pt x="0" y="219202"/>
                  </a:moveTo>
                  <a:lnTo>
                    <a:pt x="5790" y="168950"/>
                  </a:lnTo>
                  <a:lnTo>
                    <a:pt x="22285" y="122816"/>
                  </a:lnTo>
                  <a:lnTo>
                    <a:pt x="48165" y="82115"/>
                  </a:lnTo>
                  <a:lnTo>
                    <a:pt x="82115" y="48165"/>
                  </a:lnTo>
                  <a:lnTo>
                    <a:pt x="122816" y="22285"/>
                  </a:lnTo>
                  <a:lnTo>
                    <a:pt x="168950" y="5790"/>
                  </a:lnTo>
                  <a:lnTo>
                    <a:pt x="219201" y="0"/>
                  </a:lnTo>
                  <a:lnTo>
                    <a:pt x="1457198" y="0"/>
                  </a:lnTo>
                  <a:lnTo>
                    <a:pt x="1507449" y="5790"/>
                  </a:lnTo>
                  <a:lnTo>
                    <a:pt x="1553583" y="22285"/>
                  </a:lnTo>
                  <a:lnTo>
                    <a:pt x="1594284" y="48165"/>
                  </a:lnTo>
                  <a:lnTo>
                    <a:pt x="1628234" y="82115"/>
                  </a:lnTo>
                  <a:lnTo>
                    <a:pt x="1654114" y="122816"/>
                  </a:lnTo>
                  <a:lnTo>
                    <a:pt x="1670609" y="168950"/>
                  </a:lnTo>
                  <a:lnTo>
                    <a:pt x="1676400" y="219202"/>
                  </a:lnTo>
                  <a:lnTo>
                    <a:pt x="1676400" y="1096010"/>
                  </a:lnTo>
                  <a:lnTo>
                    <a:pt x="1670609" y="1146261"/>
                  </a:lnTo>
                  <a:lnTo>
                    <a:pt x="1654114" y="1192395"/>
                  </a:lnTo>
                  <a:lnTo>
                    <a:pt x="1628234" y="1233096"/>
                  </a:lnTo>
                  <a:lnTo>
                    <a:pt x="1594284" y="1267046"/>
                  </a:lnTo>
                  <a:lnTo>
                    <a:pt x="1553583" y="1292926"/>
                  </a:lnTo>
                  <a:lnTo>
                    <a:pt x="1507449" y="1309421"/>
                  </a:lnTo>
                  <a:lnTo>
                    <a:pt x="1457198" y="1315212"/>
                  </a:lnTo>
                  <a:lnTo>
                    <a:pt x="219201" y="1315212"/>
                  </a:lnTo>
                  <a:lnTo>
                    <a:pt x="168950" y="1309421"/>
                  </a:lnTo>
                  <a:lnTo>
                    <a:pt x="122816" y="1292926"/>
                  </a:lnTo>
                  <a:lnTo>
                    <a:pt x="82115" y="1267046"/>
                  </a:lnTo>
                  <a:lnTo>
                    <a:pt x="48165" y="1233096"/>
                  </a:lnTo>
                  <a:lnTo>
                    <a:pt x="22285" y="1192395"/>
                  </a:lnTo>
                  <a:lnTo>
                    <a:pt x="5790" y="1146261"/>
                  </a:lnTo>
                  <a:lnTo>
                    <a:pt x="0" y="1096010"/>
                  </a:lnTo>
                  <a:lnTo>
                    <a:pt x="0" y="21920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495793" y="3779901"/>
            <a:ext cx="1334770" cy="10522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 marR="40005" algn="ctr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mbria"/>
                <a:cs typeface="Cambria"/>
              </a:rPr>
              <a:t>із </a:t>
            </a:r>
            <a:r>
              <a:rPr sz="1350" b="1" spc="-25" dirty="0">
                <a:latin typeface="Cambria"/>
                <a:cs typeface="Cambria"/>
              </a:rPr>
              <a:t>них </a:t>
            </a:r>
            <a:r>
              <a:rPr sz="1350" b="1" spc="-10" dirty="0">
                <a:latin typeface="Cambria"/>
                <a:cs typeface="Cambria"/>
              </a:rPr>
              <a:t>благодійні </a:t>
            </a:r>
            <a:r>
              <a:rPr sz="1350" b="1" dirty="0">
                <a:latin typeface="Cambria"/>
                <a:cs typeface="Cambria"/>
              </a:rPr>
              <a:t>внески,</a:t>
            </a:r>
            <a:r>
              <a:rPr sz="1350" b="1" spc="-60" dirty="0">
                <a:latin typeface="Cambria"/>
                <a:cs typeface="Cambria"/>
              </a:rPr>
              <a:t> </a:t>
            </a:r>
            <a:r>
              <a:rPr sz="1350" b="1" spc="-10" dirty="0">
                <a:latin typeface="Cambria"/>
                <a:cs typeface="Cambria"/>
              </a:rPr>
              <a:t>гранти </a:t>
            </a:r>
            <a:r>
              <a:rPr sz="1350" b="1" dirty="0">
                <a:latin typeface="Cambria"/>
                <a:cs typeface="Cambria"/>
              </a:rPr>
              <a:t>та</a:t>
            </a:r>
            <a:r>
              <a:rPr sz="1350" b="1" spc="-5" dirty="0">
                <a:latin typeface="Cambria"/>
                <a:cs typeface="Cambria"/>
              </a:rPr>
              <a:t> </a:t>
            </a:r>
            <a:r>
              <a:rPr sz="1350" b="1" spc="-10" dirty="0">
                <a:latin typeface="Cambria"/>
                <a:cs typeface="Cambria"/>
              </a:rPr>
              <a:t>дарунки</a:t>
            </a:r>
            <a:endParaRPr sz="135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uk-UA" sz="1350" b="1" spc="-20" dirty="0" smtClean="0">
                <a:latin typeface="Cambria"/>
                <a:cs typeface="Cambria"/>
              </a:rPr>
              <a:t>704,4</a:t>
            </a:r>
            <a:r>
              <a:rPr sz="1350" b="1" spc="-25" dirty="0" smtClean="0">
                <a:latin typeface="Cambria"/>
                <a:cs typeface="Cambria"/>
              </a:rPr>
              <a:t> </a:t>
            </a:r>
            <a:r>
              <a:rPr sz="1350" b="1" dirty="0">
                <a:latin typeface="Cambria"/>
                <a:cs typeface="Cambria"/>
              </a:rPr>
              <a:t>тис.</a:t>
            </a:r>
            <a:r>
              <a:rPr sz="1350" b="1" spc="-5" dirty="0">
                <a:latin typeface="Cambria"/>
                <a:cs typeface="Cambria"/>
              </a:rPr>
              <a:t> </a:t>
            </a:r>
            <a:r>
              <a:rPr sz="1350" b="1" spc="-20" dirty="0">
                <a:latin typeface="Cambria"/>
                <a:cs typeface="Cambria"/>
              </a:rPr>
              <a:t>грн.</a:t>
            </a:r>
            <a:endParaRPr sz="1350" dirty="0">
              <a:latin typeface="Cambria"/>
              <a:cs typeface="Cambri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42503" y="2897098"/>
            <a:ext cx="536435" cy="713257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897367" y="2924556"/>
            <a:ext cx="431800" cy="620395"/>
          </a:xfrm>
          <a:custGeom>
            <a:avLst/>
            <a:gdLst/>
            <a:ahLst/>
            <a:cxnLst/>
            <a:rect l="l" t="t" r="r" b="b"/>
            <a:pathLst>
              <a:path w="431800" h="620395">
                <a:moveTo>
                  <a:pt x="323468" y="0"/>
                </a:moveTo>
                <a:lnTo>
                  <a:pt x="107823" y="0"/>
                </a:lnTo>
                <a:lnTo>
                  <a:pt x="107823" y="404622"/>
                </a:lnTo>
                <a:lnTo>
                  <a:pt x="0" y="404622"/>
                </a:lnTo>
                <a:lnTo>
                  <a:pt x="215646" y="620268"/>
                </a:lnTo>
                <a:lnTo>
                  <a:pt x="431291" y="404622"/>
                </a:lnTo>
                <a:lnTo>
                  <a:pt x="323468" y="404622"/>
                </a:lnTo>
                <a:lnTo>
                  <a:pt x="323468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897367" y="2924556"/>
            <a:ext cx="431800" cy="620395"/>
          </a:xfrm>
          <a:custGeom>
            <a:avLst/>
            <a:gdLst/>
            <a:ahLst/>
            <a:cxnLst/>
            <a:rect l="l" t="t" r="r" b="b"/>
            <a:pathLst>
              <a:path w="431800" h="620395">
                <a:moveTo>
                  <a:pt x="0" y="404622"/>
                </a:moveTo>
                <a:lnTo>
                  <a:pt x="107823" y="404622"/>
                </a:lnTo>
                <a:lnTo>
                  <a:pt x="107823" y="0"/>
                </a:lnTo>
                <a:lnTo>
                  <a:pt x="323468" y="0"/>
                </a:lnTo>
                <a:lnTo>
                  <a:pt x="323468" y="404622"/>
                </a:lnTo>
                <a:lnTo>
                  <a:pt x="431291" y="404622"/>
                </a:lnTo>
                <a:lnTo>
                  <a:pt x="215646" y="620268"/>
                </a:lnTo>
                <a:lnTo>
                  <a:pt x="0" y="40462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380994" y="2852166"/>
            <a:ext cx="2537460" cy="1041400"/>
          </a:xfrm>
          <a:custGeom>
            <a:avLst/>
            <a:gdLst/>
            <a:ahLst/>
            <a:cxnLst/>
            <a:rect l="l" t="t" r="r" b="b"/>
            <a:pathLst>
              <a:path w="2537460" h="1041400">
                <a:moveTo>
                  <a:pt x="1268729" y="0"/>
                </a:moveTo>
                <a:lnTo>
                  <a:pt x="1203444" y="677"/>
                </a:lnTo>
                <a:lnTo>
                  <a:pt x="1139016" y="2687"/>
                </a:lnTo>
                <a:lnTo>
                  <a:pt x="1075524" y="5997"/>
                </a:lnTo>
                <a:lnTo>
                  <a:pt x="1013048" y="10574"/>
                </a:lnTo>
                <a:lnTo>
                  <a:pt x="951668" y="16387"/>
                </a:lnTo>
                <a:lnTo>
                  <a:pt x="891463" y="23401"/>
                </a:lnTo>
                <a:lnTo>
                  <a:pt x="832514" y="31584"/>
                </a:lnTo>
                <a:lnTo>
                  <a:pt x="774900" y="40903"/>
                </a:lnTo>
                <a:lnTo>
                  <a:pt x="718701" y="51327"/>
                </a:lnTo>
                <a:lnTo>
                  <a:pt x="663996" y="62821"/>
                </a:lnTo>
                <a:lnTo>
                  <a:pt x="610865" y="75354"/>
                </a:lnTo>
                <a:lnTo>
                  <a:pt x="559389" y="88892"/>
                </a:lnTo>
                <a:lnTo>
                  <a:pt x="509646" y="103404"/>
                </a:lnTo>
                <a:lnTo>
                  <a:pt x="461717" y="118855"/>
                </a:lnTo>
                <a:lnTo>
                  <a:pt x="415680" y="135214"/>
                </a:lnTo>
                <a:lnTo>
                  <a:pt x="371617" y="152447"/>
                </a:lnTo>
                <a:lnTo>
                  <a:pt x="329607" y="170523"/>
                </a:lnTo>
                <a:lnTo>
                  <a:pt x="289729" y="189407"/>
                </a:lnTo>
                <a:lnTo>
                  <a:pt x="252063" y="209069"/>
                </a:lnTo>
                <a:lnTo>
                  <a:pt x="216690" y="229474"/>
                </a:lnTo>
                <a:lnTo>
                  <a:pt x="183687" y="250590"/>
                </a:lnTo>
                <a:lnTo>
                  <a:pt x="125117" y="294825"/>
                </a:lnTo>
                <a:lnTo>
                  <a:pt x="76990" y="341512"/>
                </a:lnTo>
                <a:lnTo>
                  <a:pt x="39945" y="390389"/>
                </a:lnTo>
                <a:lnTo>
                  <a:pt x="14619" y="441194"/>
                </a:lnTo>
                <a:lnTo>
                  <a:pt x="1650" y="493666"/>
                </a:lnTo>
                <a:lnTo>
                  <a:pt x="0" y="520446"/>
                </a:lnTo>
                <a:lnTo>
                  <a:pt x="1650" y="547225"/>
                </a:lnTo>
                <a:lnTo>
                  <a:pt x="14619" y="599697"/>
                </a:lnTo>
                <a:lnTo>
                  <a:pt x="39945" y="650502"/>
                </a:lnTo>
                <a:lnTo>
                  <a:pt x="76990" y="699379"/>
                </a:lnTo>
                <a:lnTo>
                  <a:pt x="125117" y="746066"/>
                </a:lnTo>
                <a:lnTo>
                  <a:pt x="183687" y="790301"/>
                </a:lnTo>
                <a:lnTo>
                  <a:pt x="216690" y="811417"/>
                </a:lnTo>
                <a:lnTo>
                  <a:pt x="252063" y="831822"/>
                </a:lnTo>
                <a:lnTo>
                  <a:pt x="289729" y="851484"/>
                </a:lnTo>
                <a:lnTo>
                  <a:pt x="329607" y="870368"/>
                </a:lnTo>
                <a:lnTo>
                  <a:pt x="371617" y="888444"/>
                </a:lnTo>
                <a:lnTo>
                  <a:pt x="415680" y="905677"/>
                </a:lnTo>
                <a:lnTo>
                  <a:pt x="461717" y="922036"/>
                </a:lnTo>
                <a:lnTo>
                  <a:pt x="509646" y="937487"/>
                </a:lnTo>
                <a:lnTo>
                  <a:pt x="559389" y="951999"/>
                </a:lnTo>
                <a:lnTo>
                  <a:pt x="610865" y="965537"/>
                </a:lnTo>
                <a:lnTo>
                  <a:pt x="663996" y="978070"/>
                </a:lnTo>
                <a:lnTo>
                  <a:pt x="718701" y="989564"/>
                </a:lnTo>
                <a:lnTo>
                  <a:pt x="774900" y="999988"/>
                </a:lnTo>
                <a:lnTo>
                  <a:pt x="832514" y="1009307"/>
                </a:lnTo>
                <a:lnTo>
                  <a:pt x="891463" y="1017490"/>
                </a:lnTo>
                <a:lnTo>
                  <a:pt x="951668" y="1024504"/>
                </a:lnTo>
                <a:lnTo>
                  <a:pt x="1013048" y="1030317"/>
                </a:lnTo>
                <a:lnTo>
                  <a:pt x="1075524" y="1034894"/>
                </a:lnTo>
                <a:lnTo>
                  <a:pt x="1139016" y="1038204"/>
                </a:lnTo>
                <a:lnTo>
                  <a:pt x="1203444" y="1040214"/>
                </a:lnTo>
                <a:lnTo>
                  <a:pt x="1268729" y="1040892"/>
                </a:lnTo>
                <a:lnTo>
                  <a:pt x="1334015" y="1040214"/>
                </a:lnTo>
                <a:lnTo>
                  <a:pt x="1398443" y="1038204"/>
                </a:lnTo>
                <a:lnTo>
                  <a:pt x="1461935" y="1034894"/>
                </a:lnTo>
                <a:lnTo>
                  <a:pt x="1524411" y="1030317"/>
                </a:lnTo>
                <a:lnTo>
                  <a:pt x="1585791" y="1024504"/>
                </a:lnTo>
                <a:lnTo>
                  <a:pt x="1645996" y="1017490"/>
                </a:lnTo>
                <a:lnTo>
                  <a:pt x="1704945" y="1009307"/>
                </a:lnTo>
                <a:lnTo>
                  <a:pt x="1762559" y="999988"/>
                </a:lnTo>
                <a:lnTo>
                  <a:pt x="1818758" y="989564"/>
                </a:lnTo>
                <a:lnTo>
                  <a:pt x="1873463" y="978070"/>
                </a:lnTo>
                <a:lnTo>
                  <a:pt x="1926594" y="965537"/>
                </a:lnTo>
                <a:lnTo>
                  <a:pt x="1978070" y="951999"/>
                </a:lnTo>
                <a:lnTo>
                  <a:pt x="2027813" y="937487"/>
                </a:lnTo>
                <a:lnTo>
                  <a:pt x="2075742" y="922036"/>
                </a:lnTo>
                <a:lnTo>
                  <a:pt x="2121779" y="905677"/>
                </a:lnTo>
                <a:lnTo>
                  <a:pt x="2165842" y="888444"/>
                </a:lnTo>
                <a:lnTo>
                  <a:pt x="2207852" y="870368"/>
                </a:lnTo>
                <a:lnTo>
                  <a:pt x="2247730" y="851484"/>
                </a:lnTo>
                <a:lnTo>
                  <a:pt x="2285396" y="831822"/>
                </a:lnTo>
                <a:lnTo>
                  <a:pt x="2320769" y="811417"/>
                </a:lnTo>
                <a:lnTo>
                  <a:pt x="2353772" y="790301"/>
                </a:lnTo>
                <a:lnTo>
                  <a:pt x="2412342" y="746066"/>
                </a:lnTo>
                <a:lnTo>
                  <a:pt x="2460469" y="699379"/>
                </a:lnTo>
                <a:lnTo>
                  <a:pt x="2497514" y="650502"/>
                </a:lnTo>
                <a:lnTo>
                  <a:pt x="2522840" y="599697"/>
                </a:lnTo>
                <a:lnTo>
                  <a:pt x="2535809" y="547225"/>
                </a:lnTo>
                <a:lnTo>
                  <a:pt x="2537459" y="520446"/>
                </a:lnTo>
                <a:lnTo>
                  <a:pt x="2535809" y="493666"/>
                </a:lnTo>
                <a:lnTo>
                  <a:pt x="2522840" y="441194"/>
                </a:lnTo>
                <a:lnTo>
                  <a:pt x="2497514" y="390389"/>
                </a:lnTo>
                <a:lnTo>
                  <a:pt x="2460469" y="341512"/>
                </a:lnTo>
                <a:lnTo>
                  <a:pt x="2412342" y="294825"/>
                </a:lnTo>
                <a:lnTo>
                  <a:pt x="2353772" y="250590"/>
                </a:lnTo>
                <a:lnTo>
                  <a:pt x="2320769" y="229474"/>
                </a:lnTo>
                <a:lnTo>
                  <a:pt x="2285396" y="209069"/>
                </a:lnTo>
                <a:lnTo>
                  <a:pt x="2247730" y="189407"/>
                </a:lnTo>
                <a:lnTo>
                  <a:pt x="2207852" y="170523"/>
                </a:lnTo>
                <a:lnTo>
                  <a:pt x="2165842" y="152447"/>
                </a:lnTo>
                <a:lnTo>
                  <a:pt x="2121779" y="135214"/>
                </a:lnTo>
                <a:lnTo>
                  <a:pt x="2075742" y="118855"/>
                </a:lnTo>
                <a:lnTo>
                  <a:pt x="2027813" y="103404"/>
                </a:lnTo>
                <a:lnTo>
                  <a:pt x="1978070" y="88892"/>
                </a:lnTo>
                <a:lnTo>
                  <a:pt x="1926594" y="75354"/>
                </a:lnTo>
                <a:lnTo>
                  <a:pt x="1873463" y="62821"/>
                </a:lnTo>
                <a:lnTo>
                  <a:pt x="1818758" y="51327"/>
                </a:lnTo>
                <a:lnTo>
                  <a:pt x="1762559" y="40903"/>
                </a:lnTo>
                <a:lnTo>
                  <a:pt x="1704945" y="31584"/>
                </a:lnTo>
                <a:lnTo>
                  <a:pt x="1645996" y="23401"/>
                </a:lnTo>
                <a:lnTo>
                  <a:pt x="1585791" y="16387"/>
                </a:lnTo>
                <a:lnTo>
                  <a:pt x="1524411" y="10574"/>
                </a:lnTo>
                <a:lnTo>
                  <a:pt x="1461935" y="5997"/>
                </a:lnTo>
                <a:lnTo>
                  <a:pt x="1398443" y="2687"/>
                </a:lnTo>
                <a:lnTo>
                  <a:pt x="1334015" y="677"/>
                </a:lnTo>
                <a:lnTo>
                  <a:pt x="1268729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3380994" y="2852166"/>
            <a:ext cx="2537460" cy="1041400"/>
          </a:xfrm>
          <a:custGeom>
            <a:avLst/>
            <a:gdLst/>
            <a:ahLst/>
            <a:cxnLst/>
            <a:rect l="l" t="t" r="r" b="b"/>
            <a:pathLst>
              <a:path w="2537460" h="1041400">
                <a:moveTo>
                  <a:pt x="0" y="520446"/>
                </a:moveTo>
                <a:lnTo>
                  <a:pt x="6550" y="467238"/>
                </a:lnTo>
                <a:lnTo>
                  <a:pt x="25777" y="415567"/>
                </a:lnTo>
                <a:lnTo>
                  <a:pt x="57043" y="365693"/>
                </a:lnTo>
                <a:lnTo>
                  <a:pt x="99708" y="317879"/>
                </a:lnTo>
                <a:lnTo>
                  <a:pt x="153137" y="272385"/>
                </a:lnTo>
                <a:lnTo>
                  <a:pt x="216690" y="229474"/>
                </a:lnTo>
                <a:lnTo>
                  <a:pt x="252063" y="209069"/>
                </a:lnTo>
                <a:lnTo>
                  <a:pt x="289729" y="189407"/>
                </a:lnTo>
                <a:lnTo>
                  <a:pt x="329607" y="170523"/>
                </a:lnTo>
                <a:lnTo>
                  <a:pt x="371617" y="152447"/>
                </a:lnTo>
                <a:lnTo>
                  <a:pt x="415680" y="135214"/>
                </a:lnTo>
                <a:lnTo>
                  <a:pt x="461717" y="118855"/>
                </a:lnTo>
                <a:lnTo>
                  <a:pt x="509646" y="103404"/>
                </a:lnTo>
                <a:lnTo>
                  <a:pt x="559389" y="88892"/>
                </a:lnTo>
                <a:lnTo>
                  <a:pt x="610865" y="75354"/>
                </a:lnTo>
                <a:lnTo>
                  <a:pt x="663996" y="62821"/>
                </a:lnTo>
                <a:lnTo>
                  <a:pt x="718701" y="51327"/>
                </a:lnTo>
                <a:lnTo>
                  <a:pt x="774900" y="40903"/>
                </a:lnTo>
                <a:lnTo>
                  <a:pt x="832514" y="31584"/>
                </a:lnTo>
                <a:lnTo>
                  <a:pt x="891463" y="23401"/>
                </a:lnTo>
                <a:lnTo>
                  <a:pt x="951668" y="16387"/>
                </a:lnTo>
                <a:lnTo>
                  <a:pt x="1013048" y="10574"/>
                </a:lnTo>
                <a:lnTo>
                  <a:pt x="1075524" y="5997"/>
                </a:lnTo>
                <a:lnTo>
                  <a:pt x="1139016" y="2687"/>
                </a:lnTo>
                <a:lnTo>
                  <a:pt x="1203444" y="677"/>
                </a:lnTo>
                <a:lnTo>
                  <a:pt x="1268729" y="0"/>
                </a:lnTo>
                <a:lnTo>
                  <a:pt x="1334015" y="677"/>
                </a:lnTo>
                <a:lnTo>
                  <a:pt x="1398443" y="2687"/>
                </a:lnTo>
                <a:lnTo>
                  <a:pt x="1461935" y="5997"/>
                </a:lnTo>
                <a:lnTo>
                  <a:pt x="1524411" y="10574"/>
                </a:lnTo>
                <a:lnTo>
                  <a:pt x="1585791" y="16387"/>
                </a:lnTo>
                <a:lnTo>
                  <a:pt x="1645996" y="23401"/>
                </a:lnTo>
                <a:lnTo>
                  <a:pt x="1704945" y="31584"/>
                </a:lnTo>
                <a:lnTo>
                  <a:pt x="1762559" y="40903"/>
                </a:lnTo>
                <a:lnTo>
                  <a:pt x="1818758" y="51327"/>
                </a:lnTo>
                <a:lnTo>
                  <a:pt x="1873463" y="62821"/>
                </a:lnTo>
                <a:lnTo>
                  <a:pt x="1926594" y="75354"/>
                </a:lnTo>
                <a:lnTo>
                  <a:pt x="1978070" y="88892"/>
                </a:lnTo>
                <a:lnTo>
                  <a:pt x="2027813" y="103404"/>
                </a:lnTo>
                <a:lnTo>
                  <a:pt x="2075742" y="118855"/>
                </a:lnTo>
                <a:lnTo>
                  <a:pt x="2121779" y="135214"/>
                </a:lnTo>
                <a:lnTo>
                  <a:pt x="2165842" y="152447"/>
                </a:lnTo>
                <a:lnTo>
                  <a:pt x="2207852" y="170523"/>
                </a:lnTo>
                <a:lnTo>
                  <a:pt x="2247730" y="189407"/>
                </a:lnTo>
                <a:lnTo>
                  <a:pt x="2285396" y="209069"/>
                </a:lnTo>
                <a:lnTo>
                  <a:pt x="2320769" y="229474"/>
                </a:lnTo>
                <a:lnTo>
                  <a:pt x="2353772" y="250590"/>
                </a:lnTo>
                <a:lnTo>
                  <a:pt x="2412342" y="294825"/>
                </a:lnTo>
                <a:lnTo>
                  <a:pt x="2460469" y="341512"/>
                </a:lnTo>
                <a:lnTo>
                  <a:pt x="2497514" y="390389"/>
                </a:lnTo>
                <a:lnTo>
                  <a:pt x="2522840" y="441194"/>
                </a:lnTo>
                <a:lnTo>
                  <a:pt x="2535809" y="493666"/>
                </a:lnTo>
                <a:lnTo>
                  <a:pt x="2537459" y="520446"/>
                </a:lnTo>
                <a:lnTo>
                  <a:pt x="2535809" y="547225"/>
                </a:lnTo>
                <a:lnTo>
                  <a:pt x="2522840" y="599697"/>
                </a:lnTo>
                <a:lnTo>
                  <a:pt x="2497514" y="650502"/>
                </a:lnTo>
                <a:lnTo>
                  <a:pt x="2460469" y="699379"/>
                </a:lnTo>
                <a:lnTo>
                  <a:pt x="2412342" y="746066"/>
                </a:lnTo>
                <a:lnTo>
                  <a:pt x="2353772" y="790301"/>
                </a:lnTo>
                <a:lnTo>
                  <a:pt x="2320769" y="811417"/>
                </a:lnTo>
                <a:lnTo>
                  <a:pt x="2285396" y="831822"/>
                </a:lnTo>
                <a:lnTo>
                  <a:pt x="2247730" y="851484"/>
                </a:lnTo>
                <a:lnTo>
                  <a:pt x="2207852" y="870368"/>
                </a:lnTo>
                <a:lnTo>
                  <a:pt x="2165842" y="888444"/>
                </a:lnTo>
                <a:lnTo>
                  <a:pt x="2121779" y="905677"/>
                </a:lnTo>
                <a:lnTo>
                  <a:pt x="2075742" y="922036"/>
                </a:lnTo>
                <a:lnTo>
                  <a:pt x="2027813" y="937487"/>
                </a:lnTo>
                <a:lnTo>
                  <a:pt x="1978070" y="951999"/>
                </a:lnTo>
                <a:lnTo>
                  <a:pt x="1926594" y="965537"/>
                </a:lnTo>
                <a:lnTo>
                  <a:pt x="1873463" y="978070"/>
                </a:lnTo>
                <a:lnTo>
                  <a:pt x="1818758" y="989564"/>
                </a:lnTo>
                <a:lnTo>
                  <a:pt x="1762559" y="999988"/>
                </a:lnTo>
                <a:lnTo>
                  <a:pt x="1704945" y="1009307"/>
                </a:lnTo>
                <a:lnTo>
                  <a:pt x="1645996" y="1017490"/>
                </a:lnTo>
                <a:lnTo>
                  <a:pt x="1585791" y="1024504"/>
                </a:lnTo>
                <a:lnTo>
                  <a:pt x="1524411" y="1030317"/>
                </a:lnTo>
                <a:lnTo>
                  <a:pt x="1461935" y="1034894"/>
                </a:lnTo>
                <a:lnTo>
                  <a:pt x="1398443" y="1038204"/>
                </a:lnTo>
                <a:lnTo>
                  <a:pt x="1334015" y="1040214"/>
                </a:lnTo>
                <a:lnTo>
                  <a:pt x="1268729" y="1040892"/>
                </a:lnTo>
                <a:lnTo>
                  <a:pt x="1203444" y="1040214"/>
                </a:lnTo>
                <a:lnTo>
                  <a:pt x="1139016" y="1038204"/>
                </a:lnTo>
                <a:lnTo>
                  <a:pt x="1075524" y="1034894"/>
                </a:lnTo>
                <a:lnTo>
                  <a:pt x="1013048" y="1030317"/>
                </a:lnTo>
                <a:lnTo>
                  <a:pt x="951668" y="1024504"/>
                </a:lnTo>
                <a:lnTo>
                  <a:pt x="891463" y="1017490"/>
                </a:lnTo>
                <a:lnTo>
                  <a:pt x="832514" y="1009307"/>
                </a:lnTo>
                <a:lnTo>
                  <a:pt x="774900" y="999988"/>
                </a:lnTo>
                <a:lnTo>
                  <a:pt x="718701" y="989564"/>
                </a:lnTo>
                <a:lnTo>
                  <a:pt x="663996" y="978070"/>
                </a:lnTo>
                <a:lnTo>
                  <a:pt x="610865" y="965537"/>
                </a:lnTo>
                <a:lnTo>
                  <a:pt x="559389" y="951999"/>
                </a:lnTo>
                <a:lnTo>
                  <a:pt x="509646" y="937487"/>
                </a:lnTo>
                <a:lnTo>
                  <a:pt x="461717" y="922036"/>
                </a:lnTo>
                <a:lnTo>
                  <a:pt x="415680" y="905677"/>
                </a:lnTo>
                <a:lnTo>
                  <a:pt x="371617" y="888444"/>
                </a:lnTo>
                <a:lnTo>
                  <a:pt x="329607" y="870368"/>
                </a:lnTo>
                <a:lnTo>
                  <a:pt x="289729" y="851484"/>
                </a:lnTo>
                <a:lnTo>
                  <a:pt x="252063" y="831822"/>
                </a:lnTo>
                <a:lnTo>
                  <a:pt x="216690" y="811417"/>
                </a:lnTo>
                <a:lnTo>
                  <a:pt x="183687" y="790301"/>
                </a:lnTo>
                <a:lnTo>
                  <a:pt x="125117" y="746066"/>
                </a:lnTo>
                <a:lnTo>
                  <a:pt x="76990" y="699379"/>
                </a:lnTo>
                <a:lnTo>
                  <a:pt x="39945" y="650502"/>
                </a:lnTo>
                <a:lnTo>
                  <a:pt x="14619" y="599697"/>
                </a:lnTo>
                <a:lnTo>
                  <a:pt x="1650" y="547225"/>
                </a:lnTo>
                <a:lnTo>
                  <a:pt x="0" y="52044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3877182" y="2971800"/>
            <a:ext cx="1685417" cy="682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latin typeface="Cambria"/>
                <a:cs typeface="Cambria"/>
              </a:rPr>
              <a:t>РАЗОМ</a:t>
            </a:r>
            <a:r>
              <a:rPr sz="1450" b="1" spc="-40" dirty="0">
                <a:latin typeface="Cambria"/>
                <a:cs typeface="Cambria"/>
              </a:rPr>
              <a:t> </a:t>
            </a:r>
            <a:r>
              <a:rPr sz="1450" b="1" spc="-10" dirty="0">
                <a:latin typeface="Cambria"/>
                <a:cs typeface="Cambria"/>
              </a:rPr>
              <a:t>ДОХОДІВ</a:t>
            </a:r>
            <a:endParaRPr sz="145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uk-UA" sz="1450" b="1" dirty="0" smtClean="0">
                <a:latin typeface="Cambria"/>
                <a:cs typeface="Cambria"/>
              </a:rPr>
              <a:t>215 252,7</a:t>
            </a:r>
            <a:r>
              <a:rPr sz="1450" b="1" spc="-15" dirty="0" smtClean="0">
                <a:latin typeface="Cambria"/>
                <a:cs typeface="Cambria"/>
              </a:rPr>
              <a:t> </a:t>
            </a:r>
            <a:r>
              <a:rPr sz="1450" b="1" dirty="0">
                <a:latin typeface="Cambria"/>
                <a:cs typeface="Cambria"/>
              </a:rPr>
              <a:t>тис.</a:t>
            </a:r>
            <a:r>
              <a:rPr sz="1450" b="1" spc="-20" dirty="0">
                <a:latin typeface="Cambria"/>
                <a:cs typeface="Cambria"/>
              </a:rPr>
              <a:t> </a:t>
            </a:r>
            <a:r>
              <a:rPr sz="1450" b="1" spc="-20" dirty="0" err="1">
                <a:latin typeface="Cambria"/>
                <a:cs typeface="Cambria"/>
              </a:rPr>
              <a:t>грн</a:t>
            </a:r>
            <a:r>
              <a:rPr lang="uk-UA" sz="1450" b="1" spc="-20" dirty="0">
                <a:latin typeface="Cambria"/>
                <a:cs typeface="Cambria"/>
              </a:rPr>
              <a:t>  </a:t>
            </a:r>
            <a:r>
              <a:rPr lang="uk-UA" sz="1450" b="1" spc="-20" dirty="0" smtClean="0">
                <a:solidFill>
                  <a:schemeClr val="tx1"/>
                </a:solidFill>
                <a:latin typeface="Cambria"/>
                <a:cs typeface="Cambria"/>
              </a:rPr>
              <a:t>102,5</a:t>
            </a:r>
            <a:r>
              <a:rPr lang="uk-UA" sz="1450" b="1" spc="-20" dirty="0" smtClean="0">
                <a:latin typeface="Cambria"/>
                <a:cs typeface="Cambria"/>
              </a:rPr>
              <a:t> </a:t>
            </a:r>
            <a:r>
              <a:rPr lang="uk-UA" sz="1450" b="1" spc="-20" dirty="0">
                <a:latin typeface="Cambria"/>
                <a:cs typeface="Cambria"/>
              </a:rPr>
              <a:t>% до плану</a:t>
            </a:r>
            <a:endParaRPr sz="1450" dirty="0">
              <a:latin typeface="Cambria"/>
              <a:cs typeface="Cambria"/>
            </a:endParaRPr>
          </a:p>
        </p:txBody>
      </p:sp>
      <p:sp>
        <p:nvSpPr>
          <p:cNvPr id="42" name="Заголовок 41"/>
          <p:cNvSpPr>
            <a:spLocks noGrp="1"/>
          </p:cNvSpPr>
          <p:nvPr>
            <p:ph type="title"/>
          </p:nvPr>
        </p:nvSpPr>
        <p:spPr>
          <a:xfrm>
            <a:off x="560628" y="397891"/>
            <a:ext cx="8090534" cy="800219"/>
          </a:xfrm>
        </p:spPr>
        <p:txBody>
          <a:bodyPr/>
          <a:lstStyle/>
          <a:p>
            <a:pPr algn="ctr"/>
            <a:r>
              <a:rPr lang="ru-RU" sz="2600" b="1" dirty="0"/>
              <a:t>      Структура доходів бюджету</a:t>
            </a:r>
            <a:r>
              <a:rPr lang="ru-RU" sz="2600" b="1" baseline="0" dirty="0"/>
              <a:t> Вербківської СТГ                           </a:t>
            </a:r>
            <a:br>
              <a:rPr lang="ru-RU" sz="2600" b="1" baseline="0" dirty="0"/>
            </a:br>
            <a:r>
              <a:rPr lang="ru-RU" sz="2600" b="1" baseline="0" dirty="0"/>
              <a:t>за </a:t>
            </a:r>
            <a:r>
              <a:rPr lang="ru-RU" sz="2600" b="1" baseline="0" dirty="0" smtClean="0"/>
              <a:t>9 </a:t>
            </a:r>
            <a:r>
              <a:rPr lang="ru-RU" sz="2600" b="1" baseline="0" dirty="0" err="1" smtClean="0"/>
              <a:t>місяців</a:t>
            </a:r>
            <a:r>
              <a:rPr lang="ru-RU" sz="2600" b="1" baseline="0" dirty="0" smtClean="0"/>
              <a:t> </a:t>
            </a:r>
            <a:r>
              <a:rPr lang="ru-RU" sz="2600" b="1" baseline="0" dirty="0"/>
              <a:t>2025 року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37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1828800" y="1253602"/>
            <a:ext cx="8382000" cy="6290198"/>
            <a:chOff x="1970247" y="1358442"/>
            <a:chExt cx="7359075" cy="5613409"/>
          </a:xfrm>
        </p:grpSpPr>
        <p:sp>
          <p:nvSpPr>
            <p:cNvPr id="12" name="object 12"/>
            <p:cNvSpPr/>
            <p:nvPr/>
          </p:nvSpPr>
          <p:spPr>
            <a:xfrm>
              <a:off x="2555747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247" y="1358442"/>
              <a:ext cx="7359075" cy="561340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6641" y="249110"/>
            <a:ext cx="8090534" cy="868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20320" marR="5080" indent="294005">
              <a:lnSpc>
                <a:spcPct val="100000"/>
              </a:lnSpc>
              <a:spcBef>
                <a:spcPts val="95"/>
              </a:spcBef>
            </a:pPr>
            <a:r>
              <a:rPr dirty="0"/>
              <a:t>Видатки</a:t>
            </a:r>
            <a:r>
              <a:rPr spc="-90" dirty="0"/>
              <a:t> </a:t>
            </a:r>
            <a:r>
              <a:rPr dirty="0"/>
              <a:t>загального</a:t>
            </a:r>
            <a:r>
              <a:rPr spc="-100" dirty="0"/>
              <a:t> </a:t>
            </a:r>
            <a:r>
              <a:rPr dirty="0"/>
              <a:t>фонду</a:t>
            </a:r>
            <a:r>
              <a:rPr spc="-105" dirty="0"/>
              <a:t> </a:t>
            </a:r>
            <a:r>
              <a:rPr spc="-10" dirty="0"/>
              <a:t>бюджету</a:t>
            </a:r>
            <a:r>
              <a:rPr spc="-90" dirty="0"/>
              <a:t> </a:t>
            </a:r>
            <a:r>
              <a:rPr dirty="0"/>
              <a:t>по</a:t>
            </a:r>
            <a:r>
              <a:rPr spc="-110" dirty="0"/>
              <a:t> </a:t>
            </a:r>
            <a:r>
              <a:rPr spc="-10" dirty="0"/>
              <a:t>галузі “Фізична</a:t>
            </a:r>
            <a:r>
              <a:rPr spc="-70" dirty="0"/>
              <a:t> </a:t>
            </a:r>
            <a:r>
              <a:rPr spc="-25" dirty="0"/>
              <a:t>культура</a:t>
            </a:r>
            <a:r>
              <a:rPr spc="-70" dirty="0"/>
              <a:t> </a:t>
            </a:r>
            <a:r>
              <a:rPr dirty="0"/>
              <a:t>і</a:t>
            </a:r>
            <a:r>
              <a:rPr spc="-70" dirty="0"/>
              <a:t> </a:t>
            </a:r>
            <a:r>
              <a:rPr dirty="0"/>
              <a:t>спорт”</a:t>
            </a:r>
            <a:r>
              <a:rPr spc="-60" dirty="0"/>
              <a:t> </a:t>
            </a:r>
            <a:r>
              <a:rPr dirty="0" err="1"/>
              <a:t>за</a:t>
            </a:r>
            <a:r>
              <a:rPr spc="-80" dirty="0"/>
              <a:t> </a:t>
            </a:r>
            <a:r>
              <a:rPr lang="uk-UA" dirty="0" smtClean="0"/>
              <a:t>9 місяців </a:t>
            </a:r>
            <a:r>
              <a:rPr dirty="0" smtClean="0"/>
              <a:t>202</a:t>
            </a:r>
            <a:r>
              <a:rPr lang="uk-UA" dirty="0"/>
              <a:t>5</a:t>
            </a:r>
            <a:r>
              <a:rPr spc="-90" dirty="0"/>
              <a:t> </a:t>
            </a:r>
            <a:r>
              <a:rPr spc="-20" dirty="0"/>
              <a:t>року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377565" y="3962400"/>
            <a:ext cx="2794635" cy="513715"/>
          </a:xfrm>
          <a:prstGeom prst="rect">
            <a:avLst/>
          </a:prstGeom>
          <a:ln w="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871,5</a:t>
            </a:r>
            <a:r>
              <a:rPr sz="3200" b="1" spc="-7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32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тис.</a:t>
            </a:r>
            <a:r>
              <a:rPr sz="3200" b="1" spc="-5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3200" b="1" spc="-2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грн.</a:t>
            </a:r>
            <a:endParaRPr sz="3200" dirty="0">
              <a:ln>
                <a:solidFill>
                  <a:schemeClr val="tx1"/>
                </a:solidFill>
              </a:ln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84592" y="5606797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20" h="515620">
                <a:moveTo>
                  <a:pt x="257556" y="0"/>
                </a:moveTo>
                <a:lnTo>
                  <a:pt x="211261" y="4149"/>
                </a:lnTo>
                <a:lnTo>
                  <a:pt x="167688" y="16113"/>
                </a:lnTo>
                <a:lnTo>
                  <a:pt x="127564" y="35164"/>
                </a:lnTo>
                <a:lnTo>
                  <a:pt x="91617" y="60575"/>
                </a:lnTo>
                <a:lnTo>
                  <a:pt x="60575" y="91617"/>
                </a:lnTo>
                <a:lnTo>
                  <a:pt x="35164" y="127564"/>
                </a:lnTo>
                <a:lnTo>
                  <a:pt x="16113" y="167688"/>
                </a:lnTo>
                <a:lnTo>
                  <a:pt x="4149" y="211261"/>
                </a:lnTo>
                <a:lnTo>
                  <a:pt x="0" y="257556"/>
                </a:lnTo>
                <a:lnTo>
                  <a:pt x="4149" y="303850"/>
                </a:lnTo>
                <a:lnTo>
                  <a:pt x="16113" y="347423"/>
                </a:lnTo>
                <a:lnTo>
                  <a:pt x="35164" y="387547"/>
                </a:lnTo>
                <a:lnTo>
                  <a:pt x="60575" y="423494"/>
                </a:lnTo>
                <a:lnTo>
                  <a:pt x="91617" y="454536"/>
                </a:lnTo>
                <a:lnTo>
                  <a:pt x="127564" y="479947"/>
                </a:lnTo>
                <a:lnTo>
                  <a:pt x="167688" y="498998"/>
                </a:lnTo>
                <a:lnTo>
                  <a:pt x="211261" y="510962"/>
                </a:lnTo>
                <a:lnTo>
                  <a:pt x="257556" y="515112"/>
                </a:lnTo>
                <a:lnTo>
                  <a:pt x="303850" y="510962"/>
                </a:lnTo>
                <a:lnTo>
                  <a:pt x="347423" y="498998"/>
                </a:lnTo>
                <a:lnTo>
                  <a:pt x="387547" y="479947"/>
                </a:lnTo>
                <a:lnTo>
                  <a:pt x="423494" y="454536"/>
                </a:lnTo>
                <a:lnTo>
                  <a:pt x="454536" y="423494"/>
                </a:lnTo>
                <a:lnTo>
                  <a:pt x="479947" y="387547"/>
                </a:lnTo>
                <a:lnTo>
                  <a:pt x="498998" y="347423"/>
                </a:lnTo>
                <a:lnTo>
                  <a:pt x="510962" y="303850"/>
                </a:lnTo>
                <a:lnTo>
                  <a:pt x="515112" y="257556"/>
                </a:lnTo>
                <a:lnTo>
                  <a:pt x="510962" y="211261"/>
                </a:lnTo>
                <a:lnTo>
                  <a:pt x="498998" y="167688"/>
                </a:lnTo>
                <a:lnTo>
                  <a:pt x="479947" y="127564"/>
                </a:lnTo>
                <a:lnTo>
                  <a:pt x="454536" y="91617"/>
                </a:lnTo>
                <a:lnTo>
                  <a:pt x="423494" y="60575"/>
                </a:lnTo>
                <a:lnTo>
                  <a:pt x="387547" y="35164"/>
                </a:lnTo>
                <a:lnTo>
                  <a:pt x="347423" y="16113"/>
                </a:lnTo>
                <a:lnTo>
                  <a:pt x="303850" y="4149"/>
                </a:lnTo>
                <a:lnTo>
                  <a:pt x="257556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784592" y="5606797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20" h="515620">
                <a:moveTo>
                  <a:pt x="0" y="257556"/>
                </a:moveTo>
                <a:lnTo>
                  <a:pt x="4149" y="211261"/>
                </a:lnTo>
                <a:lnTo>
                  <a:pt x="16113" y="167688"/>
                </a:lnTo>
                <a:lnTo>
                  <a:pt x="35164" y="127564"/>
                </a:lnTo>
                <a:lnTo>
                  <a:pt x="60575" y="91617"/>
                </a:lnTo>
                <a:lnTo>
                  <a:pt x="91617" y="60575"/>
                </a:lnTo>
                <a:lnTo>
                  <a:pt x="127564" y="35164"/>
                </a:lnTo>
                <a:lnTo>
                  <a:pt x="167688" y="16113"/>
                </a:lnTo>
                <a:lnTo>
                  <a:pt x="211261" y="4149"/>
                </a:lnTo>
                <a:lnTo>
                  <a:pt x="257556" y="0"/>
                </a:lnTo>
                <a:lnTo>
                  <a:pt x="303850" y="4149"/>
                </a:lnTo>
                <a:lnTo>
                  <a:pt x="347423" y="16113"/>
                </a:lnTo>
                <a:lnTo>
                  <a:pt x="387547" y="35164"/>
                </a:lnTo>
                <a:lnTo>
                  <a:pt x="423494" y="60575"/>
                </a:lnTo>
                <a:lnTo>
                  <a:pt x="454536" y="91617"/>
                </a:lnTo>
                <a:lnTo>
                  <a:pt x="479947" y="127564"/>
                </a:lnTo>
                <a:lnTo>
                  <a:pt x="498998" y="167688"/>
                </a:lnTo>
                <a:lnTo>
                  <a:pt x="510962" y="211261"/>
                </a:lnTo>
                <a:lnTo>
                  <a:pt x="515112" y="257556"/>
                </a:lnTo>
                <a:lnTo>
                  <a:pt x="510962" y="303850"/>
                </a:lnTo>
                <a:lnTo>
                  <a:pt x="498998" y="347423"/>
                </a:lnTo>
                <a:lnTo>
                  <a:pt x="479947" y="387547"/>
                </a:lnTo>
                <a:lnTo>
                  <a:pt x="454536" y="423494"/>
                </a:lnTo>
                <a:lnTo>
                  <a:pt x="423494" y="454536"/>
                </a:lnTo>
                <a:lnTo>
                  <a:pt x="387547" y="479947"/>
                </a:lnTo>
                <a:lnTo>
                  <a:pt x="347423" y="498998"/>
                </a:lnTo>
                <a:lnTo>
                  <a:pt x="303850" y="510962"/>
                </a:lnTo>
                <a:lnTo>
                  <a:pt x="257556" y="515112"/>
                </a:lnTo>
                <a:lnTo>
                  <a:pt x="211261" y="510962"/>
                </a:lnTo>
                <a:lnTo>
                  <a:pt x="167688" y="498998"/>
                </a:lnTo>
                <a:lnTo>
                  <a:pt x="127564" y="479947"/>
                </a:lnTo>
                <a:lnTo>
                  <a:pt x="91617" y="454536"/>
                </a:lnTo>
                <a:lnTo>
                  <a:pt x="60575" y="423494"/>
                </a:lnTo>
                <a:lnTo>
                  <a:pt x="35164" y="387547"/>
                </a:lnTo>
                <a:lnTo>
                  <a:pt x="16113" y="347423"/>
                </a:lnTo>
                <a:lnTo>
                  <a:pt x="4149" y="303850"/>
                </a:lnTo>
                <a:lnTo>
                  <a:pt x="0" y="25755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300983" y="5513833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186689" y="0"/>
                </a:moveTo>
                <a:lnTo>
                  <a:pt x="137054" y="6668"/>
                </a:lnTo>
                <a:lnTo>
                  <a:pt x="92456" y="25487"/>
                </a:lnTo>
                <a:lnTo>
                  <a:pt x="54673" y="54678"/>
                </a:lnTo>
                <a:lnTo>
                  <a:pt x="25484" y="92461"/>
                </a:lnTo>
                <a:lnTo>
                  <a:pt x="6667" y="137058"/>
                </a:lnTo>
                <a:lnTo>
                  <a:pt x="0" y="186689"/>
                </a:lnTo>
                <a:lnTo>
                  <a:pt x="6667" y="236321"/>
                </a:lnTo>
                <a:lnTo>
                  <a:pt x="25484" y="280918"/>
                </a:lnTo>
                <a:lnTo>
                  <a:pt x="54673" y="318701"/>
                </a:lnTo>
                <a:lnTo>
                  <a:pt x="92455" y="347892"/>
                </a:lnTo>
                <a:lnTo>
                  <a:pt x="137054" y="366711"/>
                </a:lnTo>
                <a:lnTo>
                  <a:pt x="186689" y="373379"/>
                </a:lnTo>
                <a:lnTo>
                  <a:pt x="236325" y="366711"/>
                </a:lnTo>
                <a:lnTo>
                  <a:pt x="280923" y="347892"/>
                </a:lnTo>
                <a:lnTo>
                  <a:pt x="318706" y="318701"/>
                </a:lnTo>
                <a:lnTo>
                  <a:pt x="347895" y="280918"/>
                </a:lnTo>
                <a:lnTo>
                  <a:pt x="366712" y="236321"/>
                </a:lnTo>
                <a:lnTo>
                  <a:pt x="373379" y="186689"/>
                </a:lnTo>
                <a:lnTo>
                  <a:pt x="366712" y="137058"/>
                </a:lnTo>
                <a:lnTo>
                  <a:pt x="347895" y="92461"/>
                </a:lnTo>
                <a:lnTo>
                  <a:pt x="318706" y="54678"/>
                </a:lnTo>
                <a:lnTo>
                  <a:pt x="280924" y="25487"/>
                </a:lnTo>
                <a:lnTo>
                  <a:pt x="236325" y="6668"/>
                </a:lnTo>
                <a:lnTo>
                  <a:pt x="1866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300983" y="5513833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0" y="186689"/>
                </a:moveTo>
                <a:lnTo>
                  <a:pt x="6667" y="137058"/>
                </a:lnTo>
                <a:lnTo>
                  <a:pt x="25484" y="92461"/>
                </a:lnTo>
                <a:lnTo>
                  <a:pt x="54673" y="54678"/>
                </a:lnTo>
                <a:lnTo>
                  <a:pt x="92456" y="25487"/>
                </a:lnTo>
                <a:lnTo>
                  <a:pt x="137054" y="6668"/>
                </a:lnTo>
                <a:lnTo>
                  <a:pt x="186689" y="0"/>
                </a:lnTo>
                <a:lnTo>
                  <a:pt x="236325" y="6668"/>
                </a:lnTo>
                <a:lnTo>
                  <a:pt x="280924" y="25487"/>
                </a:lnTo>
                <a:lnTo>
                  <a:pt x="318706" y="54678"/>
                </a:lnTo>
                <a:lnTo>
                  <a:pt x="347895" y="92461"/>
                </a:lnTo>
                <a:lnTo>
                  <a:pt x="366712" y="137058"/>
                </a:lnTo>
                <a:lnTo>
                  <a:pt x="373379" y="186689"/>
                </a:lnTo>
                <a:lnTo>
                  <a:pt x="366712" y="236321"/>
                </a:lnTo>
                <a:lnTo>
                  <a:pt x="347895" y="280918"/>
                </a:lnTo>
                <a:lnTo>
                  <a:pt x="318706" y="318701"/>
                </a:lnTo>
                <a:lnTo>
                  <a:pt x="280923" y="347892"/>
                </a:lnTo>
                <a:lnTo>
                  <a:pt x="236325" y="366711"/>
                </a:lnTo>
                <a:lnTo>
                  <a:pt x="186689" y="373379"/>
                </a:lnTo>
                <a:lnTo>
                  <a:pt x="137054" y="366711"/>
                </a:lnTo>
                <a:lnTo>
                  <a:pt x="92455" y="347892"/>
                </a:lnTo>
                <a:lnTo>
                  <a:pt x="54673" y="318701"/>
                </a:lnTo>
                <a:lnTo>
                  <a:pt x="25484" y="280918"/>
                </a:lnTo>
                <a:lnTo>
                  <a:pt x="6667" y="236321"/>
                </a:lnTo>
                <a:lnTo>
                  <a:pt x="0" y="18668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947916" y="3662172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186690" y="0"/>
                </a:moveTo>
                <a:lnTo>
                  <a:pt x="137054" y="6667"/>
                </a:lnTo>
                <a:lnTo>
                  <a:pt x="92455" y="25484"/>
                </a:lnTo>
                <a:lnTo>
                  <a:pt x="54673" y="54673"/>
                </a:lnTo>
                <a:lnTo>
                  <a:pt x="25484" y="92456"/>
                </a:lnTo>
                <a:lnTo>
                  <a:pt x="6667" y="137054"/>
                </a:lnTo>
                <a:lnTo>
                  <a:pt x="0" y="186690"/>
                </a:lnTo>
                <a:lnTo>
                  <a:pt x="6667" y="236325"/>
                </a:lnTo>
                <a:lnTo>
                  <a:pt x="25484" y="280924"/>
                </a:lnTo>
                <a:lnTo>
                  <a:pt x="54673" y="318706"/>
                </a:lnTo>
                <a:lnTo>
                  <a:pt x="92456" y="347895"/>
                </a:lnTo>
                <a:lnTo>
                  <a:pt x="137054" y="366712"/>
                </a:lnTo>
                <a:lnTo>
                  <a:pt x="186690" y="373380"/>
                </a:lnTo>
                <a:lnTo>
                  <a:pt x="236325" y="366712"/>
                </a:lnTo>
                <a:lnTo>
                  <a:pt x="280924" y="347895"/>
                </a:lnTo>
                <a:lnTo>
                  <a:pt x="318706" y="318706"/>
                </a:lnTo>
                <a:lnTo>
                  <a:pt x="347895" y="280924"/>
                </a:lnTo>
                <a:lnTo>
                  <a:pt x="366712" y="236325"/>
                </a:lnTo>
                <a:lnTo>
                  <a:pt x="373379" y="186690"/>
                </a:lnTo>
                <a:lnTo>
                  <a:pt x="366712" y="137054"/>
                </a:lnTo>
                <a:lnTo>
                  <a:pt x="347895" y="92456"/>
                </a:lnTo>
                <a:lnTo>
                  <a:pt x="318706" y="54673"/>
                </a:lnTo>
                <a:lnTo>
                  <a:pt x="280924" y="25484"/>
                </a:lnTo>
                <a:lnTo>
                  <a:pt x="236325" y="6667"/>
                </a:lnTo>
                <a:lnTo>
                  <a:pt x="18669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947916" y="3662172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0" y="186690"/>
                </a:moveTo>
                <a:lnTo>
                  <a:pt x="6667" y="137054"/>
                </a:lnTo>
                <a:lnTo>
                  <a:pt x="25484" y="92456"/>
                </a:lnTo>
                <a:lnTo>
                  <a:pt x="54673" y="54673"/>
                </a:lnTo>
                <a:lnTo>
                  <a:pt x="92455" y="25484"/>
                </a:lnTo>
                <a:lnTo>
                  <a:pt x="137054" y="6667"/>
                </a:lnTo>
                <a:lnTo>
                  <a:pt x="186690" y="0"/>
                </a:lnTo>
                <a:lnTo>
                  <a:pt x="236325" y="6667"/>
                </a:lnTo>
                <a:lnTo>
                  <a:pt x="280924" y="25484"/>
                </a:lnTo>
                <a:lnTo>
                  <a:pt x="318706" y="54673"/>
                </a:lnTo>
                <a:lnTo>
                  <a:pt x="347895" y="92456"/>
                </a:lnTo>
                <a:lnTo>
                  <a:pt x="366712" y="137054"/>
                </a:lnTo>
                <a:lnTo>
                  <a:pt x="373379" y="186690"/>
                </a:lnTo>
                <a:lnTo>
                  <a:pt x="366712" y="236325"/>
                </a:lnTo>
                <a:lnTo>
                  <a:pt x="347895" y="280924"/>
                </a:lnTo>
                <a:lnTo>
                  <a:pt x="318706" y="318706"/>
                </a:lnTo>
                <a:lnTo>
                  <a:pt x="280924" y="347895"/>
                </a:lnTo>
                <a:lnTo>
                  <a:pt x="236325" y="366712"/>
                </a:lnTo>
                <a:lnTo>
                  <a:pt x="186690" y="373380"/>
                </a:lnTo>
                <a:lnTo>
                  <a:pt x="137054" y="366712"/>
                </a:lnTo>
                <a:lnTo>
                  <a:pt x="92456" y="347895"/>
                </a:lnTo>
                <a:lnTo>
                  <a:pt x="54673" y="318706"/>
                </a:lnTo>
                <a:lnTo>
                  <a:pt x="25484" y="280924"/>
                </a:lnTo>
                <a:lnTo>
                  <a:pt x="6667" y="236325"/>
                </a:lnTo>
                <a:lnTo>
                  <a:pt x="0" y="18669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410200" y="5791200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20" h="515620">
                <a:moveTo>
                  <a:pt x="257555" y="0"/>
                </a:moveTo>
                <a:lnTo>
                  <a:pt x="211261" y="4149"/>
                </a:lnTo>
                <a:lnTo>
                  <a:pt x="167688" y="16113"/>
                </a:lnTo>
                <a:lnTo>
                  <a:pt x="127564" y="35164"/>
                </a:lnTo>
                <a:lnTo>
                  <a:pt x="91617" y="60575"/>
                </a:lnTo>
                <a:lnTo>
                  <a:pt x="60575" y="91617"/>
                </a:lnTo>
                <a:lnTo>
                  <a:pt x="35164" y="127564"/>
                </a:lnTo>
                <a:lnTo>
                  <a:pt x="16113" y="167688"/>
                </a:lnTo>
                <a:lnTo>
                  <a:pt x="4149" y="211261"/>
                </a:lnTo>
                <a:lnTo>
                  <a:pt x="0" y="257556"/>
                </a:lnTo>
                <a:lnTo>
                  <a:pt x="4149" y="303850"/>
                </a:lnTo>
                <a:lnTo>
                  <a:pt x="16113" y="347423"/>
                </a:lnTo>
                <a:lnTo>
                  <a:pt x="35164" y="387547"/>
                </a:lnTo>
                <a:lnTo>
                  <a:pt x="60575" y="423494"/>
                </a:lnTo>
                <a:lnTo>
                  <a:pt x="91617" y="454536"/>
                </a:lnTo>
                <a:lnTo>
                  <a:pt x="127564" y="479947"/>
                </a:lnTo>
                <a:lnTo>
                  <a:pt x="167688" y="498998"/>
                </a:lnTo>
                <a:lnTo>
                  <a:pt x="211261" y="510962"/>
                </a:lnTo>
                <a:lnTo>
                  <a:pt x="257555" y="515112"/>
                </a:lnTo>
                <a:lnTo>
                  <a:pt x="303850" y="510962"/>
                </a:lnTo>
                <a:lnTo>
                  <a:pt x="347423" y="498998"/>
                </a:lnTo>
                <a:lnTo>
                  <a:pt x="387547" y="479947"/>
                </a:lnTo>
                <a:lnTo>
                  <a:pt x="423494" y="454536"/>
                </a:lnTo>
                <a:lnTo>
                  <a:pt x="454536" y="423494"/>
                </a:lnTo>
                <a:lnTo>
                  <a:pt x="479947" y="387547"/>
                </a:lnTo>
                <a:lnTo>
                  <a:pt x="498998" y="347423"/>
                </a:lnTo>
                <a:lnTo>
                  <a:pt x="510962" y="303850"/>
                </a:lnTo>
                <a:lnTo>
                  <a:pt x="515111" y="257556"/>
                </a:lnTo>
                <a:lnTo>
                  <a:pt x="510962" y="211261"/>
                </a:lnTo>
                <a:lnTo>
                  <a:pt x="498998" y="167688"/>
                </a:lnTo>
                <a:lnTo>
                  <a:pt x="479947" y="127564"/>
                </a:lnTo>
                <a:lnTo>
                  <a:pt x="454536" y="91617"/>
                </a:lnTo>
                <a:lnTo>
                  <a:pt x="423494" y="60575"/>
                </a:lnTo>
                <a:lnTo>
                  <a:pt x="387547" y="35164"/>
                </a:lnTo>
                <a:lnTo>
                  <a:pt x="347423" y="16113"/>
                </a:lnTo>
                <a:lnTo>
                  <a:pt x="303850" y="4149"/>
                </a:lnTo>
                <a:lnTo>
                  <a:pt x="257555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5410200" y="5791200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20" h="515620">
                <a:moveTo>
                  <a:pt x="0" y="257556"/>
                </a:moveTo>
                <a:lnTo>
                  <a:pt x="4149" y="211261"/>
                </a:lnTo>
                <a:lnTo>
                  <a:pt x="16113" y="167688"/>
                </a:lnTo>
                <a:lnTo>
                  <a:pt x="35164" y="127564"/>
                </a:lnTo>
                <a:lnTo>
                  <a:pt x="60575" y="91617"/>
                </a:lnTo>
                <a:lnTo>
                  <a:pt x="91617" y="60575"/>
                </a:lnTo>
                <a:lnTo>
                  <a:pt x="127564" y="35164"/>
                </a:lnTo>
                <a:lnTo>
                  <a:pt x="167688" y="16113"/>
                </a:lnTo>
                <a:lnTo>
                  <a:pt x="211261" y="4149"/>
                </a:lnTo>
                <a:lnTo>
                  <a:pt x="257555" y="0"/>
                </a:lnTo>
                <a:lnTo>
                  <a:pt x="303850" y="4149"/>
                </a:lnTo>
                <a:lnTo>
                  <a:pt x="347423" y="16113"/>
                </a:lnTo>
                <a:lnTo>
                  <a:pt x="387547" y="35164"/>
                </a:lnTo>
                <a:lnTo>
                  <a:pt x="423494" y="60575"/>
                </a:lnTo>
                <a:lnTo>
                  <a:pt x="454536" y="91617"/>
                </a:lnTo>
                <a:lnTo>
                  <a:pt x="479947" y="127564"/>
                </a:lnTo>
                <a:lnTo>
                  <a:pt x="498998" y="167688"/>
                </a:lnTo>
                <a:lnTo>
                  <a:pt x="510962" y="211261"/>
                </a:lnTo>
                <a:lnTo>
                  <a:pt x="515111" y="257556"/>
                </a:lnTo>
                <a:lnTo>
                  <a:pt x="510962" y="303850"/>
                </a:lnTo>
                <a:lnTo>
                  <a:pt x="498998" y="347423"/>
                </a:lnTo>
                <a:lnTo>
                  <a:pt x="479947" y="387547"/>
                </a:lnTo>
                <a:lnTo>
                  <a:pt x="454536" y="423494"/>
                </a:lnTo>
                <a:lnTo>
                  <a:pt x="423494" y="454536"/>
                </a:lnTo>
                <a:lnTo>
                  <a:pt x="387547" y="479947"/>
                </a:lnTo>
                <a:lnTo>
                  <a:pt x="347423" y="498998"/>
                </a:lnTo>
                <a:lnTo>
                  <a:pt x="303850" y="510962"/>
                </a:lnTo>
                <a:lnTo>
                  <a:pt x="257555" y="515112"/>
                </a:lnTo>
                <a:lnTo>
                  <a:pt x="211261" y="510962"/>
                </a:lnTo>
                <a:lnTo>
                  <a:pt x="167688" y="498998"/>
                </a:lnTo>
                <a:lnTo>
                  <a:pt x="127564" y="479947"/>
                </a:lnTo>
                <a:lnTo>
                  <a:pt x="91617" y="454536"/>
                </a:lnTo>
                <a:lnTo>
                  <a:pt x="60575" y="423494"/>
                </a:lnTo>
                <a:lnTo>
                  <a:pt x="35164" y="387547"/>
                </a:lnTo>
                <a:lnTo>
                  <a:pt x="16113" y="347423"/>
                </a:lnTo>
                <a:lnTo>
                  <a:pt x="4149" y="303850"/>
                </a:lnTo>
                <a:lnTo>
                  <a:pt x="0" y="25755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51460" y="1143000"/>
            <a:ext cx="373380" cy="372110"/>
          </a:xfrm>
          <a:custGeom>
            <a:avLst/>
            <a:gdLst/>
            <a:ahLst/>
            <a:cxnLst/>
            <a:rect l="l" t="t" r="r" b="b"/>
            <a:pathLst>
              <a:path w="373380" h="372110">
                <a:moveTo>
                  <a:pt x="186690" y="0"/>
                </a:moveTo>
                <a:lnTo>
                  <a:pt x="137058" y="6637"/>
                </a:lnTo>
                <a:lnTo>
                  <a:pt x="92461" y="25371"/>
                </a:lnTo>
                <a:lnTo>
                  <a:pt x="54678" y="54435"/>
                </a:lnTo>
                <a:lnTo>
                  <a:pt x="25487" y="92060"/>
                </a:lnTo>
                <a:lnTo>
                  <a:pt x="6668" y="136480"/>
                </a:lnTo>
                <a:lnTo>
                  <a:pt x="0" y="185928"/>
                </a:lnTo>
                <a:lnTo>
                  <a:pt x="6668" y="235375"/>
                </a:lnTo>
                <a:lnTo>
                  <a:pt x="25487" y="279795"/>
                </a:lnTo>
                <a:lnTo>
                  <a:pt x="54678" y="317420"/>
                </a:lnTo>
                <a:lnTo>
                  <a:pt x="92461" y="346484"/>
                </a:lnTo>
                <a:lnTo>
                  <a:pt x="137058" y="365218"/>
                </a:lnTo>
                <a:lnTo>
                  <a:pt x="186690" y="371856"/>
                </a:lnTo>
                <a:lnTo>
                  <a:pt x="236321" y="365218"/>
                </a:lnTo>
                <a:lnTo>
                  <a:pt x="280918" y="346484"/>
                </a:lnTo>
                <a:lnTo>
                  <a:pt x="318701" y="317420"/>
                </a:lnTo>
                <a:lnTo>
                  <a:pt x="347892" y="279795"/>
                </a:lnTo>
                <a:lnTo>
                  <a:pt x="366711" y="235375"/>
                </a:lnTo>
                <a:lnTo>
                  <a:pt x="373380" y="185928"/>
                </a:lnTo>
                <a:lnTo>
                  <a:pt x="366711" y="136480"/>
                </a:lnTo>
                <a:lnTo>
                  <a:pt x="347892" y="92060"/>
                </a:lnTo>
                <a:lnTo>
                  <a:pt x="318701" y="54435"/>
                </a:lnTo>
                <a:lnTo>
                  <a:pt x="280918" y="25371"/>
                </a:lnTo>
                <a:lnTo>
                  <a:pt x="236321" y="6637"/>
                </a:lnTo>
                <a:lnTo>
                  <a:pt x="18669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251460" y="1143000"/>
            <a:ext cx="373380" cy="372110"/>
          </a:xfrm>
          <a:custGeom>
            <a:avLst/>
            <a:gdLst/>
            <a:ahLst/>
            <a:cxnLst/>
            <a:rect l="l" t="t" r="r" b="b"/>
            <a:pathLst>
              <a:path w="373380" h="372110">
                <a:moveTo>
                  <a:pt x="0" y="185928"/>
                </a:moveTo>
                <a:lnTo>
                  <a:pt x="6668" y="136480"/>
                </a:lnTo>
                <a:lnTo>
                  <a:pt x="25487" y="92060"/>
                </a:lnTo>
                <a:lnTo>
                  <a:pt x="54678" y="54435"/>
                </a:lnTo>
                <a:lnTo>
                  <a:pt x="92461" y="25371"/>
                </a:lnTo>
                <a:lnTo>
                  <a:pt x="137058" y="6637"/>
                </a:lnTo>
                <a:lnTo>
                  <a:pt x="186690" y="0"/>
                </a:lnTo>
                <a:lnTo>
                  <a:pt x="236321" y="6637"/>
                </a:lnTo>
                <a:lnTo>
                  <a:pt x="280918" y="25371"/>
                </a:lnTo>
                <a:lnTo>
                  <a:pt x="318701" y="54435"/>
                </a:lnTo>
                <a:lnTo>
                  <a:pt x="347892" y="92060"/>
                </a:lnTo>
                <a:lnTo>
                  <a:pt x="366711" y="136480"/>
                </a:lnTo>
                <a:lnTo>
                  <a:pt x="373380" y="185928"/>
                </a:lnTo>
                <a:lnTo>
                  <a:pt x="366711" y="235375"/>
                </a:lnTo>
                <a:lnTo>
                  <a:pt x="347892" y="279795"/>
                </a:lnTo>
                <a:lnTo>
                  <a:pt x="318701" y="317420"/>
                </a:lnTo>
                <a:lnTo>
                  <a:pt x="280918" y="346484"/>
                </a:lnTo>
                <a:lnTo>
                  <a:pt x="236321" y="365218"/>
                </a:lnTo>
                <a:lnTo>
                  <a:pt x="186690" y="371856"/>
                </a:lnTo>
                <a:lnTo>
                  <a:pt x="137058" y="365218"/>
                </a:lnTo>
                <a:lnTo>
                  <a:pt x="92461" y="346484"/>
                </a:lnTo>
                <a:lnTo>
                  <a:pt x="54678" y="317420"/>
                </a:lnTo>
                <a:lnTo>
                  <a:pt x="25487" y="279795"/>
                </a:lnTo>
                <a:lnTo>
                  <a:pt x="6668" y="235375"/>
                </a:lnTo>
                <a:lnTo>
                  <a:pt x="0" y="18592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231136" y="3883152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80" h="373379">
                <a:moveTo>
                  <a:pt x="186690" y="0"/>
                </a:moveTo>
                <a:lnTo>
                  <a:pt x="137054" y="6667"/>
                </a:lnTo>
                <a:lnTo>
                  <a:pt x="92456" y="25484"/>
                </a:lnTo>
                <a:lnTo>
                  <a:pt x="54673" y="54673"/>
                </a:lnTo>
                <a:lnTo>
                  <a:pt x="25484" y="92456"/>
                </a:lnTo>
                <a:lnTo>
                  <a:pt x="6667" y="137054"/>
                </a:lnTo>
                <a:lnTo>
                  <a:pt x="0" y="186690"/>
                </a:lnTo>
                <a:lnTo>
                  <a:pt x="6667" y="236325"/>
                </a:lnTo>
                <a:lnTo>
                  <a:pt x="25484" y="280924"/>
                </a:lnTo>
                <a:lnTo>
                  <a:pt x="54673" y="318706"/>
                </a:lnTo>
                <a:lnTo>
                  <a:pt x="92456" y="347895"/>
                </a:lnTo>
                <a:lnTo>
                  <a:pt x="137054" y="366712"/>
                </a:lnTo>
                <a:lnTo>
                  <a:pt x="186690" y="373380"/>
                </a:lnTo>
                <a:lnTo>
                  <a:pt x="236325" y="366712"/>
                </a:lnTo>
                <a:lnTo>
                  <a:pt x="280924" y="347895"/>
                </a:lnTo>
                <a:lnTo>
                  <a:pt x="318706" y="318706"/>
                </a:lnTo>
                <a:lnTo>
                  <a:pt x="347895" y="280924"/>
                </a:lnTo>
                <a:lnTo>
                  <a:pt x="366712" y="236325"/>
                </a:lnTo>
                <a:lnTo>
                  <a:pt x="373380" y="186690"/>
                </a:lnTo>
                <a:lnTo>
                  <a:pt x="366712" y="137054"/>
                </a:lnTo>
                <a:lnTo>
                  <a:pt x="347895" y="92456"/>
                </a:lnTo>
                <a:lnTo>
                  <a:pt x="318706" y="54673"/>
                </a:lnTo>
                <a:lnTo>
                  <a:pt x="280924" y="25484"/>
                </a:lnTo>
                <a:lnTo>
                  <a:pt x="236325" y="6667"/>
                </a:lnTo>
                <a:lnTo>
                  <a:pt x="18669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2231136" y="3883152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80" h="373379">
                <a:moveTo>
                  <a:pt x="0" y="186690"/>
                </a:moveTo>
                <a:lnTo>
                  <a:pt x="6667" y="137054"/>
                </a:lnTo>
                <a:lnTo>
                  <a:pt x="25484" y="92456"/>
                </a:lnTo>
                <a:lnTo>
                  <a:pt x="54673" y="54673"/>
                </a:lnTo>
                <a:lnTo>
                  <a:pt x="92456" y="25484"/>
                </a:lnTo>
                <a:lnTo>
                  <a:pt x="137054" y="6667"/>
                </a:lnTo>
                <a:lnTo>
                  <a:pt x="186690" y="0"/>
                </a:lnTo>
                <a:lnTo>
                  <a:pt x="236325" y="6667"/>
                </a:lnTo>
                <a:lnTo>
                  <a:pt x="280924" y="25484"/>
                </a:lnTo>
                <a:lnTo>
                  <a:pt x="318706" y="54673"/>
                </a:lnTo>
                <a:lnTo>
                  <a:pt x="347895" y="92456"/>
                </a:lnTo>
                <a:lnTo>
                  <a:pt x="366712" y="137054"/>
                </a:lnTo>
                <a:lnTo>
                  <a:pt x="373380" y="186690"/>
                </a:lnTo>
                <a:lnTo>
                  <a:pt x="366712" y="236325"/>
                </a:lnTo>
                <a:lnTo>
                  <a:pt x="347895" y="280924"/>
                </a:lnTo>
                <a:lnTo>
                  <a:pt x="318706" y="318706"/>
                </a:lnTo>
                <a:lnTo>
                  <a:pt x="280924" y="347895"/>
                </a:lnTo>
                <a:lnTo>
                  <a:pt x="236325" y="366712"/>
                </a:lnTo>
                <a:lnTo>
                  <a:pt x="186690" y="373380"/>
                </a:lnTo>
                <a:lnTo>
                  <a:pt x="137054" y="366712"/>
                </a:lnTo>
                <a:lnTo>
                  <a:pt x="92456" y="347895"/>
                </a:lnTo>
                <a:lnTo>
                  <a:pt x="54673" y="318706"/>
                </a:lnTo>
                <a:lnTo>
                  <a:pt x="25484" y="280924"/>
                </a:lnTo>
                <a:lnTo>
                  <a:pt x="6667" y="236325"/>
                </a:lnTo>
                <a:lnTo>
                  <a:pt x="0" y="18669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09573"/>
            <a:ext cx="2670810" cy="245897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5158" y="2643378"/>
            <a:ext cx="293382" cy="39090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96520" y="2592565"/>
            <a:ext cx="2418080" cy="872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sz="1400" b="1" dirty="0" err="1">
                <a:solidFill>
                  <a:srgbClr val="FFFFFF"/>
                </a:solidFill>
                <a:latin typeface="Cambria"/>
                <a:cs typeface="Cambria"/>
              </a:rPr>
              <a:t>Утримання</a:t>
            </a:r>
            <a:r>
              <a:rPr sz="14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uk-UA" sz="1400" b="1" spc="-45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2  </a:t>
            </a: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ФСК </a:t>
            </a: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: </a:t>
            </a:r>
            <a:endParaRPr lang="en-US" sz="14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с. </a:t>
            </a: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lang="en-US" sz="1400" b="1" dirty="0" smtClean="0">
                <a:solidFill>
                  <a:srgbClr val="FFFFFF"/>
                </a:solidFill>
                <a:latin typeface="Cambria"/>
                <a:cs typeface="Cambria"/>
              </a:rPr>
              <a:t>’</a:t>
            </a:r>
            <a:r>
              <a:rPr lang="uk-UA" sz="1400" b="1" dirty="0" err="1" smtClean="0">
                <a:solidFill>
                  <a:srgbClr val="FFFFFF"/>
                </a:solidFill>
                <a:latin typeface="Cambria"/>
                <a:cs typeface="Cambria"/>
              </a:rPr>
              <a:t>язівок</a:t>
            </a: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uk-UA" sz="1400" b="1" dirty="0" err="1">
                <a:solidFill>
                  <a:srgbClr val="FFFFFF"/>
                </a:solidFill>
                <a:latin typeface="Cambria"/>
                <a:cs typeface="Cambria"/>
              </a:rPr>
              <a:t>“Факел”</a:t>
            </a: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 та </a:t>
            </a:r>
            <a:endParaRPr lang="en-US" sz="14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с. </a:t>
            </a:r>
            <a:r>
              <a:rPr lang="uk-UA" sz="1400" b="1" dirty="0" err="1">
                <a:solidFill>
                  <a:srgbClr val="FFFFFF"/>
                </a:solidFill>
                <a:latin typeface="Cambria"/>
                <a:cs typeface="Cambria"/>
              </a:rPr>
              <a:t>Вербки</a:t>
            </a: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uk-UA" sz="1400" b="1" dirty="0" err="1">
                <a:solidFill>
                  <a:srgbClr val="FFFFFF"/>
                </a:solidFill>
                <a:latin typeface="Cambria"/>
                <a:cs typeface="Cambria"/>
              </a:rPr>
              <a:t>“Юніор”</a:t>
            </a:r>
            <a:endParaRPr lang="uk-UA" sz="14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uk-UA" sz="1400" b="1" dirty="0" smtClean="0">
                <a:solidFill>
                  <a:srgbClr val="FFFFFF"/>
                </a:solidFill>
                <a:latin typeface="Cambria"/>
                <a:cs typeface="Cambria"/>
              </a:rPr>
              <a:t>145 </a:t>
            </a: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вихованців 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6200" y="3191510"/>
            <a:ext cx="8534400" cy="3133090"/>
            <a:chOff x="312674" y="2985770"/>
            <a:chExt cx="8534400" cy="3133090"/>
          </a:xfrm>
        </p:grpSpPr>
        <p:sp>
          <p:nvSpPr>
            <p:cNvPr id="51" name="object 51"/>
            <p:cNvSpPr/>
            <p:nvPr/>
          </p:nvSpPr>
          <p:spPr>
            <a:xfrm>
              <a:off x="6372606" y="2998470"/>
              <a:ext cx="515620" cy="513715"/>
            </a:xfrm>
            <a:custGeom>
              <a:avLst/>
              <a:gdLst/>
              <a:ahLst/>
              <a:cxnLst/>
              <a:rect l="l" t="t" r="r" b="b"/>
              <a:pathLst>
                <a:path w="515620" h="513714">
                  <a:moveTo>
                    <a:pt x="257555" y="0"/>
                  </a:moveTo>
                  <a:lnTo>
                    <a:pt x="211261" y="4136"/>
                  </a:lnTo>
                  <a:lnTo>
                    <a:pt x="167688" y="16061"/>
                  </a:lnTo>
                  <a:lnTo>
                    <a:pt x="127564" y="35051"/>
                  </a:lnTo>
                  <a:lnTo>
                    <a:pt x="91617" y="60383"/>
                  </a:lnTo>
                  <a:lnTo>
                    <a:pt x="60575" y="91330"/>
                  </a:lnTo>
                  <a:lnTo>
                    <a:pt x="35164" y="127169"/>
                  </a:lnTo>
                  <a:lnTo>
                    <a:pt x="16113" y="167175"/>
                  </a:lnTo>
                  <a:lnTo>
                    <a:pt x="4149" y="210625"/>
                  </a:lnTo>
                  <a:lnTo>
                    <a:pt x="0" y="256793"/>
                  </a:lnTo>
                  <a:lnTo>
                    <a:pt x="4149" y="302962"/>
                  </a:lnTo>
                  <a:lnTo>
                    <a:pt x="16113" y="346412"/>
                  </a:lnTo>
                  <a:lnTo>
                    <a:pt x="35164" y="386418"/>
                  </a:lnTo>
                  <a:lnTo>
                    <a:pt x="60575" y="422257"/>
                  </a:lnTo>
                  <a:lnTo>
                    <a:pt x="91617" y="453204"/>
                  </a:lnTo>
                  <a:lnTo>
                    <a:pt x="127564" y="478535"/>
                  </a:lnTo>
                  <a:lnTo>
                    <a:pt x="167688" y="497526"/>
                  </a:lnTo>
                  <a:lnTo>
                    <a:pt x="211261" y="509451"/>
                  </a:lnTo>
                  <a:lnTo>
                    <a:pt x="257555" y="513588"/>
                  </a:lnTo>
                  <a:lnTo>
                    <a:pt x="303850" y="509451"/>
                  </a:lnTo>
                  <a:lnTo>
                    <a:pt x="347423" y="497526"/>
                  </a:lnTo>
                  <a:lnTo>
                    <a:pt x="387547" y="478536"/>
                  </a:lnTo>
                  <a:lnTo>
                    <a:pt x="423494" y="453204"/>
                  </a:lnTo>
                  <a:lnTo>
                    <a:pt x="454536" y="422257"/>
                  </a:lnTo>
                  <a:lnTo>
                    <a:pt x="479947" y="386418"/>
                  </a:lnTo>
                  <a:lnTo>
                    <a:pt x="498998" y="346412"/>
                  </a:lnTo>
                  <a:lnTo>
                    <a:pt x="510962" y="302962"/>
                  </a:lnTo>
                  <a:lnTo>
                    <a:pt x="515112" y="256793"/>
                  </a:lnTo>
                  <a:lnTo>
                    <a:pt x="510962" y="210625"/>
                  </a:lnTo>
                  <a:lnTo>
                    <a:pt x="498998" y="167175"/>
                  </a:lnTo>
                  <a:lnTo>
                    <a:pt x="479947" y="127169"/>
                  </a:lnTo>
                  <a:lnTo>
                    <a:pt x="454536" y="91330"/>
                  </a:lnTo>
                  <a:lnTo>
                    <a:pt x="423494" y="60383"/>
                  </a:lnTo>
                  <a:lnTo>
                    <a:pt x="387547" y="35052"/>
                  </a:lnTo>
                  <a:lnTo>
                    <a:pt x="347423" y="16061"/>
                  </a:lnTo>
                  <a:lnTo>
                    <a:pt x="303850" y="4136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6372606" y="2998470"/>
              <a:ext cx="515620" cy="513715"/>
            </a:xfrm>
            <a:custGeom>
              <a:avLst/>
              <a:gdLst/>
              <a:ahLst/>
              <a:cxnLst/>
              <a:rect l="l" t="t" r="r" b="b"/>
              <a:pathLst>
                <a:path w="515620" h="513714">
                  <a:moveTo>
                    <a:pt x="0" y="256793"/>
                  </a:moveTo>
                  <a:lnTo>
                    <a:pt x="4149" y="210625"/>
                  </a:lnTo>
                  <a:lnTo>
                    <a:pt x="16113" y="167175"/>
                  </a:lnTo>
                  <a:lnTo>
                    <a:pt x="35164" y="127169"/>
                  </a:lnTo>
                  <a:lnTo>
                    <a:pt x="60575" y="91330"/>
                  </a:lnTo>
                  <a:lnTo>
                    <a:pt x="91617" y="60383"/>
                  </a:lnTo>
                  <a:lnTo>
                    <a:pt x="127564" y="35051"/>
                  </a:lnTo>
                  <a:lnTo>
                    <a:pt x="167688" y="16061"/>
                  </a:lnTo>
                  <a:lnTo>
                    <a:pt x="211261" y="4136"/>
                  </a:lnTo>
                  <a:lnTo>
                    <a:pt x="257555" y="0"/>
                  </a:lnTo>
                  <a:lnTo>
                    <a:pt x="303850" y="4136"/>
                  </a:lnTo>
                  <a:lnTo>
                    <a:pt x="347423" y="16061"/>
                  </a:lnTo>
                  <a:lnTo>
                    <a:pt x="387547" y="35052"/>
                  </a:lnTo>
                  <a:lnTo>
                    <a:pt x="423494" y="60383"/>
                  </a:lnTo>
                  <a:lnTo>
                    <a:pt x="454536" y="91330"/>
                  </a:lnTo>
                  <a:lnTo>
                    <a:pt x="479947" y="127169"/>
                  </a:lnTo>
                  <a:lnTo>
                    <a:pt x="498998" y="167175"/>
                  </a:lnTo>
                  <a:lnTo>
                    <a:pt x="510962" y="210625"/>
                  </a:lnTo>
                  <a:lnTo>
                    <a:pt x="515112" y="256793"/>
                  </a:lnTo>
                  <a:lnTo>
                    <a:pt x="510962" y="302962"/>
                  </a:lnTo>
                  <a:lnTo>
                    <a:pt x="498998" y="346412"/>
                  </a:lnTo>
                  <a:lnTo>
                    <a:pt x="479947" y="386418"/>
                  </a:lnTo>
                  <a:lnTo>
                    <a:pt x="454536" y="422257"/>
                  </a:lnTo>
                  <a:lnTo>
                    <a:pt x="423494" y="453204"/>
                  </a:lnTo>
                  <a:lnTo>
                    <a:pt x="387547" y="478536"/>
                  </a:lnTo>
                  <a:lnTo>
                    <a:pt x="347423" y="497526"/>
                  </a:lnTo>
                  <a:lnTo>
                    <a:pt x="303850" y="509451"/>
                  </a:lnTo>
                  <a:lnTo>
                    <a:pt x="257555" y="513588"/>
                  </a:lnTo>
                  <a:lnTo>
                    <a:pt x="211261" y="509451"/>
                  </a:lnTo>
                  <a:lnTo>
                    <a:pt x="167688" y="497526"/>
                  </a:lnTo>
                  <a:lnTo>
                    <a:pt x="127564" y="478535"/>
                  </a:lnTo>
                  <a:lnTo>
                    <a:pt x="91617" y="453204"/>
                  </a:lnTo>
                  <a:lnTo>
                    <a:pt x="60575" y="422257"/>
                  </a:lnTo>
                  <a:lnTo>
                    <a:pt x="35164" y="386418"/>
                  </a:lnTo>
                  <a:lnTo>
                    <a:pt x="16113" y="346412"/>
                  </a:lnTo>
                  <a:lnTo>
                    <a:pt x="4149" y="302962"/>
                  </a:lnTo>
                  <a:lnTo>
                    <a:pt x="0" y="2567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25374" y="5732526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80" h="373379">
                  <a:moveTo>
                    <a:pt x="186690" y="0"/>
                  </a:moveTo>
                  <a:lnTo>
                    <a:pt x="137058" y="6668"/>
                  </a:lnTo>
                  <a:lnTo>
                    <a:pt x="92461" y="25487"/>
                  </a:lnTo>
                  <a:lnTo>
                    <a:pt x="54678" y="54678"/>
                  </a:lnTo>
                  <a:lnTo>
                    <a:pt x="25487" y="92461"/>
                  </a:lnTo>
                  <a:lnTo>
                    <a:pt x="6668" y="137058"/>
                  </a:lnTo>
                  <a:lnTo>
                    <a:pt x="0" y="186690"/>
                  </a:lnTo>
                  <a:lnTo>
                    <a:pt x="6668" y="236321"/>
                  </a:lnTo>
                  <a:lnTo>
                    <a:pt x="25487" y="280918"/>
                  </a:lnTo>
                  <a:lnTo>
                    <a:pt x="54678" y="318701"/>
                  </a:lnTo>
                  <a:lnTo>
                    <a:pt x="92461" y="347892"/>
                  </a:lnTo>
                  <a:lnTo>
                    <a:pt x="137058" y="366711"/>
                  </a:lnTo>
                  <a:lnTo>
                    <a:pt x="186690" y="373380"/>
                  </a:lnTo>
                  <a:lnTo>
                    <a:pt x="236321" y="366711"/>
                  </a:lnTo>
                  <a:lnTo>
                    <a:pt x="280918" y="347892"/>
                  </a:lnTo>
                  <a:lnTo>
                    <a:pt x="318701" y="318701"/>
                  </a:lnTo>
                  <a:lnTo>
                    <a:pt x="347892" y="280918"/>
                  </a:lnTo>
                  <a:lnTo>
                    <a:pt x="366711" y="236321"/>
                  </a:lnTo>
                  <a:lnTo>
                    <a:pt x="373380" y="186690"/>
                  </a:lnTo>
                  <a:lnTo>
                    <a:pt x="366711" y="137058"/>
                  </a:lnTo>
                  <a:lnTo>
                    <a:pt x="347892" y="92461"/>
                  </a:lnTo>
                  <a:lnTo>
                    <a:pt x="318701" y="54678"/>
                  </a:lnTo>
                  <a:lnTo>
                    <a:pt x="280918" y="25487"/>
                  </a:lnTo>
                  <a:lnTo>
                    <a:pt x="236321" y="6668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325374" y="5732526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80" h="373379">
                  <a:moveTo>
                    <a:pt x="0" y="186690"/>
                  </a:moveTo>
                  <a:lnTo>
                    <a:pt x="6668" y="137058"/>
                  </a:lnTo>
                  <a:lnTo>
                    <a:pt x="25487" y="92461"/>
                  </a:lnTo>
                  <a:lnTo>
                    <a:pt x="54678" y="54678"/>
                  </a:lnTo>
                  <a:lnTo>
                    <a:pt x="92461" y="25487"/>
                  </a:lnTo>
                  <a:lnTo>
                    <a:pt x="137058" y="6668"/>
                  </a:lnTo>
                  <a:lnTo>
                    <a:pt x="186690" y="0"/>
                  </a:lnTo>
                  <a:lnTo>
                    <a:pt x="236321" y="6668"/>
                  </a:lnTo>
                  <a:lnTo>
                    <a:pt x="280918" y="25487"/>
                  </a:lnTo>
                  <a:lnTo>
                    <a:pt x="318701" y="54678"/>
                  </a:lnTo>
                  <a:lnTo>
                    <a:pt x="347892" y="92461"/>
                  </a:lnTo>
                  <a:lnTo>
                    <a:pt x="366711" y="137058"/>
                  </a:lnTo>
                  <a:lnTo>
                    <a:pt x="373380" y="186690"/>
                  </a:lnTo>
                  <a:lnTo>
                    <a:pt x="366711" y="236321"/>
                  </a:lnTo>
                  <a:lnTo>
                    <a:pt x="347892" y="280918"/>
                  </a:lnTo>
                  <a:lnTo>
                    <a:pt x="318701" y="318701"/>
                  </a:lnTo>
                  <a:lnTo>
                    <a:pt x="280918" y="347892"/>
                  </a:lnTo>
                  <a:lnTo>
                    <a:pt x="236321" y="366711"/>
                  </a:lnTo>
                  <a:lnTo>
                    <a:pt x="186690" y="373380"/>
                  </a:lnTo>
                  <a:lnTo>
                    <a:pt x="137058" y="366711"/>
                  </a:lnTo>
                  <a:lnTo>
                    <a:pt x="92461" y="347892"/>
                  </a:lnTo>
                  <a:lnTo>
                    <a:pt x="54678" y="318701"/>
                  </a:lnTo>
                  <a:lnTo>
                    <a:pt x="25487" y="280918"/>
                  </a:lnTo>
                  <a:lnTo>
                    <a:pt x="6668" y="236321"/>
                  </a:lnTo>
                  <a:lnTo>
                    <a:pt x="0" y="18669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460485" y="4149090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79" h="373379">
                  <a:moveTo>
                    <a:pt x="186690" y="0"/>
                  </a:moveTo>
                  <a:lnTo>
                    <a:pt x="137054" y="6667"/>
                  </a:lnTo>
                  <a:lnTo>
                    <a:pt x="92455" y="25484"/>
                  </a:lnTo>
                  <a:lnTo>
                    <a:pt x="54673" y="54673"/>
                  </a:lnTo>
                  <a:lnTo>
                    <a:pt x="25484" y="92456"/>
                  </a:lnTo>
                  <a:lnTo>
                    <a:pt x="6667" y="137054"/>
                  </a:lnTo>
                  <a:lnTo>
                    <a:pt x="0" y="186690"/>
                  </a:lnTo>
                  <a:lnTo>
                    <a:pt x="6667" y="236325"/>
                  </a:lnTo>
                  <a:lnTo>
                    <a:pt x="25484" y="280924"/>
                  </a:lnTo>
                  <a:lnTo>
                    <a:pt x="54673" y="318706"/>
                  </a:lnTo>
                  <a:lnTo>
                    <a:pt x="92456" y="347895"/>
                  </a:lnTo>
                  <a:lnTo>
                    <a:pt x="137054" y="366712"/>
                  </a:lnTo>
                  <a:lnTo>
                    <a:pt x="186690" y="373380"/>
                  </a:lnTo>
                  <a:lnTo>
                    <a:pt x="236325" y="366712"/>
                  </a:lnTo>
                  <a:lnTo>
                    <a:pt x="280924" y="347895"/>
                  </a:lnTo>
                  <a:lnTo>
                    <a:pt x="318706" y="318706"/>
                  </a:lnTo>
                  <a:lnTo>
                    <a:pt x="347895" y="280924"/>
                  </a:lnTo>
                  <a:lnTo>
                    <a:pt x="366712" y="236325"/>
                  </a:lnTo>
                  <a:lnTo>
                    <a:pt x="373380" y="186690"/>
                  </a:lnTo>
                  <a:lnTo>
                    <a:pt x="366712" y="137054"/>
                  </a:lnTo>
                  <a:lnTo>
                    <a:pt x="347895" y="92456"/>
                  </a:lnTo>
                  <a:lnTo>
                    <a:pt x="318706" y="54673"/>
                  </a:lnTo>
                  <a:lnTo>
                    <a:pt x="280924" y="25484"/>
                  </a:lnTo>
                  <a:lnTo>
                    <a:pt x="236325" y="6667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460485" y="4149090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79" h="373379">
                  <a:moveTo>
                    <a:pt x="0" y="186690"/>
                  </a:moveTo>
                  <a:lnTo>
                    <a:pt x="6667" y="137054"/>
                  </a:lnTo>
                  <a:lnTo>
                    <a:pt x="25484" y="92456"/>
                  </a:lnTo>
                  <a:lnTo>
                    <a:pt x="54673" y="54673"/>
                  </a:lnTo>
                  <a:lnTo>
                    <a:pt x="92455" y="25484"/>
                  </a:lnTo>
                  <a:lnTo>
                    <a:pt x="137054" y="6667"/>
                  </a:lnTo>
                  <a:lnTo>
                    <a:pt x="186690" y="0"/>
                  </a:lnTo>
                  <a:lnTo>
                    <a:pt x="236325" y="6667"/>
                  </a:lnTo>
                  <a:lnTo>
                    <a:pt x="280924" y="25484"/>
                  </a:lnTo>
                  <a:lnTo>
                    <a:pt x="318706" y="54673"/>
                  </a:lnTo>
                  <a:lnTo>
                    <a:pt x="347895" y="92456"/>
                  </a:lnTo>
                  <a:lnTo>
                    <a:pt x="366712" y="137054"/>
                  </a:lnTo>
                  <a:lnTo>
                    <a:pt x="373380" y="186690"/>
                  </a:lnTo>
                  <a:lnTo>
                    <a:pt x="366712" y="236325"/>
                  </a:lnTo>
                  <a:lnTo>
                    <a:pt x="347895" y="280924"/>
                  </a:lnTo>
                  <a:lnTo>
                    <a:pt x="318706" y="318706"/>
                  </a:lnTo>
                  <a:lnTo>
                    <a:pt x="280924" y="347895"/>
                  </a:lnTo>
                  <a:lnTo>
                    <a:pt x="236325" y="366712"/>
                  </a:lnTo>
                  <a:lnTo>
                    <a:pt x="186690" y="373380"/>
                  </a:lnTo>
                  <a:lnTo>
                    <a:pt x="137054" y="366712"/>
                  </a:lnTo>
                  <a:lnTo>
                    <a:pt x="92456" y="347895"/>
                  </a:lnTo>
                  <a:lnTo>
                    <a:pt x="54673" y="318706"/>
                  </a:lnTo>
                  <a:lnTo>
                    <a:pt x="25484" y="280924"/>
                  </a:lnTo>
                  <a:lnTo>
                    <a:pt x="6667" y="236325"/>
                  </a:lnTo>
                  <a:lnTo>
                    <a:pt x="0" y="18669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3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3190" y="1143000"/>
            <a:ext cx="2670810" cy="2458974"/>
          </a:xfrm>
          <a:prstGeom prst="rect">
            <a:avLst/>
          </a:prstGeom>
        </p:spPr>
      </p:pic>
      <p:sp>
        <p:nvSpPr>
          <p:cNvPr id="38" name="object 37"/>
          <p:cNvSpPr txBox="1"/>
          <p:nvPr/>
        </p:nvSpPr>
        <p:spPr>
          <a:xfrm>
            <a:off x="6553200" y="1905000"/>
            <a:ext cx="2418080" cy="872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Досягнення по кікбоксингу:</a:t>
            </a:r>
          </a:p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1 місце – 42 учасники</a:t>
            </a:r>
          </a:p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2 місце – 11 учасників</a:t>
            </a:r>
          </a:p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uk-UA" sz="1400" b="1" dirty="0">
                <a:solidFill>
                  <a:srgbClr val="FFFFFF"/>
                </a:solidFill>
                <a:latin typeface="Cambria"/>
                <a:cs typeface="Cambria"/>
              </a:rPr>
              <a:t>3 місце – 6 учасників</a:t>
            </a:r>
            <a:endParaRPr sz="1400" b="1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36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39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1500378" cy="157962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6420" y="1594104"/>
            <a:ext cx="7127748" cy="122529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6420" y="3046477"/>
            <a:ext cx="7127748" cy="1296923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475232" y="1905000"/>
            <a:ext cx="361315" cy="502920"/>
          </a:xfrm>
          <a:custGeom>
            <a:avLst/>
            <a:gdLst/>
            <a:ahLst/>
            <a:cxnLst/>
            <a:rect l="l" t="t" r="r" b="b"/>
            <a:pathLst>
              <a:path w="361314" h="502919">
                <a:moveTo>
                  <a:pt x="150494" y="0"/>
                </a:moveTo>
                <a:lnTo>
                  <a:pt x="150494" y="125730"/>
                </a:lnTo>
                <a:lnTo>
                  <a:pt x="0" y="125730"/>
                </a:lnTo>
                <a:lnTo>
                  <a:pt x="0" y="377189"/>
                </a:lnTo>
                <a:lnTo>
                  <a:pt x="150494" y="377189"/>
                </a:lnTo>
                <a:lnTo>
                  <a:pt x="150494" y="502920"/>
                </a:lnTo>
                <a:lnTo>
                  <a:pt x="361188" y="251460"/>
                </a:lnTo>
                <a:lnTo>
                  <a:pt x="150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475232" y="1905000"/>
            <a:ext cx="361315" cy="502920"/>
          </a:xfrm>
          <a:custGeom>
            <a:avLst/>
            <a:gdLst/>
            <a:ahLst/>
            <a:cxnLst/>
            <a:rect l="l" t="t" r="r" b="b"/>
            <a:pathLst>
              <a:path w="361314" h="502919">
                <a:moveTo>
                  <a:pt x="0" y="125730"/>
                </a:moveTo>
                <a:lnTo>
                  <a:pt x="150494" y="125730"/>
                </a:lnTo>
                <a:lnTo>
                  <a:pt x="150494" y="0"/>
                </a:lnTo>
                <a:lnTo>
                  <a:pt x="361188" y="251460"/>
                </a:lnTo>
                <a:lnTo>
                  <a:pt x="150494" y="502920"/>
                </a:lnTo>
                <a:lnTo>
                  <a:pt x="150494" y="377189"/>
                </a:lnTo>
                <a:lnTo>
                  <a:pt x="0" y="377189"/>
                </a:lnTo>
                <a:lnTo>
                  <a:pt x="0" y="125730"/>
                </a:lnTo>
                <a:close/>
              </a:path>
            </a:pathLst>
          </a:custGeom>
          <a:ln w="12700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75232" y="3428873"/>
            <a:ext cx="361315" cy="504825"/>
          </a:xfrm>
          <a:custGeom>
            <a:avLst/>
            <a:gdLst/>
            <a:ahLst/>
            <a:cxnLst/>
            <a:rect l="l" t="t" r="r" b="b"/>
            <a:pathLst>
              <a:path w="361314" h="504825">
                <a:moveTo>
                  <a:pt x="150494" y="0"/>
                </a:moveTo>
                <a:lnTo>
                  <a:pt x="150494" y="126111"/>
                </a:lnTo>
                <a:lnTo>
                  <a:pt x="0" y="126111"/>
                </a:lnTo>
                <a:lnTo>
                  <a:pt x="0" y="378332"/>
                </a:lnTo>
                <a:lnTo>
                  <a:pt x="150494" y="378332"/>
                </a:lnTo>
                <a:lnTo>
                  <a:pt x="150494" y="504444"/>
                </a:lnTo>
                <a:lnTo>
                  <a:pt x="361188" y="252222"/>
                </a:lnTo>
                <a:lnTo>
                  <a:pt x="150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475232" y="3428873"/>
            <a:ext cx="361315" cy="504825"/>
          </a:xfrm>
          <a:custGeom>
            <a:avLst/>
            <a:gdLst/>
            <a:ahLst/>
            <a:cxnLst/>
            <a:rect l="l" t="t" r="r" b="b"/>
            <a:pathLst>
              <a:path w="361314" h="504825">
                <a:moveTo>
                  <a:pt x="0" y="126111"/>
                </a:moveTo>
                <a:lnTo>
                  <a:pt x="150494" y="126111"/>
                </a:lnTo>
                <a:lnTo>
                  <a:pt x="150494" y="0"/>
                </a:lnTo>
                <a:lnTo>
                  <a:pt x="361188" y="252222"/>
                </a:lnTo>
                <a:lnTo>
                  <a:pt x="150494" y="504444"/>
                </a:lnTo>
                <a:lnTo>
                  <a:pt x="150494" y="378332"/>
                </a:lnTo>
                <a:lnTo>
                  <a:pt x="0" y="378332"/>
                </a:lnTo>
                <a:lnTo>
                  <a:pt x="0" y="126111"/>
                </a:lnTo>
                <a:close/>
              </a:path>
            </a:pathLst>
          </a:custGeom>
          <a:ln w="12700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6" name="object 26"/>
          <p:cNvGrpSpPr/>
          <p:nvPr/>
        </p:nvGrpSpPr>
        <p:grpSpPr>
          <a:xfrm>
            <a:off x="76201" y="4677156"/>
            <a:ext cx="6324600" cy="1799844"/>
            <a:chOff x="1260347" y="4581144"/>
            <a:chExt cx="6513575" cy="1799844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0747" y="4581144"/>
              <a:ext cx="3313175" cy="17998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0347" y="4581144"/>
              <a:ext cx="3160776" cy="178155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3765" y="142367"/>
            <a:ext cx="7418705" cy="130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Видатки</a:t>
            </a:r>
            <a:r>
              <a:rPr spc="-60" dirty="0"/>
              <a:t> </a:t>
            </a:r>
            <a:r>
              <a:rPr dirty="0"/>
              <a:t>загального</a:t>
            </a:r>
            <a:r>
              <a:rPr spc="-70" dirty="0"/>
              <a:t> </a:t>
            </a:r>
            <a:r>
              <a:rPr dirty="0"/>
              <a:t>фонду</a:t>
            </a:r>
            <a:r>
              <a:rPr spc="-85" dirty="0"/>
              <a:t> </a:t>
            </a:r>
            <a:r>
              <a:rPr spc="-10" dirty="0"/>
              <a:t>бюджету</a:t>
            </a:r>
            <a:r>
              <a:rPr spc="-55" dirty="0"/>
              <a:t> </a:t>
            </a:r>
            <a:r>
              <a:rPr dirty="0"/>
              <a:t>по</a:t>
            </a:r>
            <a:r>
              <a:rPr spc="-75" dirty="0"/>
              <a:t> </a:t>
            </a:r>
            <a:r>
              <a:rPr spc="-10" dirty="0"/>
              <a:t>галузі </a:t>
            </a:r>
            <a:r>
              <a:rPr spc="-35" dirty="0"/>
              <a:t>“Житлово-</a:t>
            </a:r>
            <a:r>
              <a:rPr dirty="0"/>
              <a:t>комунальне</a:t>
            </a:r>
            <a:r>
              <a:rPr spc="-100" dirty="0"/>
              <a:t> </a:t>
            </a:r>
            <a:r>
              <a:rPr spc="-10" dirty="0"/>
              <a:t>господарство”</a:t>
            </a:r>
          </a:p>
          <a:p>
            <a:pPr marL="76200" algn="ctr">
              <a:lnSpc>
                <a:spcPct val="100000"/>
              </a:lnSpc>
              <a:spcBef>
                <a:spcPts val="5"/>
              </a:spcBef>
            </a:pPr>
            <a:r>
              <a:rPr dirty="0" err="1"/>
              <a:t>за</a:t>
            </a:r>
            <a:r>
              <a:rPr spc="-55" dirty="0"/>
              <a:t> </a:t>
            </a:r>
            <a:r>
              <a:rPr lang="uk-UA" dirty="0" smtClean="0"/>
              <a:t>9 місяців </a:t>
            </a:r>
            <a:r>
              <a:rPr dirty="0" smtClean="0"/>
              <a:t>202</a:t>
            </a:r>
            <a:r>
              <a:rPr lang="uk-UA" dirty="0"/>
              <a:t>5</a:t>
            </a:r>
            <a:r>
              <a:rPr spc="-55" dirty="0"/>
              <a:t> </a:t>
            </a:r>
            <a:r>
              <a:rPr spc="-20" dirty="0"/>
              <a:t>року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28800" y="1600200"/>
            <a:ext cx="7127875" cy="889346"/>
          </a:xfrm>
          <a:prstGeom prst="rect">
            <a:avLst/>
          </a:prstGeom>
          <a:ln w="12700">
            <a:solidFill>
              <a:srgbClr val="3333FF"/>
            </a:solidFill>
          </a:ln>
        </p:spPr>
        <p:txBody>
          <a:bodyPr vert="horz" wrap="square" lIns="0" tIns="210185" rIns="0" bIns="0" rtlCol="0" anchor="t">
            <a:spAutoFit/>
          </a:bodyPr>
          <a:lstStyle/>
          <a:p>
            <a:pPr marL="90488" marR="448309" indent="-3175" algn="just">
              <a:lnSpc>
                <a:spcPct val="100000"/>
              </a:lnSpc>
            </a:pPr>
            <a:r>
              <a:rPr lang="uk-UA" sz="2200" b="1" spc="-10" dirty="0">
                <a:latin typeface="Cambria"/>
                <a:cs typeface="Cambria"/>
              </a:rPr>
              <a:t>Підтримка</a:t>
            </a:r>
            <a:r>
              <a:rPr sz="2200" b="1" spc="-40" dirty="0">
                <a:latin typeface="Cambria"/>
                <a:cs typeface="Cambria"/>
              </a:rPr>
              <a:t> </a:t>
            </a:r>
            <a:r>
              <a:rPr sz="2200" b="1" spc="-10" dirty="0">
                <a:latin typeface="Cambria"/>
                <a:cs typeface="Cambria"/>
              </a:rPr>
              <a:t>підприємств</a:t>
            </a:r>
            <a:r>
              <a:rPr sz="2200" b="1" spc="-15" dirty="0">
                <a:latin typeface="Cambria"/>
                <a:cs typeface="Cambria"/>
              </a:rPr>
              <a:t> </a:t>
            </a:r>
            <a:r>
              <a:rPr sz="2200" b="1" dirty="0">
                <a:latin typeface="Cambria"/>
                <a:cs typeface="Cambria"/>
              </a:rPr>
              <a:t>ЖКГ</a:t>
            </a:r>
            <a:r>
              <a:rPr sz="2200" b="1" spc="-15" dirty="0">
                <a:latin typeface="Cambria"/>
                <a:cs typeface="Cambria"/>
              </a:rPr>
              <a:t> </a:t>
            </a:r>
            <a:r>
              <a:rPr sz="2200" b="1" dirty="0">
                <a:latin typeface="Cambria"/>
                <a:cs typeface="Cambria"/>
              </a:rPr>
              <a:t>(</a:t>
            </a:r>
            <a:r>
              <a:rPr lang="uk-UA" sz="2200" b="1" dirty="0">
                <a:latin typeface="Cambria"/>
                <a:cs typeface="Cambria"/>
              </a:rPr>
              <a:t>фінансова</a:t>
            </a:r>
            <a:r>
              <a:rPr sz="2200" b="1" spc="-10" dirty="0">
                <a:latin typeface="Cambria"/>
                <a:cs typeface="Cambria"/>
              </a:rPr>
              <a:t> </a:t>
            </a:r>
            <a:r>
              <a:rPr lang="uk-UA" sz="2200" b="1" spc="-10" dirty="0">
                <a:latin typeface="Cambria"/>
                <a:cs typeface="Cambria"/>
              </a:rPr>
              <a:t>підтримка</a:t>
            </a:r>
            <a:r>
              <a:rPr sz="2200" b="1" spc="-10" dirty="0">
                <a:latin typeface="Cambria"/>
                <a:cs typeface="Cambria"/>
              </a:rPr>
              <a:t> </a:t>
            </a:r>
            <a:r>
              <a:rPr sz="2200" b="1" dirty="0">
                <a:latin typeface="Cambria"/>
                <a:cs typeface="Cambria"/>
              </a:rPr>
              <a:t>КП</a:t>
            </a:r>
            <a:r>
              <a:rPr sz="2200" b="1" spc="-35" dirty="0">
                <a:latin typeface="Cambria"/>
                <a:cs typeface="Cambria"/>
              </a:rPr>
              <a:t> </a:t>
            </a:r>
            <a:r>
              <a:rPr lang="ru-RU" sz="2200" b="1" spc="-10" dirty="0">
                <a:latin typeface="Cambria"/>
                <a:cs typeface="Cambria"/>
              </a:rPr>
              <a:t>“</a:t>
            </a:r>
            <a:r>
              <a:rPr lang="uk-UA" sz="2200" b="1" spc="-10" dirty="0">
                <a:latin typeface="Cambria"/>
                <a:cs typeface="Cambria"/>
              </a:rPr>
              <a:t>Благоустрій жителів села</a:t>
            </a:r>
            <a:r>
              <a:rPr sz="2200" b="1" spc="-10" dirty="0">
                <a:latin typeface="Cambria"/>
                <a:cs typeface="Cambria"/>
              </a:rPr>
              <a:t>”</a:t>
            </a:r>
            <a:r>
              <a:rPr lang="uk-UA" sz="2200" b="1" spc="-10" dirty="0">
                <a:latin typeface="Cambria"/>
                <a:cs typeface="Cambria"/>
              </a:rPr>
              <a:t> ВСР</a:t>
            </a:r>
            <a:r>
              <a:rPr sz="2200" b="1" spc="-10" dirty="0">
                <a:latin typeface="Cambria"/>
                <a:cs typeface="Cambria"/>
              </a:rPr>
              <a:t>)</a:t>
            </a:r>
            <a:endParaRPr sz="2200" dirty="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28800" y="3200400"/>
            <a:ext cx="7127875" cy="970137"/>
          </a:xfrm>
          <a:prstGeom prst="rect">
            <a:avLst/>
          </a:prstGeom>
          <a:ln w="12700">
            <a:solidFill>
              <a:srgbClr val="3333FF"/>
            </a:solidFill>
          </a:ln>
        </p:spPr>
        <p:txBody>
          <a:bodyPr vert="horz" wrap="square" lIns="0" tIns="137795" rIns="0" bIns="0" rtlCol="0" anchor="ctr">
            <a:spAutoFit/>
          </a:bodyPr>
          <a:lstStyle/>
          <a:p>
            <a:pPr marL="87313" marR="410845" algn="l">
              <a:lnSpc>
                <a:spcPct val="100000"/>
              </a:lnSpc>
            </a:pPr>
            <a:r>
              <a:rPr lang="uk-UA" sz="1800" b="1" spc="-20" dirty="0">
                <a:latin typeface="Cambria"/>
                <a:cs typeface="Cambria"/>
              </a:rPr>
              <a:t>Благоустрій</a:t>
            </a:r>
            <a:r>
              <a:rPr lang="uk-UA" sz="1800" b="1" spc="-25" dirty="0">
                <a:latin typeface="Cambria"/>
                <a:cs typeface="Cambria"/>
              </a:rPr>
              <a:t> </a:t>
            </a:r>
            <a:r>
              <a:rPr lang="uk-UA" sz="1800" b="1" dirty="0">
                <a:latin typeface="Cambria"/>
                <a:cs typeface="Cambria"/>
              </a:rPr>
              <a:t>населених</a:t>
            </a:r>
            <a:r>
              <a:rPr lang="uk-UA" sz="1800" b="1" spc="-25" dirty="0">
                <a:latin typeface="Cambria"/>
                <a:cs typeface="Cambria"/>
              </a:rPr>
              <a:t> </a:t>
            </a:r>
            <a:r>
              <a:rPr lang="uk-UA" sz="1800" b="1" dirty="0">
                <a:latin typeface="Cambria"/>
                <a:cs typeface="Cambria"/>
              </a:rPr>
              <a:t>пунктів (вуличне </a:t>
            </a:r>
            <a:r>
              <a:rPr lang="uk-UA" sz="1800" b="1" dirty="0" smtClean="0">
                <a:latin typeface="Cambria"/>
                <a:cs typeface="Cambria"/>
              </a:rPr>
              <a:t>освітлення </a:t>
            </a:r>
            <a:r>
              <a:rPr lang="uk-UA" sz="1800" b="1" dirty="0">
                <a:latin typeface="Cambria"/>
                <a:cs typeface="Cambria"/>
              </a:rPr>
              <a:t>–</a:t>
            </a:r>
            <a:r>
              <a:rPr lang="uk-UA" sz="1800" b="1" spc="-25" dirty="0">
                <a:latin typeface="Cambria"/>
                <a:cs typeface="Cambria"/>
              </a:rPr>
              <a:t> </a:t>
            </a:r>
          </a:p>
          <a:p>
            <a:pPr marL="87313" marR="410845" algn="l">
              <a:lnSpc>
                <a:spcPct val="100000"/>
              </a:lnSpc>
            </a:pPr>
            <a:r>
              <a:rPr lang="uk-UA" sz="1800" b="1" spc="-25" dirty="0">
                <a:latin typeface="Cambria"/>
                <a:cs typeface="Cambria"/>
              </a:rPr>
              <a:t>1 </a:t>
            </a:r>
            <a:r>
              <a:rPr lang="uk-UA" sz="1800" b="1" spc="-25" dirty="0" smtClean="0">
                <a:latin typeface="Cambria"/>
                <a:cs typeface="Cambria"/>
              </a:rPr>
              <a:t>816,4</a:t>
            </a:r>
            <a:r>
              <a:rPr lang="uk-UA" sz="1800" b="1" spc="-45" dirty="0" smtClean="0">
                <a:latin typeface="Cambria"/>
                <a:cs typeface="Cambria"/>
              </a:rPr>
              <a:t> </a:t>
            </a:r>
            <a:r>
              <a:rPr lang="uk-UA" sz="1800" b="1" dirty="0">
                <a:latin typeface="Cambria"/>
                <a:cs typeface="Cambria"/>
              </a:rPr>
              <a:t>тис.</a:t>
            </a:r>
            <a:r>
              <a:rPr lang="uk-UA" sz="1800" b="1" spc="-25" dirty="0">
                <a:latin typeface="Cambria"/>
                <a:cs typeface="Cambria"/>
              </a:rPr>
              <a:t> </a:t>
            </a:r>
            <a:r>
              <a:rPr lang="uk-UA" sz="1800" b="1" spc="-20" dirty="0" err="1" smtClean="0">
                <a:latin typeface="Cambria"/>
                <a:cs typeface="Cambria"/>
              </a:rPr>
              <a:t>грн</a:t>
            </a:r>
            <a:r>
              <a:rPr lang="uk-UA" sz="1800" b="1" spc="-20" dirty="0" smtClean="0">
                <a:latin typeface="Cambria"/>
                <a:cs typeface="Cambria"/>
              </a:rPr>
              <a:t>);         </a:t>
            </a:r>
            <a:r>
              <a:rPr lang="uk-UA" sz="1800" b="1" spc="-25" dirty="0">
                <a:latin typeface="Cambria"/>
                <a:cs typeface="Cambria"/>
              </a:rPr>
              <a:t>заходи,</a:t>
            </a:r>
            <a:r>
              <a:rPr lang="uk-UA" sz="1800" b="1" spc="-45" dirty="0">
                <a:latin typeface="Cambria"/>
                <a:cs typeface="Cambria"/>
              </a:rPr>
              <a:t> </a:t>
            </a:r>
            <a:r>
              <a:rPr lang="uk-UA" sz="1800" b="1" dirty="0">
                <a:latin typeface="Cambria"/>
                <a:cs typeface="Cambria"/>
              </a:rPr>
              <a:t>пов’язані</a:t>
            </a:r>
            <a:r>
              <a:rPr lang="uk-UA" sz="1800" b="1" spc="-30" dirty="0">
                <a:latin typeface="Cambria"/>
                <a:cs typeface="Cambria"/>
              </a:rPr>
              <a:t> </a:t>
            </a:r>
            <a:r>
              <a:rPr lang="uk-UA" sz="1800" b="1" dirty="0">
                <a:latin typeface="Cambria"/>
                <a:cs typeface="Cambria"/>
              </a:rPr>
              <a:t>з</a:t>
            </a:r>
            <a:r>
              <a:rPr lang="uk-UA" sz="1800" b="1" spc="-40" dirty="0">
                <a:latin typeface="Cambria"/>
                <a:cs typeface="Cambria"/>
              </a:rPr>
              <a:t> </a:t>
            </a:r>
            <a:r>
              <a:rPr lang="uk-UA" sz="1800" b="1" spc="-10" dirty="0">
                <a:latin typeface="Cambria"/>
                <a:cs typeface="Cambria"/>
              </a:rPr>
              <a:t>поліпшенням</a:t>
            </a:r>
            <a:r>
              <a:rPr lang="uk-UA" sz="1800" b="1" spc="-35" dirty="0">
                <a:latin typeface="Cambria"/>
                <a:cs typeface="Cambria"/>
              </a:rPr>
              <a:t> </a:t>
            </a:r>
            <a:r>
              <a:rPr lang="uk-UA" sz="1800" b="1" dirty="0">
                <a:latin typeface="Cambria"/>
                <a:cs typeface="Cambria"/>
              </a:rPr>
              <a:t>питної</a:t>
            </a:r>
            <a:r>
              <a:rPr lang="uk-UA" sz="1800" b="1" spc="-30" dirty="0">
                <a:latin typeface="Cambria"/>
                <a:cs typeface="Cambria"/>
              </a:rPr>
              <a:t> </a:t>
            </a:r>
            <a:r>
              <a:rPr lang="uk-UA" sz="1800" b="1" spc="-10" dirty="0">
                <a:latin typeface="Cambria"/>
                <a:cs typeface="Cambria"/>
              </a:rPr>
              <a:t>води</a:t>
            </a:r>
            <a:r>
              <a:rPr lang="uk-UA" sz="1800" b="1" spc="-5" dirty="0">
                <a:latin typeface="Cambria"/>
                <a:cs typeface="Cambria"/>
              </a:rPr>
              <a:t> </a:t>
            </a:r>
            <a:r>
              <a:rPr lang="uk-UA" sz="1800" b="1" dirty="0">
                <a:latin typeface="Cambria"/>
                <a:cs typeface="Cambria"/>
              </a:rPr>
              <a:t>–</a:t>
            </a:r>
            <a:r>
              <a:rPr lang="uk-UA" sz="1800" b="1" spc="-40" dirty="0">
                <a:latin typeface="Cambria"/>
                <a:cs typeface="Cambria"/>
              </a:rPr>
              <a:t> </a:t>
            </a:r>
            <a:r>
              <a:rPr lang="uk-UA" sz="1800" b="1" spc="-40" dirty="0" smtClean="0">
                <a:latin typeface="Cambria"/>
                <a:cs typeface="Cambria"/>
              </a:rPr>
              <a:t>1 286,7</a:t>
            </a:r>
            <a:r>
              <a:rPr lang="uk-UA" sz="1800" b="1" spc="-60" dirty="0" smtClean="0">
                <a:latin typeface="Cambria"/>
                <a:cs typeface="Cambria"/>
              </a:rPr>
              <a:t> </a:t>
            </a:r>
            <a:r>
              <a:rPr lang="uk-UA" sz="1800" b="1" dirty="0">
                <a:latin typeface="Cambria"/>
                <a:cs typeface="Cambria"/>
              </a:rPr>
              <a:t>тис.</a:t>
            </a:r>
            <a:r>
              <a:rPr lang="uk-UA" sz="1800" b="1" spc="-30" dirty="0">
                <a:latin typeface="Cambria"/>
                <a:cs typeface="Cambria"/>
              </a:rPr>
              <a:t> </a:t>
            </a:r>
            <a:r>
              <a:rPr lang="uk-UA" sz="1800" b="1" spc="-25" dirty="0">
                <a:latin typeface="Cambria"/>
                <a:cs typeface="Cambria"/>
              </a:rPr>
              <a:t>грн.</a:t>
            </a:r>
            <a:endParaRPr lang="uk-UA" sz="1800" dirty="0">
              <a:latin typeface="Cambria"/>
              <a:cs typeface="Cambri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048000"/>
            <a:ext cx="1500378" cy="165125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84784" y="2088260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uk-UA" b="1" spc="-10" dirty="0">
                <a:latin typeface="Cambria"/>
                <a:cs typeface="Cambria"/>
              </a:rPr>
              <a:t>9</a:t>
            </a:r>
            <a:r>
              <a:rPr lang="uk-UA" sz="1800" b="1" spc="-10" dirty="0" smtClean="0">
                <a:latin typeface="Cambria"/>
                <a:cs typeface="Cambria"/>
              </a:rPr>
              <a:t> 001,7</a:t>
            </a:r>
            <a:endParaRPr sz="18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тис.</a:t>
            </a:r>
            <a:r>
              <a:rPr sz="1800" b="1" spc="-40" dirty="0">
                <a:latin typeface="Cambria"/>
                <a:cs typeface="Cambria"/>
              </a:rPr>
              <a:t> </a:t>
            </a:r>
            <a:r>
              <a:rPr sz="1800" b="1" spc="-20" dirty="0">
                <a:latin typeface="Cambria"/>
                <a:cs typeface="Cambria"/>
              </a:rPr>
              <a:t>грн.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1665" y="3528821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uk-UA" sz="1800" b="1" spc="-10" dirty="0" smtClean="0">
                <a:latin typeface="Cambria"/>
                <a:cs typeface="Cambria"/>
              </a:rPr>
              <a:t>3 576,8</a:t>
            </a:r>
            <a:endParaRPr sz="18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тис.</a:t>
            </a:r>
            <a:r>
              <a:rPr sz="1800" b="1" spc="-40" dirty="0">
                <a:latin typeface="Cambria"/>
                <a:cs typeface="Cambria"/>
              </a:rPr>
              <a:t> </a:t>
            </a:r>
            <a:r>
              <a:rPr sz="1800" b="1" spc="-20" dirty="0">
                <a:latin typeface="Cambria"/>
                <a:cs typeface="Cambria"/>
              </a:rPr>
              <a:t>грн.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B63C882-18ED-4942-9041-3C20B333FA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4657725"/>
            <a:ext cx="2619375" cy="1743075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30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31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0" y="206941"/>
            <a:ext cx="6679209" cy="873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95"/>
              </a:spcBef>
              <a:tabLst>
                <a:tab pos="3263900" algn="l"/>
              </a:tabLst>
            </a:pPr>
            <a:r>
              <a:rPr dirty="0"/>
              <a:t>Інші</a:t>
            </a:r>
            <a:r>
              <a:rPr spc="-100" dirty="0"/>
              <a:t> </a:t>
            </a:r>
            <a:r>
              <a:rPr dirty="0"/>
              <a:t>видатки</a:t>
            </a:r>
            <a:r>
              <a:rPr spc="-100" dirty="0"/>
              <a:t> </a:t>
            </a:r>
            <a:r>
              <a:rPr dirty="0"/>
              <a:t>загального</a:t>
            </a:r>
            <a:r>
              <a:rPr spc="-95" dirty="0"/>
              <a:t> </a:t>
            </a:r>
            <a:r>
              <a:rPr dirty="0" err="1"/>
              <a:t>фонду</a:t>
            </a:r>
            <a:r>
              <a:rPr spc="-100" dirty="0"/>
              <a:t> </a:t>
            </a:r>
            <a:r>
              <a:rPr spc="-10" dirty="0" err="1"/>
              <a:t>бюджету</a:t>
            </a:r>
            <a:r>
              <a:rPr spc="-10" dirty="0"/>
              <a:t> </a:t>
            </a:r>
            <a:r>
              <a:rPr lang="uk-UA" spc="-10" dirty="0" err="1"/>
              <a:t>Вербк</a:t>
            </a:r>
            <a:r>
              <a:rPr spc="-10" dirty="0" err="1"/>
              <a:t>івської</a:t>
            </a:r>
            <a:r>
              <a:rPr spc="-70" dirty="0"/>
              <a:t> </a:t>
            </a:r>
            <a:r>
              <a:rPr dirty="0"/>
              <a:t>СТГ</a:t>
            </a:r>
            <a:r>
              <a:rPr spc="-70" dirty="0"/>
              <a:t> </a:t>
            </a:r>
            <a:r>
              <a:rPr spc="-25" dirty="0" err="1"/>
              <a:t>за</a:t>
            </a:r>
            <a:r>
              <a:rPr lang="uk-UA" spc="-25" dirty="0"/>
              <a:t> </a:t>
            </a:r>
            <a:r>
              <a:rPr lang="uk-UA" spc="-25" dirty="0" smtClean="0"/>
              <a:t>9 місяців </a:t>
            </a:r>
            <a:r>
              <a:rPr spc="-65" dirty="0" smtClean="0"/>
              <a:t> </a:t>
            </a:r>
            <a:r>
              <a:rPr dirty="0"/>
              <a:t>202</a:t>
            </a:r>
            <a:r>
              <a:rPr lang="uk-UA" dirty="0"/>
              <a:t>5</a:t>
            </a:r>
            <a:r>
              <a:rPr spc="-75" dirty="0"/>
              <a:t> </a:t>
            </a:r>
            <a:r>
              <a:rPr spc="-20" dirty="0"/>
              <a:t>року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85800" y="1371600"/>
            <a:ext cx="3482340" cy="2057400"/>
            <a:chOff x="685800" y="1371600"/>
            <a:chExt cx="3482340" cy="2113280"/>
          </a:xfrm>
        </p:grpSpPr>
        <p:grpSp>
          <p:nvGrpSpPr>
            <p:cNvPr id="9" name="object 9"/>
            <p:cNvGrpSpPr/>
            <p:nvPr/>
          </p:nvGrpSpPr>
          <p:grpSpPr>
            <a:xfrm>
              <a:off x="685800" y="1371600"/>
              <a:ext cx="3482340" cy="2113280"/>
              <a:chOff x="672337" y="1760473"/>
              <a:chExt cx="3482340" cy="2113280"/>
            </a:xfrm>
          </p:grpSpPr>
          <p:pic>
            <p:nvPicPr>
              <p:cNvPr id="10" name="object 10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5037" y="1773173"/>
                <a:ext cx="3456432" cy="2087880"/>
              </a:xfrm>
              <a:prstGeom prst="rect">
                <a:avLst/>
              </a:prstGeom>
            </p:spPr>
          </p:pic>
          <p:sp>
            <p:nvSpPr>
              <p:cNvPr id="11" name="object 11"/>
              <p:cNvSpPr/>
              <p:nvPr/>
            </p:nvSpPr>
            <p:spPr>
              <a:xfrm>
                <a:off x="685037" y="1773173"/>
                <a:ext cx="3456940" cy="2087880"/>
              </a:xfrm>
              <a:custGeom>
                <a:avLst/>
                <a:gdLst/>
                <a:ahLst/>
                <a:cxnLst/>
                <a:rect l="l" t="t" r="r" b="b"/>
                <a:pathLst>
                  <a:path w="3456940" h="2087879">
                    <a:moveTo>
                      <a:pt x="0" y="347979"/>
                    </a:moveTo>
                    <a:lnTo>
                      <a:pt x="3176" y="300768"/>
                    </a:lnTo>
                    <a:lnTo>
                      <a:pt x="12429" y="255484"/>
                    </a:lnTo>
                    <a:lnTo>
                      <a:pt x="27345" y="212544"/>
                    </a:lnTo>
                    <a:lnTo>
                      <a:pt x="47508" y="172362"/>
                    </a:lnTo>
                    <a:lnTo>
                      <a:pt x="72504" y="135353"/>
                    </a:lnTo>
                    <a:lnTo>
                      <a:pt x="101919" y="101933"/>
                    </a:lnTo>
                    <a:lnTo>
                      <a:pt x="135337" y="72516"/>
                    </a:lnTo>
                    <a:lnTo>
                      <a:pt x="172345" y="47516"/>
                    </a:lnTo>
                    <a:lnTo>
                      <a:pt x="212528" y="27350"/>
                    </a:lnTo>
                    <a:lnTo>
                      <a:pt x="255471" y="12432"/>
                    </a:lnTo>
                    <a:lnTo>
                      <a:pt x="300760" y="3177"/>
                    </a:lnTo>
                    <a:lnTo>
                      <a:pt x="347980" y="0"/>
                    </a:lnTo>
                    <a:lnTo>
                      <a:pt x="3108452" y="0"/>
                    </a:lnTo>
                    <a:lnTo>
                      <a:pt x="3155663" y="3177"/>
                    </a:lnTo>
                    <a:lnTo>
                      <a:pt x="3200947" y="12432"/>
                    </a:lnTo>
                    <a:lnTo>
                      <a:pt x="3243887" y="27350"/>
                    </a:lnTo>
                    <a:lnTo>
                      <a:pt x="3284069" y="47516"/>
                    </a:lnTo>
                    <a:lnTo>
                      <a:pt x="3321078" y="72516"/>
                    </a:lnTo>
                    <a:lnTo>
                      <a:pt x="3354498" y="101933"/>
                    </a:lnTo>
                    <a:lnTo>
                      <a:pt x="3383915" y="135353"/>
                    </a:lnTo>
                    <a:lnTo>
                      <a:pt x="3408915" y="172362"/>
                    </a:lnTo>
                    <a:lnTo>
                      <a:pt x="3429081" y="212544"/>
                    </a:lnTo>
                    <a:lnTo>
                      <a:pt x="3443999" y="255484"/>
                    </a:lnTo>
                    <a:lnTo>
                      <a:pt x="3453254" y="300768"/>
                    </a:lnTo>
                    <a:lnTo>
                      <a:pt x="3456432" y="347979"/>
                    </a:lnTo>
                    <a:lnTo>
                      <a:pt x="3456432" y="1739900"/>
                    </a:lnTo>
                    <a:lnTo>
                      <a:pt x="3453254" y="1787111"/>
                    </a:lnTo>
                    <a:lnTo>
                      <a:pt x="3443999" y="1832395"/>
                    </a:lnTo>
                    <a:lnTo>
                      <a:pt x="3429081" y="1875335"/>
                    </a:lnTo>
                    <a:lnTo>
                      <a:pt x="3408915" y="1915517"/>
                    </a:lnTo>
                    <a:lnTo>
                      <a:pt x="3383915" y="1952526"/>
                    </a:lnTo>
                    <a:lnTo>
                      <a:pt x="3354498" y="1985946"/>
                    </a:lnTo>
                    <a:lnTo>
                      <a:pt x="3321078" y="2015363"/>
                    </a:lnTo>
                    <a:lnTo>
                      <a:pt x="3284069" y="2040363"/>
                    </a:lnTo>
                    <a:lnTo>
                      <a:pt x="3243887" y="2060529"/>
                    </a:lnTo>
                    <a:lnTo>
                      <a:pt x="3200947" y="2075447"/>
                    </a:lnTo>
                    <a:lnTo>
                      <a:pt x="3155663" y="2084702"/>
                    </a:lnTo>
                    <a:lnTo>
                      <a:pt x="3108452" y="2087880"/>
                    </a:lnTo>
                    <a:lnTo>
                      <a:pt x="347980" y="2087880"/>
                    </a:lnTo>
                    <a:lnTo>
                      <a:pt x="300760" y="2084702"/>
                    </a:lnTo>
                    <a:lnTo>
                      <a:pt x="255471" y="2075447"/>
                    </a:lnTo>
                    <a:lnTo>
                      <a:pt x="212528" y="2060529"/>
                    </a:lnTo>
                    <a:lnTo>
                      <a:pt x="172345" y="2040363"/>
                    </a:lnTo>
                    <a:lnTo>
                      <a:pt x="135337" y="2015363"/>
                    </a:lnTo>
                    <a:lnTo>
                      <a:pt x="101919" y="1985946"/>
                    </a:lnTo>
                    <a:lnTo>
                      <a:pt x="72504" y="1952526"/>
                    </a:lnTo>
                    <a:lnTo>
                      <a:pt x="47508" y="1915517"/>
                    </a:lnTo>
                    <a:lnTo>
                      <a:pt x="27345" y="1875335"/>
                    </a:lnTo>
                    <a:lnTo>
                      <a:pt x="12429" y="1832395"/>
                    </a:lnTo>
                    <a:lnTo>
                      <a:pt x="3176" y="1787111"/>
                    </a:lnTo>
                    <a:lnTo>
                      <a:pt x="0" y="1739900"/>
                    </a:lnTo>
                    <a:lnTo>
                      <a:pt x="0" y="347979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838200" y="1524000"/>
              <a:ext cx="3200400" cy="8799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20014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Times New Roman"/>
                  <a:cs typeface="Times New Roman"/>
                </a:rPr>
                <a:t>“</a:t>
              </a:r>
              <a:r>
                <a:rPr lang="uk-UA" sz="1800" b="1" spc="-10" dirty="0">
                  <a:latin typeface="Times New Roman"/>
                  <a:cs typeface="Times New Roman"/>
                </a:rPr>
                <a:t>Інша</a:t>
              </a:r>
              <a:r>
                <a:rPr sz="1800" b="1" spc="-20" dirty="0">
                  <a:latin typeface="Times New Roman"/>
                  <a:cs typeface="Times New Roman"/>
                </a:rPr>
                <a:t> </a:t>
              </a:r>
              <a:r>
                <a:rPr sz="1800" b="1" spc="-10" dirty="0">
                  <a:latin typeface="Times New Roman"/>
                  <a:cs typeface="Times New Roman"/>
                </a:rPr>
                <a:t>діяльність”</a:t>
              </a:r>
              <a:r>
                <a:rPr sz="1800" b="1" dirty="0">
                  <a:latin typeface="Times New Roman"/>
                  <a:cs typeface="Times New Roman"/>
                </a:rPr>
                <a:t> </a:t>
              </a:r>
              <a:endParaRPr lang="uk-UA" sz="1800" b="1" dirty="0">
                <a:latin typeface="Times New Roman"/>
                <a:cs typeface="Times New Roman"/>
              </a:endParaRPr>
            </a:p>
            <a:p>
              <a:pPr marL="12700" marR="5080" indent="120014" algn="ctr">
                <a:lnSpc>
                  <a:spcPct val="100000"/>
                </a:lnSpc>
                <a:spcBef>
                  <a:spcPts val="100"/>
                </a:spcBef>
              </a:pPr>
              <a:r>
                <a:rPr lang="uk-UA" b="1" spc="-25" dirty="0" smtClean="0">
                  <a:latin typeface="Times New Roman"/>
                  <a:cs typeface="Times New Roman"/>
                </a:rPr>
                <a:t>3</a:t>
              </a:r>
              <a:r>
                <a:rPr lang="en-US" b="1" spc="-25" dirty="0" smtClean="0">
                  <a:latin typeface="Times New Roman"/>
                  <a:cs typeface="Times New Roman"/>
                </a:rPr>
                <a:t> </a:t>
              </a:r>
              <a:r>
                <a:rPr lang="uk-UA" b="1" spc="-25" dirty="0" smtClean="0">
                  <a:latin typeface="Times New Roman"/>
                  <a:cs typeface="Times New Roman"/>
                </a:rPr>
                <a:t>278,</a:t>
              </a:r>
              <a:r>
                <a:rPr lang="en-US" b="1" spc="-25" dirty="0">
                  <a:latin typeface="Times New Roman"/>
                  <a:cs typeface="Times New Roman"/>
                </a:rPr>
                <a:t>0</a:t>
              </a:r>
              <a:r>
                <a:rPr sz="1800" b="1" spc="-25" dirty="0">
                  <a:latin typeface="Times New Roman"/>
                  <a:cs typeface="Times New Roman"/>
                </a:rPr>
                <a:t> </a:t>
              </a:r>
              <a:r>
                <a:rPr sz="1800" b="1" dirty="0">
                  <a:latin typeface="Times New Roman"/>
                  <a:cs typeface="Times New Roman"/>
                </a:rPr>
                <a:t>тис.</a:t>
              </a:r>
              <a:r>
                <a:rPr sz="1800" b="1" spc="-5" dirty="0">
                  <a:latin typeface="Times New Roman"/>
                  <a:cs typeface="Times New Roman"/>
                </a:rPr>
                <a:t> </a:t>
              </a:r>
              <a:r>
                <a:rPr sz="1800" b="1" dirty="0">
                  <a:latin typeface="Times New Roman"/>
                  <a:cs typeface="Times New Roman"/>
                </a:rPr>
                <a:t>грн</a:t>
              </a:r>
              <a:r>
                <a:rPr sz="1800" b="1" spc="-20" dirty="0">
                  <a:latin typeface="Times New Roman"/>
                  <a:cs typeface="Times New Roman"/>
                </a:rPr>
                <a:t> </a:t>
              </a:r>
              <a:r>
                <a:rPr sz="1800" b="1" spc="-10" dirty="0">
                  <a:latin typeface="Times New Roman"/>
                  <a:cs typeface="Times New Roman"/>
                </a:rPr>
                <a:t>(</a:t>
              </a:r>
              <a:r>
                <a:rPr lang="uk-UA" sz="1800" b="1" spc="-10" dirty="0">
                  <a:latin typeface="Times New Roman"/>
                  <a:cs typeface="Times New Roman"/>
                </a:rPr>
                <a:t>утримання місцевої пожежної охорони</a:t>
              </a:r>
              <a:r>
                <a:rPr sz="1800" b="1" spc="-10" dirty="0">
                  <a:latin typeface="Times New Roman"/>
                  <a:cs typeface="Times New Roman"/>
                </a:rPr>
                <a:t>)</a:t>
              </a:r>
              <a:endParaRPr sz="18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29200" y="1371600"/>
            <a:ext cx="3769995" cy="2040255"/>
            <a:chOff x="5029200" y="1371600"/>
            <a:chExt cx="3769995" cy="2040255"/>
          </a:xfrm>
        </p:grpSpPr>
        <p:grpSp>
          <p:nvGrpSpPr>
            <p:cNvPr id="16" name="object 16"/>
            <p:cNvGrpSpPr/>
            <p:nvPr/>
          </p:nvGrpSpPr>
          <p:grpSpPr>
            <a:xfrm>
              <a:off x="5029200" y="1371600"/>
              <a:ext cx="3769995" cy="2040255"/>
              <a:chOff x="5064505" y="1833626"/>
              <a:chExt cx="3769995" cy="2040255"/>
            </a:xfrm>
          </p:grpSpPr>
          <p:pic>
            <p:nvPicPr>
              <p:cNvPr id="17" name="object 1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77205" y="1846326"/>
                <a:ext cx="3744468" cy="2014728"/>
              </a:xfrm>
              <a:prstGeom prst="rect">
                <a:avLst/>
              </a:prstGeom>
            </p:spPr>
          </p:pic>
          <p:sp>
            <p:nvSpPr>
              <p:cNvPr id="18" name="object 18"/>
              <p:cNvSpPr/>
              <p:nvPr/>
            </p:nvSpPr>
            <p:spPr>
              <a:xfrm>
                <a:off x="5077205" y="1846326"/>
                <a:ext cx="3744595" cy="2014855"/>
              </a:xfrm>
              <a:custGeom>
                <a:avLst/>
                <a:gdLst/>
                <a:ahLst/>
                <a:cxnLst/>
                <a:rect l="l" t="t" r="r" b="b"/>
                <a:pathLst>
                  <a:path w="3744595" h="2014854">
                    <a:moveTo>
                      <a:pt x="0" y="335788"/>
                    </a:moveTo>
                    <a:lnTo>
                      <a:pt x="3641" y="286174"/>
                    </a:lnTo>
                    <a:lnTo>
                      <a:pt x="14219" y="238819"/>
                    </a:lnTo>
                    <a:lnTo>
                      <a:pt x="31213" y="194241"/>
                    </a:lnTo>
                    <a:lnTo>
                      <a:pt x="54105" y="152961"/>
                    </a:lnTo>
                    <a:lnTo>
                      <a:pt x="82373" y="115498"/>
                    </a:lnTo>
                    <a:lnTo>
                      <a:pt x="115498" y="82373"/>
                    </a:lnTo>
                    <a:lnTo>
                      <a:pt x="152961" y="54105"/>
                    </a:lnTo>
                    <a:lnTo>
                      <a:pt x="194241" y="31213"/>
                    </a:lnTo>
                    <a:lnTo>
                      <a:pt x="238819" y="14219"/>
                    </a:lnTo>
                    <a:lnTo>
                      <a:pt x="286174" y="3641"/>
                    </a:lnTo>
                    <a:lnTo>
                      <a:pt x="335788" y="0"/>
                    </a:lnTo>
                    <a:lnTo>
                      <a:pt x="3408679" y="0"/>
                    </a:lnTo>
                    <a:lnTo>
                      <a:pt x="3458293" y="3641"/>
                    </a:lnTo>
                    <a:lnTo>
                      <a:pt x="3505648" y="14219"/>
                    </a:lnTo>
                    <a:lnTo>
                      <a:pt x="3550226" y="31213"/>
                    </a:lnTo>
                    <a:lnTo>
                      <a:pt x="3591506" y="54105"/>
                    </a:lnTo>
                    <a:lnTo>
                      <a:pt x="3628969" y="82373"/>
                    </a:lnTo>
                    <a:lnTo>
                      <a:pt x="3662094" y="115498"/>
                    </a:lnTo>
                    <a:lnTo>
                      <a:pt x="3690362" y="152961"/>
                    </a:lnTo>
                    <a:lnTo>
                      <a:pt x="3713254" y="194241"/>
                    </a:lnTo>
                    <a:lnTo>
                      <a:pt x="3730248" y="238819"/>
                    </a:lnTo>
                    <a:lnTo>
                      <a:pt x="3740826" y="286174"/>
                    </a:lnTo>
                    <a:lnTo>
                      <a:pt x="3744468" y="335788"/>
                    </a:lnTo>
                    <a:lnTo>
                      <a:pt x="3744468" y="1678939"/>
                    </a:lnTo>
                    <a:lnTo>
                      <a:pt x="3740826" y="1728553"/>
                    </a:lnTo>
                    <a:lnTo>
                      <a:pt x="3730248" y="1775908"/>
                    </a:lnTo>
                    <a:lnTo>
                      <a:pt x="3713254" y="1820486"/>
                    </a:lnTo>
                    <a:lnTo>
                      <a:pt x="3690362" y="1861766"/>
                    </a:lnTo>
                    <a:lnTo>
                      <a:pt x="3662094" y="1899229"/>
                    </a:lnTo>
                    <a:lnTo>
                      <a:pt x="3628969" y="1932354"/>
                    </a:lnTo>
                    <a:lnTo>
                      <a:pt x="3591506" y="1960622"/>
                    </a:lnTo>
                    <a:lnTo>
                      <a:pt x="3550226" y="1983514"/>
                    </a:lnTo>
                    <a:lnTo>
                      <a:pt x="3505648" y="2000508"/>
                    </a:lnTo>
                    <a:lnTo>
                      <a:pt x="3458293" y="2011086"/>
                    </a:lnTo>
                    <a:lnTo>
                      <a:pt x="3408679" y="2014728"/>
                    </a:lnTo>
                    <a:lnTo>
                      <a:pt x="335788" y="2014728"/>
                    </a:lnTo>
                    <a:lnTo>
                      <a:pt x="286174" y="2011086"/>
                    </a:lnTo>
                    <a:lnTo>
                      <a:pt x="238819" y="2000508"/>
                    </a:lnTo>
                    <a:lnTo>
                      <a:pt x="194241" y="1983514"/>
                    </a:lnTo>
                    <a:lnTo>
                      <a:pt x="152961" y="1960622"/>
                    </a:lnTo>
                    <a:lnTo>
                      <a:pt x="115498" y="1932354"/>
                    </a:lnTo>
                    <a:lnTo>
                      <a:pt x="82373" y="1899229"/>
                    </a:lnTo>
                    <a:lnTo>
                      <a:pt x="54105" y="1861766"/>
                    </a:lnTo>
                    <a:lnTo>
                      <a:pt x="31213" y="1820486"/>
                    </a:lnTo>
                    <a:lnTo>
                      <a:pt x="14219" y="1775908"/>
                    </a:lnTo>
                    <a:lnTo>
                      <a:pt x="3641" y="1728553"/>
                    </a:lnTo>
                    <a:lnTo>
                      <a:pt x="0" y="1678939"/>
                    </a:lnTo>
                    <a:lnTo>
                      <a:pt x="0" y="335788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9" name="object 19"/>
            <p:cNvSpPr txBox="1"/>
            <p:nvPr/>
          </p:nvSpPr>
          <p:spPr>
            <a:xfrm>
              <a:off x="5181600" y="1524000"/>
              <a:ext cx="3505200" cy="8566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latin typeface="Times New Roman"/>
                  <a:cs typeface="Times New Roman"/>
                </a:rPr>
                <a:t>“Інша</a:t>
              </a:r>
              <a:r>
                <a:rPr sz="1800" b="1" spc="-15" dirty="0">
                  <a:latin typeface="Times New Roman"/>
                  <a:cs typeface="Times New Roman"/>
                </a:rPr>
                <a:t> </a:t>
              </a:r>
              <a:r>
                <a:rPr sz="1800" b="1" dirty="0">
                  <a:latin typeface="Times New Roman"/>
                  <a:cs typeface="Times New Roman"/>
                </a:rPr>
                <a:t>діяльність”</a:t>
              </a:r>
              <a:r>
                <a:rPr sz="1800" b="1" spc="-40" dirty="0">
                  <a:latin typeface="Times New Roman"/>
                  <a:cs typeface="Times New Roman"/>
                </a:rPr>
                <a:t> </a:t>
              </a:r>
              <a:endParaRPr lang="uk-UA" sz="1800" b="1" spc="-40" dirty="0">
                <a:latin typeface="Times New Roman"/>
                <a:cs typeface="Times New Roman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uk-UA" sz="1800" b="1" spc="-30" dirty="0" smtClean="0">
                  <a:latin typeface="Times New Roman"/>
                  <a:cs typeface="Times New Roman"/>
                </a:rPr>
                <a:t>69,4</a:t>
              </a:r>
              <a:r>
                <a:rPr sz="1800" b="1" spc="-45" dirty="0" smtClean="0">
                  <a:latin typeface="Times New Roman"/>
                  <a:cs typeface="Times New Roman"/>
                </a:rPr>
                <a:t> </a:t>
              </a:r>
              <a:r>
                <a:rPr sz="1800" b="1" spc="-20" dirty="0">
                  <a:latin typeface="Times New Roman"/>
                  <a:cs typeface="Times New Roman"/>
                </a:rPr>
                <a:t>тис. </a:t>
              </a:r>
              <a:r>
                <a:rPr sz="1800" b="1" dirty="0">
                  <a:latin typeface="Times New Roman"/>
                  <a:cs typeface="Times New Roman"/>
                </a:rPr>
                <a:t>грн</a:t>
              </a:r>
              <a:r>
                <a:rPr sz="1800" b="1" spc="-40" dirty="0">
                  <a:latin typeface="Times New Roman"/>
                  <a:cs typeface="Times New Roman"/>
                </a:rPr>
                <a:t> </a:t>
              </a:r>
              <a:r>
                <a:rPr sz="1800" b="1" spc="-20" dirty="0">
                  <a:latin typeface="Times New Roman"/>
                  <a:cs typeface="Times New Roman"/>
                </a:rPr>
                <a:t>(</a:t>
              </a:r>
              <a:r>
                <a:rPr sz="1800" b="1" spc="-20" dirty="0" err="1">
                  <a:latin typeface="Times New Roman"/>
                  <a:cs typeface="Times New Roman"/>
                </a:rPr>
                <a:t>заходи</a:t>
              </a:r>
              <a:r>
                <a:rPr sz="1800" b="1" spc="-40" dirty="0">
                  <a:latin typeface="Times New Roman"/>
                  <a:cs typeface="Times New Roman"/>
                </a:rPr>
                <a:t> </a:t>
              </a:r>
              <a:r>
                <a:rPr lang="uk-UA" sz="1800" b="1" spc="-10" dirty="0">
                  <a:latin typeface="Times New Roman"/>
                  <a:cs typeface="Times New Roman"/>
                </a:rPr>
                <a:t>Програми</a:t>
              </a:r>
              <a:r>
                <a:rPr sz="1800" b="1" spc="-10" dirty="0">
                  <a:latin typeface="Times New Roman"/>
                  <a:cs typeface="Times New Roman"/>
                </a:rPr>
                <a:t> </a:t>
              </a:r>
              <a:r>
                <a:rPr lang="uk-UA" sz="1800" b="1" spc="-10" dirty="0">
                  <a:latin typeface="Times New Roman"/>
                  <a:cs typeface="Times New Roman"/>
                </a:rPr>
                <a:t>громадського порядку</a:t>
              </a:r>
              <a:r>
                <a:rPr sz="1800" b="1" spc="-10" dirty="0">
                  <a:latin typeface="Times New Roman"/>
                  <a:cs typeface="Times New Roman"/>
                </a:rPr>
                <a:t>)</a:t>
              </a:r>
              <a:endParaRPr sz="18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5" name="Рисунок 24" descr="Відеоспостережен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7924" y="3733800"/>
            <a:ext cx="3695076" cy="2667000"/>
          </a:xfrm>
          <a:prstGeom prst="rect">
            <a:avLst/>
          </a:prstGeom>
        </p:spPr>
      </p:pic>
      <p:pic>
        <p:nvPicPr>
          <p:cNvPr id="26" name="Рисунок 25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733800"/>
            <a:ext cx="3352800" cy="27432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21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22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0" y="206941"/>
            <a:ext cx="6679209" cy="873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95"/>
              </a:spcBef>
              <a:tabLst>
                <a:tab pos="3263900" algn="l"/>
              </a:tabLst>
            </a:pPr>
            <a:r>
              <a:rPr dirty="0"/>
              <a:t>Інші</a:t>
            </a:r>
            <a:r>
              <a:rPr spc="-100" dirty="0"/>
              <a:t> </a:t>
            </a:r>
            <a:r>
              <a:rPr dirty="0"/>
              <a:t>видатки</a:t>
            </a:r>
            <a:r>
              <a:rPr spc="-100" dirty="0"/>
              <a:t> </a:t>
            </a:r>
            <a:r>
              <a:rPr dirty="0"/>
              <a:t>загального</a:t>
            </a:r>
            <a:r>
              <a:rPr spc="-95" dirty="0"/>
              <a:t> </a:t>
            </a:r>
            <a:r>
              <a:rPr dirty="0" err="1"/>
              <a:t>фонду</a:t>
            </a:r>
            <a:r>
              <a:rPr spc="-100" dirty="0"/>
              <a:t> </a:t>
            </a:r>
            <a:r>
              <a:rPr spc="-10" dirty="0" err="1"/>
              <a:t>бюджету</a:t>
            </a:r>
            <a:r>
              <a:rPr spc="-10" dirty="0"/>
              <a:t> </a:t>
            </a:r>
            <a:r>
              <a:rPr lang="uk-UA" spc="-10" dirty="0" err="1"/>
              <a:t>Вербк</a:t>
            </a:r>
            <a:r>
              <a:rPr spc="-10" dirty="0" err="1"/>
              <a:t>івської</a:t>
            </a:r>
            <a:r>
              <a:rPr spc="-70" dirty="0"/>
              <a:t> </a:t>
            </a:r>
            <a:r>
              <a:rPr dirty="0"/>
              <a:t>СТГ</a:t>
            </a:r>
            <a:r>
              <a:rPr spc="-70" dirty="0"/>
              <a:t> </a:t>
            </a:r>
            <a:r>
              <a:rPr spc="-25" dirty="0" err="1"/>
              <a:t>за</a:t>
            </a:r>
            <a:r>
              <a:rPr lang="uk-UA" spc="-25" dirty="0"/>
              <a:t> </a:t>
            </a:r>
            <a:r>
              <a:rPr lang="uk-UA" spc="-25" dirty="0" smtClean="0"/>
              <a:t>9 місяців </a:t>
            </a:r>
            <a:r>
              <a:rPr spc="-65" dirty="0" smtClean="0"/>
              <a:t> </a:t>
            </a:r>
            <a:r>
              <a:rPr dirty="0"/>
              <a:t>202</a:t>
            </a:r>
            <a:r>
              <a:rPr lang="uk-UA" dirty="0"/>
              <a:t>5</a:t>
            </a:r>
            <a:r>
              <a:rPr spc="-75" dirty="0"/>
              <a:t> </a:t>
            </a:r>
            <a:r>
              <a:rPr spc="-20" dirty="0"/>
              <a:t>року</a:t>
            </a:r>
          </a:p>
        </p:txBody>
      </p:sp>
      <p:grpSp>
        <p:nvGrpSpPr>
          <p:cNvPr id="2" name="Группа 22"/>
          <p:cNvGrpSpPr/>
          <p:nvPr/>
        </p:nvGrpSpPr>
        <p:grpSpPr>
          <a:xfrm>
            <a:off x="685800" y="1371600"/>
            <a:ext cx="3482340" cy="2057400"/>
            <a:chOff x="685800" y="1371600"/>
            <a:chExt cx="3482340" cy="2113280"/>
          </a:xfrm>
        </p:grpSpPr>
        <p:grpSp>
          <p:nvGrpSpPr>
            <p:cNvPr id="3" name="object 9"/>
            <p:cNvGrpSpPr/>
            <p:nvPr/>
          </p:nvGrpSpPr>
          <p:grpSpPr>
            <a:xfrm>
              <a:off x="685800" y="1371600"/>
              <a:ext cx="3482340" cy="2113280"/>
              <a:chOff x="672337" y="1760473"/>
              <a:chExt cx="3482340" cy="2113280"/>
            </a:xfrm>
          </p:grpSpPr>
          <p:pic>
            <p:nvPicPr>
              <p:cNvPr id="10" name="object 10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5037" y="1773173"/>
                <a:ext cx="3456432" cy="2087880"/>
              </a:xfrm>
              <a:prstGeom prst="rect">
                <a:avLst/>
              </a:prstGeom>
            </p:spPr>
          </p:pic>
          <p:sp>
            <p:nvSpPr>
              <p:cNvPr id="11" name="object 11"/>
              <p:cNvSpPr/>
              <p:nvPr/>
            </p:nvSpPr>
            <p:spPr>
              <a:xfrm>
                <a:off x="685037" y="1773173"/>
                <a:ext cx="3456940" cy="2087880"/>
              </a:xfrm>
              <a:custGeom>
                <a:avLst/>
                <a:gdLst/>
                <a:ahLst/>
                <a:cxnLst/>
                <a:rect l="l" t="t" r="r" b="b"/>
                <a:pathLst>
                  <a:path w="3456940" h="2087879">
                    <a:moveTo>
                      <a:pt x="0" y="347979"/>
                    </a:moveTo>
                    <a:lnTo>
                      <a:pt x="3176" y="300768"/>
                    </a:lnTo>
                    <a:lnTo>
                      <a:pt x="12429" y="255484"/>
                    </a:lnTo>
                    <a:lnTo>
                      <a:pt x="27345" y="212544"/>
                    </a:lnTo>
                    <a:lnTo>
                      <a:pt x="47508" y="172362"/>
                    </a:lnTo>
                    <a:lnTo>
                      <a:pt x="72504" y="135353"/>
                    </a:lnTo>
                    <a:lnTo>
                      <a:pt x="101919" y="101933"/>
                    </a:lnTo>
                    <a:lnTo>
                      <a:pt x="135337" y="72516"/>
                    </a:lnTo>
                    <a:lnTo>
                      <a:pt x="172345" y="47516"/>
                    </a:lnTo>
                    <a:lnTo>
                      <a:pt x="212528" y="27350"/>
                    </a:lnTo>
                    <a:lnTo>
                      <a:pt x="255471" y="12432"/>
                    </a:lnTo>
                    <a:lnTo>
                      <a:pt x="300760" y="3177"/>
                    </a:lnTo>
                    <a:lnTo>
                      <a:pt x="347980" y="0"/>
                    </a:lnTo>
                    <a:lnTo>
                      <a:pt x="3108452" y="0"/>
                    </a:lnTo>
                    <a:lnTo>
                      <a:pt x="3155663" y="3177"/>
                    </a:lnTo>
                    <a:lnTo>
                      <a:pt x="3200947" y="12432"/>
                    </a:lnTo>
                    <a:lnTo>
                      <a:pt x="3243887" y="27350"/>
                    </a:lnTo>
                    <a:lnTo>
                      <a:pt x="3284069" y="47516"/>
                    </a:lnTo>
                    <a:lnTo>
                      <a:pt x="3321078" y="72516"/>
                    </a:lnTo>
                    <a:lnTo>
                      <a:pt x="3354498" y="101933"/>
                    </a:lnTo>
                    <a:lnTo>
                      <a:pt x="3383915" y="135353"/>
                    </a:lnTo>
                    <a:lnTo>
                      <a:pt x="3408915" y="172362"/>
                    </a:lnTo>
                    <a:lnTo>
                      <a:pt x="3429081" y="212544"/>
                    </a:lnTo>
                    <a:lnTo>
                      <a:pt x="3443999" y="255484"/>
                    </a:lnTo>
                    <a:lnTo>
                      <a:pt x="3453254" y="300768"/>
                    </a:lnTo>
                    <a:lnTo>
                      <a:pt x="3456432" y="347979"/>
                    </a:lnTo>
                    <a:lnTo>
                      <a:pt x="3456432" y="1739900"/>
                    </a:lnTo>
                    <a:lnTo>
                      <a:pt x="3453254" y="1787111"/>
                    </a:lnTo>
                    <a:lnTo>
                      <a:pt x="3443999" y="1832395"/>
                    </a:lnTo>
                    <a:lnTo>
                      <a:pt x="3429081" y="1875335"/>
                    </a:lnTo>
                    <a:lnTo>
                      <a:pt x="3408915" y="1915517"/>
                    </a:lnTo>
                    <a:lnTo>
                      <a:pt x="3383915" y="1952526"/>
                    </a:lnTo>
                    <a:lnTo>
                      <a:pt x="3354498" y="1985946"/>
                    </a:lnTo>
                    <a:lnTo>
                      <a:pt x="3321078" y="2015363"/>
                    </a:lnTo>
                    <a:lnTo>
                      <a:pt x="3284069" y="2040363"/>
                    </a:lnTo>
                    <a:lnTo>
                      <a:pt x="3243887" y="2060529"/>
                    </a:lnTo>
                    <a:lnTo>
                      <a:pt x="3200947" y="2075447"/>
                    </a:lnTo>
                    <a:lnTo>
                      <a:pt x="3155663" y="2084702"/>
                    </a:lnTo>
                    <a:lnTo>
                      <a:pt x="3108452" y="2087880"/>
                    </a:lnTo>
                    <a:lnTo>
                      <a:pt x="347980" y="2087880"/>
                    </a:lnTo>
                    <a:lnTo>
                      <a:pt x="300760" y="2084702"/>
                    </a:lnTo>
                    <a:lnTo>
                      <a:pt x="255471" y="2075447"/>
                    </a:lnTo>
                    <a:lnTo>
                      <a:pt x="212528" y="2060529"/>
                    </a:lnTo>
                    <a:lnTo>
                      <a:pt x="172345" y="2040363"/>
                    </a:lnTo>
                    <a:lnTo>
                      <a:pt x="135337" y="2015363"/>
                    </a:lnTo>
                    <a:lnTo>
                      <a:pt x="101919" y="1985946"/>
                    </a:lnTo>
                    <a:lnTo>
                      <a:pt x="72504" y="1952526"/>
                    </a:lnTo>
                    <a:lnTo>
                      <a:pt x="47508" y="1915517"/>
                    </a:lnTo>
                    <a:lnTo>
                      <a:pt x="27345" y="1875335"/>
                    </a:lnTo>
                    <a:lnTo>
                      <a:pt x="12429" y="1832395"/>
                    </a:lnTo>
                    <a:lnTo>
                      <a:pt x="3176" y="1787111"/>
                    </a:lnTo>
                    <a:lnTo>
                      <a:pt x="0" y="1739900"/>
                    </a:lnTo>
                    <a:lnTo>
                      <a:pt x="0" y="347979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838200" y="1524000"/>
              <a:ext cx="3200400" cy="144895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20014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 smtClean="0">
                  <a:latin typeface="Times New Roman"/>
                  <a:cs typeface="Times New Roman"/>
                </a:rPr>
                <a:t>“</a:t>
              </a:r>
              <a:r>
                <a:rPr lang="uk-UA" sz="1800" b="1" spc="-10" dirty="0" smtClean="0">
                  <a:latin typeface="Times New Roman"/>
                  <a:cs typeface="Times New Roman"/>
                </a:rPr>
                <a:t>Здійснення заходів із землеустрою</a:t>
              </a:r>
              <a:r>
                <a:rPr sz="1800" b="1" spc="-10" dirty="0" smtClean="0">
                  <a:latin typeface="Times New Roman"/>
                  <a:cs typeface="Times New Roman"/>
                </a:rPr>
                <a:t>”</a:t>
              </a:r>
              <a:r>
                <a:rPr sz="1800" b="1" dirty="0" smtClean="0">
                  <a:latin typeface="Times New Roman"/>
                  <a:cs typeface="Times New Roman"/>
                </a:rPr>
                <a:t> </a:t>
              </a:r>
              <a:endParaRPr lang="uk-UA" sz="1800" b="1" dirty="0">
                <a:latin typeface="Times New Roman"/>
                <a:cs typeface="Times New Roman"/>
              </a:endParaRPr>
            </a:p>
            <a:p>
              <a:pPr marL="12700" marR="5080" indent="120014" algn="ctr">
                <a:lnSpc>
                  <a:spcPct val="100000"/>
                </a:lnSpc>
                <a:spcBef>
                  <a:spcPts val="100"/>
                </a:spcBef>
              </a:pPr>
              <a:r>
                <a:rPr lang="uk-UA" b="1" spc="-25" dirty="0" smtClean="0">
                  <a:latin typeface="Times New Roman"/>
                  <a:cs typeface="Times New Roman"/>
                </a:rPr>
                <a:t>27,4</a:t>
              </a:r>
              <a:r>
                <a:rPr sz="1800" b="1" spc="-25" dirty="0" smtClean="0">
                  <a:latin typeface="Times New Roman"/>
                  <a:cs typeface="Times New Roman"/>
                </a:rPr>
                <a:t> </a:t>
              </a:r>
              <a:r>
                <a:rPr sz="1800" b="1" dirty="0">
                  <a:latin typeface="Times New Roman"/>
                  <a:cs typeface="Times New Roman"/>
                </a:rPr>
                <a:t>тис.</a:t>
              </a:r>
              <a:r>
                <a:rPr sz="1800" b="1" spc="-5" dirty="0">
                  <a:latin typeface="Times New Roman"/>
                  <a:cs typeface="Times New Roman"/>
                </a:rPr>
                <a:t> </a:t>
              </a:r>
              <a:r>
                <a:rPr sz="1800" b="1" dirty="0" err="1">
                  <a:latin typeface="Times New Roman"/>
                  <a:cs typeface="Times New Roman"/>
                </a:rPr>
                <a:t>грн</a:t>
              </a:r>
              <a:r>
                <a:rPr sz="1800" b="1" spc="-20" dirty="0">
                  <a:latin typeface="Times New Roman"/>
                  <a:cs typeface="Times New Roman"/>
                </a:rPr>
                <a:t> </a:t>
              </a:r>
              <a:r>
                <a:rPr sz="1800" b="1" spc="-10" dirty="0" smtClean="0">
                  <a:latin typeface="Times New Roman"/>
                  <a:cs typeface="Times New Roman"/>
                </a:rPr>
                <a:t>(</a:t>
              </a:r>
              <a:r>
                <a:rPr lang="uk-UA" sz="1800" b="1" spc="-10" dirty="0" smtClean="0">
                  <a:latin typeface="Times New Roman"/>
                  <a:cs typeface="Times New Roman"/>
                </a:rPr>
                <a:t>проведена інвентаризація 4 земельних ділянок</a:t>
              </a:r>
              <a:r>
                <a:rPr sz="1800" b="1" spc="-10" dirty="0" smtClean="0">
                  <a:latin typeface="Times New Roman"/>
                  <a:cs typeface="Times New Roman"/>
                </a:rPr>
                <a:t>)</a:t>
              </a:r>
              <a:endParaRPr sz="18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Группа 23"/>
          <p:cNvGrpSpPr/>
          <p:nvPr/>
        </p:nvGrpSpPr>
        <p:grpSpPr>
          <a:xfrm>
            <a:off x="5029200" y="1371600"/>
            <a:ext cx="3769995" cy="2040255"/>
            <a:chOff x="5029200" y="1371600"/>
            <a:chExt cx="3769995" cy="2040255"/>
          </a:xfrm>
        </p:grpSpPr>
        <p:grpSp>
          <p:nvGrpSpPr>
            <p:cNvPr id="5" name="object 16"/>
            <p:cNvGrpSpPr/>
            <p:nvPr/>
          </p:nvGrpSpPr>
          <p:grpSpPr>
            <a:xfrm>
              <a:off x="5029200" y="1371600"/>
              <a:ext cx="3769995" cy="2040255"/>
              <a:chOff x="5064505" y="1833626"/>
              <a:chExt cx="3769995" cy="2040255"/>
            </a:xfrm>
          </p:grpSpPr>
          <p:pic>
            <p:nvPicPr>
              <p:cNvPr id="17" name="object 1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77205" y="1846326"/>
                <a:ext cx="3744468" cy="2014728"/>
              </a:xfrm>
              <a:prstGeom prst="rect">
                <a:avLst/>
              </a:prstGeom>
            </p:spPr>
          </p:pic>
          <p:sp>
            <p:nvSpPr>
              <p:cNvPr id="18" name="object 18"/>
              <p:cNvSpPr/>
              <p:nvPr/>
            </p:nvSpPr>
            <p:spPr>
              <a:xfrm>
                <a:off x="5077205" y="1846326"/>
                <a:ext cx="3744595" cy="2014855"/>
              </a:xfrm>
              <a:custGeom>
                <a:avLst/>
                <a:gdLst/>
                <a:ahLst/>
                <a:cxnLst/>
                <a:rect l="l" t="t" r="r" b="b"/>
                <a:pathLst>
                  <a:path w="3744595" h="2014854">
                    <a:moveTo>
                      <a:pt x="0" y="335788"/>
                    </a:moveTo>
                    <a:lnTo>
                      <a:pt x="3641" y="286174"/>
                    </a:lnTo>
                    <a:lnTo>
                      <a:pt x="14219" y="238819"/>
                    </a:lnTo>
                    <a:lnTo>
                      <a:pt x="31213" y="194241"/>
                    </a:lnTo>
                    <a:lnTo>
                      <a:pt x="54105" y="152961"/>
                    </a:lnTo>
                    <a:lnTo>
                      <a:pt x="82373" y="115498"/>
                    </a:lnTo>
                    <a:lnTo>
                      <a:pt x="115498" y="82373"/>
                    </a:lnTo>
                    <a:lnTo>
                      <a:pt x="152961" y="54105"/>
                    </a:lnTo>
                    <a:lnTo>
                      <a:pt x="194241" y="31213"/>
                    </a:lnTo>
                    <a:lnTo>
                      <a:pt x="238819" y="14219"/>
                    </a:lnTo>
                    <a:lnTo>
                      <a:pt x="286174" y="3641"/>
                    </a:lnTo>
                    <a:lnTo>
                      <a:pt x="335788" y="0"/>
                    </a:lnTo>
                    <a:lnTo>
                      <a:pt x="3408679" y="0"/>
                    </a:lnTo>
                    <a:lnTo>
                      <a:pt x="3458293" y="3641"/>
                    </a:lnTo>
                    <a:lnTo>
                      <a:pt x="3505648" y="14219"/>
                    </a:lnTo>
                    <a:lnTo>
                      <a:pt x="3550226" y="31213"/>
                    </a:lnTo>
                    <a:lnTo>
                      <a:pt x="3591506" y="54105"/>
                    </a:lnTo>
                    <a:lnTo>
                      <a:pt x="3628969" y="82373"/>
                    </a:lnTo>
                    <a:lnTo>
                      <a:pt x="3662094" y="115498"/>
                    </a:lnTo>
                    <a:lnTo>
                      <a:pt x="3690362" y="152961"/>
                    </a:lnTo>
                    <a:lnTo>
                      <a:pt x="3713254" y="194241"/>
                    </a:lnTo>
                    <a:lnTo>
                      <a:pt x="3730248" y="238819"/>
                    </a:lnTo>
                    <a:lnTo>
                      <a:pt x="3740826" y="286174"/>
                    </a:lnTo>
                    <a:lnTo>
                      <a:pt x="3744468" y="335788"/>
                    </a:lnTo>
                    <a:lnTo>
                      <a:pt x="3744468" y="1678939"/>
                    </a:lnTo>
                    <a:lnTo>
                      <a:pt x="3740826" y="1728553"/>
                    </a:lnTo>
                    <a:lnTo>
                      <a:pt x="3730248" y="1775908"/>
                    </a:lnTo>
                    <a:lnTo>
                      <a:pt x="3713254" y="1820486"/>
                    </a:lnTo>
                    <a:lnTo>
                      <a:pt x="3690362" y="1861766"/>
                    </a:lnTo>
                    <a:lnTo>
                      <a:pt x="3662094" y="1899229"/>
                    </a:lnTo>
                    <a:lnTo>
                      <a:pt x="3628969" y="1932354"/>
                    </a:lnTo>
                    <a:lnTo>
                      <a:pt x="3591506" y="1960622"/>
                    </a:lnTo>
                    <a:lnTo>
                      <a:pt x="3550226" y="1983514"/>
                    </a:lnTo>
                    <a:lnTo>
                      <a:pt x="3505648" y="2000508"/>
                    </a:lnTo>
                    <a:lnTo>
                      <a:pt x="3458293" y="2011086"/>
                    </a:lnTo>
                    <a:lnTo>
                      <a:pt x="3408679" y="2014728"/>
                    </a:lnTo>
                    <a:lnTo>
                      <a:pt x="335788" y="2014728"/>
                    </a:lnTo>
                    <a:lnTo>
                      <a:pt x="286174" y="2011086"/>
                    </a:lnTo>
                    <a:lnTo>
                      <a:pt x="238819" y="2000508"/>
                    </a:lnTo>
                    <a:lnTo>
                      <a:pt x="194241" y="1983514"/>
                    </a:lnTo>
                    <a:lnTo>
                      <a:pt x="152961" y="1960622"/>
                    </a:lnTo>
                    <a:lnTo>
                      <a:pt x="115498" y="1932354"/>
                    </a:lnTo>
                    <a:lnTo>
                      <a:pt x="82373" y="1899229"/>
                    </a:lnTo>
                    <a:lnTo>
                      <a:pt x="54105" y="1861766"/>
                    </a:lnTo>
                    <a:lnTo>
                      <a:pt x="31213" y="1820486"/>
                    </a:lnTo>
                    <a:lnTo>
                      <a:pt x="14219" y="1775908"/>
                    </a:lnTo>
                    <a:lnTo>
                      <a:pt x="3641" y="1728553"/>
                    </a:lnTo>
                    <a:lnTo>
                      <a:pt x="0" y="1678939"/>
                    </a:lnTo>
                    <a:lnTo>
                      <a:pt x="0" y="335788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9" name="object 19"/>
            <p:cNvSpPr txBox="1"/>
            <p:nvPr/>
          </p:nvSpPr>
          <p:spPr>
            <a:xfrm>
              <a:off x="5181600" y="1524000"/>
              <a:ext cx="3505200" cy="170046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uk-UA" sz="1800" b="1" spc="-30" dirty="0" smtClean="0">
                  <a:latin typeface="Times New Roman"/>
                  <a:cs typeface="Times New Roman"/>
                </a:rPr>
                <a:t>Членські внески до асоціацій ОМС                58,8</a:t>
              </a:r>
              <a:r>
                <a:rPr sz="1800" b="1" spc="-45" dirty="0" smtClean="0">
                  <a:latin typeface="Times New Roman"/>
                  <a:cs typeface="Times New Roman"/>
                </a:rPr>
                <a:t> </a:t>
              </a:r>
              <a:r>
                <a:rPr sz="1800" b="1" spc="-20" dirty="0">
                  <a:latin typeface="Times New Roman"/>
                  <a:cs typeface="Times New Roman"/>
                </a:rPr>
                <a:t>тис. </a:t>
              </a:r>
              <a:r>
                <a:rPr sz="1800" b="1" dirty="0" err="1" smtClean="0">
                  <a:latin typeface="Times New Roman"/>
                  <a:cs typeface="Times New Roman"/>
                </a:rPr>
                <a:t>грн</a:t>
              </a:r>
              <a:endParaRPr lang="uk-UA" sz="1800" b="1" dirty="0" smtClean="0">
                <a:latin typeface="Times New Roman"/>
                <a:cs typeface="Times New Roman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endParaRPr lang="uk-UA" sz="1800" b="1" dirty="0" smtClean="0">
                <a:latin typeface="Times New Roman"/>
                <a:cs typeface="Times New Roman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uk-UA" b="1" dirty="0" smtClean="0">
                  <a:latin typeface="Times New Roman"/>
                  <a:cs typeface="Times New Roman"/>
                </a:rPr>
                <a:t>Інші заходи            2,5 </a:t>
              </a:r>
              <a:r>
                <a:rPr lang="uk-UA" b="1" dirty="0" err="1" smtClean="0">
                  <a:latin typeface="Times New Roman"/>
                  <a:cs typeface="Times New Roman"/>
                </a:rPr>
                <a:t>тис.грн</a:t>
              </a:r>
              <a:r>
                <a:rPr lang="uk-UA" b="1" dirty="0" smtClean="0">
                  <a:latin typeface="Times New Roman"/>
                  <a:cs typeface="Times New Roman"/>
                </a:rPr>
                <a:t> (обстеження зруйнованих будинків)</a:t>
              </a:r>
              <a:endParaRPr sz="18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0" name="Рисунок 19" descr="depositphotos_469434396-stock-photo-пlпand-plot-aerial-view-identify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05200"/>
            <a:ext cx="3048000" cy="3048000"/>
          </a:xfrm>
          <a:prstGeom prst="rect">
            <a:avLst/>
          </a:prstGeom>
        </p:spPr>
      </p:pic>
      <p:pic>
        <p:nvPicPr>
          <p:cNvPr id="21" name="Рисунок 20" descr="зруйнований-будинок-у-Києві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504000"/>
            <a:ext cx="3049200" cy="304920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23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24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6400" y="152400"/>
            <a:ext cx="6285230" cy="873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marR="5080" indent="24130" algn="ctr">
              <a:lnSpc>
                <a:spcPct val="100000"/>
              </a:lnSpc>
              <a:spcBef>
                <a:spcPts val="95"/>
              </a:spcBef>
              <a:tabLst>
                <a:tab pos="3081020" algn="l"/>
              </a:tabLst>
            </a:pPr>
            <a:r>
              <a:rPr dirty="0"/>
              <a:t>Видатки</a:t>
            </a:r>
            <a:r>
              <a:rPr spc="-110" dirty="0"/>
              <a:t> </a:t>
            </a:r>
            <a:r>
              <a:rPr dirty="0"/>
              <a:t>спеціального</a:t>
            </a:r>
            <a:r>
              <a:rPr spc="-114" dirty="0"/>
              <a:t> </a:t>
            </a:r>
            <a:r>
              <a:rPr dirty="0"/>
              <a:t>фонду</a:t>
            </a:r>
            <a:r>
              <a:rPr spc="-125" dirty="0"/>
              <a:t> </a:t>
            </a:r>
            <a:r>
              <a:rPr spc="-10" dirty="0" err="1"/>
              <a:t>бюджету</a:t>
            </a:r>
            <a:r>
              <a:rPr spc="-10" dirty="0"/>
              <a:t> </a:t>
            </a:r>
            <a:r>
              <a:rPr lang="uk-UA" dirty="0"/>
              <a:t>         за </a:t>
            </a:r>
            <a:r>
              <a:rPr lang="uk-UA" dirty="0" smtClean="0"/>
              <a:t>9 місяців </a:t>
            </a:r>
            <a:r>
              <a:rPr dirty="0" smtClean="0"/>
              <a:t>202</a:t>
            </a:r>
            <a:r>
              <a:rPr lang="uk-UA" dirty="0"/>
              <a:t>5</a:t>
            </a:r>
            <a:r>
              <a:rPr spc="-75" dirty="0"/>
              <a:t> </a:t>
            </a:r>
            <a:r>
              <a:rPr spc="-20" dirty="0"/>
              <a:t>року</a:t>
            </a:r>
          </a:p>
        </p:txBody>
      </p:sp>
      <p:grpSp>
        <p:nvGrpSpPr>
          <p:cNvPr id="2" name="Группа 23"/>
          <p:cNvGrpSpPr/>
          <p:nvPr/>
        </p:nvGrpSpPr>
        <p:grpSpPr>
          <a:xfrm>
            <a:off x="4800600" y="1295400"/>
            <a:ext cx="4130040" cy="1964183"/>
            <a:chOff x="4800600" y="1295400"/>
            <a:chExt cx="4130040" cy="1964183"/>
          </a:xfrm>
        </p:grpSpPr>
        <p:grpSp>
          <p:nvGrpSpPr>
            <p:cNvPr id="3" name="object 11"/>
            <p:cNvGrpSpPr/>
            <p:nvPr/>
          </p:nvGrpSpPr>
          <p:grpSpPr>
            <a:xfrm>
              <a:off x="4800600" y="1295400"/>
              <a:ext cx="4130040" cy="1964183"/>
              <a:chOff x="4848097" y="1617217"/>
              <a:chExt cx="4130040" cy="1825625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4860797" y="1629917"/>
                <a:ext cx="4104640" cy="1800225"/>
              </a:xfrm>
              <a:custGeom>
                <a:avLst/>
                <a:gdLst/>
                <a:ahLst/>
                <a:cxnLst/>
                <a:rect l="l" t="t" r="r" b="b"/>
                <a:pathLst>
                  <a:path w="4104640" h="1800225">
                    <a:moveTo>
                      <a:pt x="3420109" y="0"/>
                    </a:moveTo>
                    <a:lnTo>
                      <a:pt x="684022" y="0"/>
                    </a:lnTo>
                    <a:lnTo>
                      <a:pt x="642348" y="1642"/>
                    </a:lnTo>
                    <a:lnTo>
                      <a:pt x="601335" y="6507"/>
                    </a:lnTo>
                    <a:lnTo>
                      <a:pt x="561054" y="14500"/>
                    </a:lnTo>
                    <a:lnTo>
                      <a:pt x="521578" y="25528"/>
                    </a:lnTo>
                    <a:lnTo>
                      <a:pt x="482978" y="39495"/>
                    </a:lnTo>
                    <a:lnTo>
                      <a:pt x="445324" y="56308"/>
                    </a:lnTo>
                    <a:lnTo>
                      <a:pt x="408689" y="75872"/>
                    </a:lnTo>
                    <a:lnTo>
                      <a:pt x="373144" y="98094"/>
                    </a:lnTo>
                    <a:lnTo>
                      <a:pt x="338760" y="122879"/>
                    </a:lnTo>
                    <a:lnTo>
                      <a:pt x="305610" y="150133"/>
                    </a:lnTo>
                    <a:lnTo>
                      <a:pt x="273764" y="179761"/>
                    </a:lnTo>
                    <a:lnTo>
                      <a:pt x="243294" y="211670"/>
                    </a:lnTo>
                    <a:lnTo>
                      <a:pt x="214272" y="245766"/>
                    </a:lnTo>
                    <a:lnTo>
                      <a:pt x="186769" y="281953"/>
                    </a:lnTo>
                    <a:lnTo>
                      <a:pt x="160856" y="320139"/>
                    </a:lnTo>
                    <a:lnTo>
                      <a:pt x="136606" y="360228"/>
                    </a:lnTo>
                    <a:lnTo>
                      <a:pt x="114089" y="402127"/>
                    </a:lnTo>
                    <a:lnTo>
                      <a:pt x="93377" y="445741"/>
                    </a:lnTo>
                    <a:lnTo>
                      <a:pt x="74542" y="490977"/>
                    </a:lnTo>
                    <a:lnTo>
                      <a:pt x="57655" y="537739"/>
                    </a:lnTo>
                    <a:lnTo>
                      <a:pt x="42788" y="585935"/>
                    </a:lnTo>
                    <a:lnTo>
                      <a:pt x="30012" y="635469"/>
                    </a:lnTo>
                    <a:lnTo>
                      <a:pt x="19398" y="686247"/>
                    </a:lnTo>
                    <a:lnTo>
                      <a:pt x="11018" y="738176"/>
                    </a:lnTo>
                    <a:lnTo>
                      <a:pt x="4944" y="791161"/>
                    </a:lnTo>
                    <a:lnTo>
                      <a:pt x="1248" y="845107"/>
                    </a:lnTo>
                    <a:lnTo>
                      <a:pt x="0" y="899922"/>
                    </a:lnTo>
                    <a:lnTo>
                      <a:pt x="1248" y="954736"/>
                    </a:lnTo>
                    <a:lnTo>
                      <a:pt x="4944" y="1008682"/>
                    </a:lnTo>
                    <a:lnTo>
                      <a:pt x="11018" y="1061667"/>
                    </a:lnTo>
                    <a:lnTo>
                      <a:pt x="19398" y="1113596"/>
                    </a:lnTo>
                    <a:lnTo>
                      <a:pt x="30012" y="1164374"/>
                    </a:lnTo>
                    <a:lnTo>
                      <a:pt x="42788" y="1213908"/>
                    </a:lnTo>
                    <a:lnTo>
                      <a:pt x="57655" y="1262104"/>
                    </a:lnTo>
                    <a:lnTo>
                      <a:pt x="74542" y="1308866"/>
                    </a:lnTo>
                    <a:lnTo>
                      <a:pt x="93377" y="1354102"/>
                    </a:lnTo>
                    <a:lnTo>
                      <a:pt x="114089" y="1397716"/>
                    </a:lnTo>
                    <a:lnTo>
                      <a:pt x="136606" y="1439615"/>
                    </a:lnTo>
                    <a:lnTo>
                      <a:pt x="160856" y="1479704"/>
                    </a:lnTo>
                    <a:lnTo>
                      <a:pt x="186769" y="1517890"/>
                    </a:lnTo>
                    <a:lnTo>
                      <a:pt x="214272" y="1554077"/>
                    </a:lnTo>
                    <a:lnTo>
                      <a:pt x="243294" y="1588173"/>
                    </a:lnTo>
                    <a:lnTo>
                      <a:pt x="273764" y="1620082"/>
                    </a:lnTo>
                    <a:lnTo>
                      <a:pt x="305610" y="1649710"/>
                    </a:lnTo>
                    <a:lnTo>
                      <a:pt x="338760" y="1676964"/>
                    </a:lnTo>
                    <a:lnTo>
                      <a:pt x="373144" y="1701749"/>
                    </a:lnTo>
                    <a:lnTo>
                      <a:pt x="408689" y="1723971"/>
                    </a:lnTo>
                    <a:lnTo>
                      <a:pt x="445324" y="1743535"/>
                    </a:lnTo>
                    <a:lnTo>
                      <a:pt x="482978" y="1760348"/>
                    </a:lnTo>
                    <a:lnTo>
                      <a:pt x="521578" y="1774315"/>
                    </a:lnTo>
                    <a:lnTo>
                      <a:pt x="561054" y="1785343"/>
                    </a:lnTo>
                    <a:lnTo>
                      <a:pt x="601335" y="1793336"/>
                    </a:lnTo>
                    <a:lnTo>
                      <a:pt x="642348" y="1798201"/>
                    </a:lnTo>
                    <a:lnTo>
                      <a:pt x="684022" y="1799844"/>
                    </a:lnTo>
                    <a:lnTo>
                      <a:pt x="3420109" y="1799844"/>
                    </a:lnTo>
                    <a:lnTo>
                      <a:pt x="3461783" y="1798201"/>
                    </a:lnTo>
                    <a:lnTo>
                      <a:pt x="3502796" y="1793336"/>
                    </a:lnTo>
                    <a:lnTo>
                      <a:pt x="3543077" y="1785343"/>
                    </a:lnTo>
                    <a:lnTo>
                      <a:pt x="3582553" y="1774315"/>
                    </a:lnTo>
                    <a:lnTo>
                      <a:pt x="3621153" y="1760348"/>
                    </a:lnTo>
                    <a:lnTo>
                      <a:pt x="3658807" y="1743535"/>
                    </a:lnTo>
                    <a:lnTo>
                      <a:pt x="3695442" y="1723971"/>
                    </a:lnTo>
                    <a:lnTo>
                      <a:pt x="3730987" y="1701749"/>
                    </a:lnTo>
                    <a:lnTo>
                      <a:pt x="3765371" y="1676964"/>
                    </a:lnTo>
                    <a:lnTo>
                      <a:pt x="3798521" y="1649710"/>
                    </a:lnTo>
                    <a:lnTo>
                      <a:pt x="3830367" y="1620082"/>
                    </a:lnTo>
                    <a:lnTo>
                      <a:pt x="3860837" y="1588173"/>
                    </a:lnTo>
                    <a:lnTo>
                      <a:pt x="3889859" y="1554077"/>
                    </a:lnTo>
                    <a:lnTo>
                      <a:pt x="3917362" y="1517890"/>
                    </a:lnTo>
                    <a:lnTo>
                      <a:pt x="3943275" y="1479704"/>
                    </a:lnTo>
                    <a:lnTo>
                      <a:pt x="3967525" y="1439615"/>
                    </a:lnTo>
                    <a:lnTo>
                      <a:pt x="3990042" y="1397716"/>
                    </a:lnTo>
                    <a:lnTo>
                      <a:pt x="4010754" y="1354102"/>
                    </a:lnTo>
                    <a:lnTo>
                      <a:pt x="4029589" y="1308866"/>
                    </a:lnTo>
                    <a:lnTo>
                      <a:pt x="4046476" y="1262104"/>
                    </a:lnTo>
                    <a:lnTo>
                      <a:pt x="4061343" y="1213908"/>
                    </a:lnTo>
                    <a:lnTo>
                      <a:pt x="4074119" y="1164374"/>
                    </a:lnTo>
                    <a:lnTo>
                      <a:pt x="4084733" y="1113596"/>
                    </a:lnTo>
                    <a:lnTo>
                      <a:pt x="4093113" y="1061667"/>
                    </a:lnTo>
                    <a:lnTo>
                      <a:pt x="4099187" y="1008682"/>
                    </a:lnTo>
                    <a:lnTo>
                      <a:pt x="4102883" y="954736"/>
                    </a:lnTo>
                    <a:lnTo>
                      <a:pt x="4104131" y="899922"/>
                    </a:lnTo>
                    <a:lnTo>
                      <a:pt x="4102883" y="845107"/>
                    </a:lnTo>
                    <a:lnTo>
                      <a:pt x="4099187" y="791161"/>
                    </a:lnTo>
                    <a:lnTo>
                      <a:pt x="4093113" y="738176"/>
                    </a:lnTo>
                    <a:lnTo>
                      <a:pt x="4084733" y="686247"/>
                    </a:lnTo>
                    <a:lnTo>
                      <a:pt x="4074119" y="635469"/>
                    </a:lnTo>
                    <a:lnTo>
                      <a:pt x="4061343" y="585935"/>
                    </a:lnTo>
                    <a:lnTo>
                      <a:pt x="4046476" y="537739"/>
                    </a:lnTo>
                    <a:lnTo>
                      <a:pt x="4029589" y="490977"/>
                    </a:lnTo>
                    <a:lnTo>
                      <a:pt x="4010754" y="445741"/>
                    </a:lnTo>
                    <a:lnTo>
                      <a:pt x="3990042" y="402127"/>
                    </a:lnTo>
                    <a:lnTo>
                      <a:pt x="3967525" y="360228"/>
                    </a:lnTo>
                    <a:lnTo>
                      <a:pt x="3943275" y="320139"/>
                    </a:lnTo>
                    <a:lnTo>
                      <a:pt x="3917362" y="281953"/>
                    </a:lnTo>
                    <a:lnTo>
                      <a:pt x="3889859" y="245766"/>
                    </a:lnTo>
                    <a:lnTo>
                      <a:pt x="3860837" y="211670"/>
                    </a:lnTo>
                    <a:lnTo>
                      <a:pt x="3830367" y="179761"/>
                    </a:lnTo>
                    <a:lnTo>
                      <a:pt x="3798521" y="150133"/>
                    </a:lnTo>
                    <a:lnTo>
                      <a:pt x="3765371" y="122879"/>
                    </a:lnTo>
                    <a:lnTo>
                      <a:pt x="3730987" y="98094"/>
                    </a:lnTo>
                    <a:lnTo>
                      <a:pt x="3695442" y="75872"/>
                    </a:lnTo>
                    <a:lnTo>
                      <a:pt x="3658807" y="56308"/>
                    </a:lnTo>
                    <a:lnTo>
                      <a:pt x="3621153" y="39495"/>
                    </a:lnTo>
                    <a:lnTo>
                      <a:pt x="3582553" y="25528"/>
                    </a:lnTo>
                    <a:lnTo>
                      <a:pt x="3543077" y="14500"/>
                    </a:lnTo>
                    <a:lnTo>
                      <a:pt x="3502796" y="6507"/>
                    </a:lnTo>
                    <a:lnTo>
                      <a:pt x="3461783" y="1642"/>
                    </a:lnTo>
                    <a:lnTo>
                      <a:pt x="3420109" y="0"/>
                    </a:lnTo>
                    <a:close/>
                  </a:path>
                </a:pathLst>
              </a:custGeom>
              <a:solidFill>
                <a:srgbClr val="00FFC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4860797" y="1629917"/>
                <a:ext cx="4104640" cy="1800225"/>
              </a:xfrm>
              <a:custGeom>
                <a:avLst/>
                <a:gdLst/>
                <a:ahLst/>
                <a:cxnLst/>
                <a:rect l="l" t="t" r="r" b="b"/>
                <a:pathLst>
                  <a:path w="4104640" h="1800225">
                    <a:moveTo>
                      <a:pt x="3420109" y="1799844"/>
                    </a:moveTo>
                    <a:lnTo>
                      <a:pt x="3378436" y="1798201"/>
                    </a:lnTo>
                    <a:lnTo>
                      <a:pt x="3337423" y="1793336"/>
                    </a:lnTo>
                    <a:lnTo>
                      <a:pt x="3297142" y="1785343"/>
                    </a:lnTo>
                    <a:lnTo>
                      <a:pt x="3257666" y="1774315"/>
                    </a:lnTo>
                    <a:lnTo>
                      <a:pt x="3219066" y="1760348"/>
                    </a:lnTo>
                    <a:lnTo>
                      <a:pt x="3181412" y="1743535"/>
                    </a:lnTo>
                    <a:lnTo>
                      <a:pt x="3144777" y="1723971"/>
                    </a:lnTo>
                    <a:lnTo>
                      <a:pt x="3109232" y="1701749"/>
                    </a:lnTo>
                    <a:lnTo>
                      <a:pt x="3074848" y="1676964"/>
                    </a:lnTo>
                    <a:lnTo>
                      <a:pt x="3041698" y="1649710"/>
                    </a:lnTo>
                    <a:lnTo>
                      <a:pt x="3009852" y="1620082"/>
                    </a:lnTo>
                    <a:lnTo>
                      <a:pt x="2979382" y="1588173"/>
                    </a:lnTo>
                    <a:lnTo>
                      <a:pt x="2950360" y="1554077"/>
                    </a:lnTo>
                    <a:lnTo>
                      <a:pt x="2922857" y="1517890"/>
                    </a:lnTo>
                    <a:lnTo>
                      <a:pt x="2896944" y="1479704"/>
                    </a:lnTo>
                    <a:lnTo>
                      <a:pt x="2872694" y="1439615"/>
                    </a:lnTo>
                    <a:lnTo>
                      <a:pt x="2850177" y="1397716"/>
                    </a:lnTo>
                    <a:lnTo>
                      <a:pt x="2829465" y="1354102"/>
                    </a:lnTo>
                    <a:lnTo>
                      <a:pt x="2810630" y="1308866"/>
                    </a:lnTo>
                    <a:lnTo>
                      <a:pt x="2793743" y="1262104"/>
                    </a:lnTo>
                    <a:lnTo>
                      <a:pt x="2778876" y="1213908"/>
                    </a:lnTo>
                    <a:lnTo>
                      <a:pt x="2766100" y="1164374"/>
                    </a:lnTo>
                    <a:lnTo>
                      <a:pt x="2755486" y="1113596"/>
                    </a:lnTo>
                    <a:lnTo>
                      <a:pt x="2747106" y="1061667"/>
                    </a:lnTo>
                    <a:lnTo>
                      <a:pt x="2741032" y="1008682"/>
                    </a:lnTo>
                    <a:lnTo>
                      <a:pt x="2737336" y="954736"/>
                    </a:lnTo>
                    <a:lnTo>
                      <a:pt x="2736087" y="899922"/>
                    </a:lnTo>
                    <a:lnTo>
                      <a:pt x="2737336" y="845107"/>
                    </a:lnTo>
                    <a:lnTo>
                      <a:pt x="2741032" y="791161"/>
                    </a:lnTo>
                    <a:lnTo>
                      <a:pt x="2747106" y="738176"/>
                    </a:lnTo>
                    <a:lnTo>
                      <a:pt x="2755486" y="686247"/>
                    </a:lnTo>
                    <a:lnTo>
                      <a:pt x="2766100" y="635469"/>
                    </a:lnTo>
                    <a:lnTo>
                      <a:pt x="2778876" y="585935"/>
                    </a:lnTo>
                    <a:lnTo>
                      <a:pt x="2793743" y="537739"/>
                    </a:lnTo>
                    <a:lnTo>
                      <a:pt x="2810630" y="490977"/>
                    </a:lnTo>
                    <a:lnTo>
                      <a:pt x="2829465" y="445741"/>
                    </a:lnTo>
                    <a:lnTo>
                      <a:pt x="2850177" y="402127"/>
                    </a:lnTo>
                    <a:lnTo>
                      <a:pt x="2872694" y="360228"/>
                    </a:lnTo>
                    <a:lnTo>
                      <a:pt x="2896944" y="320139"/>
                    </a:lnTo>
                    <a:lnTo>
                      <a:pt x="2922857" y="281953"/>
                    </a:lnTo>
                    <a:lnTo>
                      <a:pt x="2950360" y="245766"/>
                    </a:lnTo>
                    <a:lnTo>
                      <a:pt x="2979382" y="211670"/>
                    </a:lnTo>
                    <a:lnTo>
                      <a:pt x="3009852" y="179761"/>
                    </a:lnTo>
                    <a:lnTo>
                      <a:pt x="3041698" y="150133"/>
                    </a:lnTo>
                    <a:lnTo>
                      <a:pt x="3074848" y="122879"/>
                    </a:lnTo>
                    <a:lnTo>
                      <a:pt x="3109232" y="98094"/>
                    </a:lnTo>
                    <a:lnTo>
                      <a:pt x="3144777" y="75872"/>
                    </a:lnTo>
                    <a:lnTo>
                      <a:pt x="3181412" y="56308"/>
                    </a:lnTo>
                    <a:lnTo>
                      <a:pt x="3219066" y="39495"/>
                    </a:lnTo>
                    <a:lnTo>
                      <a:pt x="3257666" y="25528"/>
                    </a:lnTo>
                    <a:lnTo>
                      <a:pt x="3297142" y="14500"/>
                    </a:lnTo>
                    <a:lnTo>
                      <a:pt x="3337423" y="6507"/>
                    </a:lnTo>
                    <a:lnTo>
                      <a:pt x="3378436" y="1642"/>
                    </a:lnTo>
                    <a:lnTo>
                      <a:pt x="3420109" y="0"/>
                    </a:lnTo>
                  </a:path>
                  <a:path w="4104640" h="1800225">
                    <a:moveTo>
                      <a:pt x="684022" y="0"/>
                    </a:moveTo>
                    <a:lnTo>
                      <a:pt x="3420109" y="0"/>
                    </a:lnTo>
                    <a:lnTo>
                      <a:pt x="3461783" y="1642"/>
                    </a:lnTo>
                    <a:lnTo>
                      <a:pt x="3502796" y="6507"/>
                    </a:lnTo>
                    <a:lnTo>
                      <a:pt x="3543077" y="14500"/>
                    </a:lnTo>
                    <a:lnTo>
                      <a:pt x="3582553" y="25528"/>
                    </a:lnTo>
                    <a:lnTo>
                      <a:pt x="3621153" y="39495"/>
                    </a:lnTo>
                    <a:lnTo>
                      <a:pt x="3658807" y="56308"/>
                    </a:lnTo>
                    <a:lnTo>
                      <a:pt x="3695442" y="75872"/>
                    </a:lnTo>
                    <a:lnTo>
                      <a:pt x="3730987" y="98094"/>
                    </a:lnTo>
                    <a:lnTo>
                      <a:pt x="3765371" y="122879"/>
                    </a:lnTo>
                    <a:lnTo>
                      <a:pt x="3798521" y="150133"/>
                    </a:lnTo>
                    <a:lnTo>
                      <a:pt x="3830367" y="179761"/>
                    </a:lnTo>
                    <a:lnTo>
                      <a:pt x="3860837" y="211670"/>
                    </a:lnTo>
                    <a:lnTo>
                      <a:pt x="3889859" y="245766"/>
                    </a:lnTo>
                    <a:lnTo>
                      <a:pt x="3917362" y="281953"/>
                    </a:lnTo>
                    <a:lnTo>
                      <a:pt x="3943275" y="320139"/>
                    </a:lnTo>
                    <a:lnTo>
                      <a:pt x="3967525" y="360228"/>
                    </a:lnTo>
                    <a:lnTo>
                      <a:pt x="3990042" y="402127"/>
                    </a:lnTo>
                    <a:lnTo>
                      <a:pt x="4010754" y="445741"/>
                    </a:lnTo>
                    <a:lnTo>
                      <a:pt x="4029589" y="490977"/>
                    </a:lnTo>
                    <a:lnTo>
                      <a:pt x="4046476" y="537739"/>
                    </a:lnTo>
                    <a:lnTo>
                      <a:pt x="4061343" y="585935"/>
                    </a:lnTo>
                    <a:lnTo>
                      <a:pt x="4074119" y="635469"/>
                    </a:lnTo>
                    <a:lnTo>
                      <a:pt x="4084733" y="686247"/>
                    </a:lnTo>
                    <a:lnTo>
                      <a:pt x="4093113" y="738176"/>
                    </a:lnTo>
                    <a:lnTo>
                      <a:pt x="4099187" y="791161"/>
                    </a:lnTo>
                    <a:lnTo>
                      <a:pt x="4102883" y="845107"/>
                    </a:lnTo>
                    <a:lnTo>
                      <a:pt x="4104131" y="899922"/>
                    </a:lnTo>
                    <a:lnTo>
                      <a:pt x="4102883" y="954736"/>
                    </a:lnTo>
                    <a:lnTo>
                      <a:pt x="4099187" y="1008682"/>
                    </a:lnTo>
                    <a:lnTo>
                      <a:pt x="4093113" y="1061667"/>
                    </a:lnTo>
                    <a:lnTo>
                      <a:pt x="4084733" y="1113596"/>
                    </a:lnTo>
                    <a:lnTo>
                      <a:pt x="4074119" y="1164374"/>
                    </a:lnTo>
                    <a:lnTo>
                      <a:pt x="4061343" y="1213908"/>
                    </a:lnTo>
                    <a:lnTo>
                      <a:pt x="4046476" y="1262104"/>
                    </a:lnTo>
                    <a:lnTo>
                      <a:pt x="4029589" y="1308866"/>
                    </a:lnTo>
                    <a:lnTo>
                      <a:pt x="4010754" y="1354102"/>
                    </a:lnTo>
                    <a:lnTo>
                      <a:pt x="3990042" y="1397716"/>
                    </a:lnTo>
                    <a:lnTo>
                      <a:pt x="3967525" y="1439615"/>
                    </a:lnTo>
                    <a:lnTo>
                      <a:pt x="3943275" y="1479704"/>
                    </a:lnTo>
                    <a:lnTo>
                      <a:pt x="3917362" y="1517890"/>
                    </a:lnTo>
                    <a:lnTo>
                      <a:pt x="3889859" y="1554077"/>
                    </a:lnTo>
                    <a:lnTo>
                      <a:pt x="3860837" y="1588173"/>
                    </a:lnTo>
                    <a:lnTo>
                      <a:pt x="3830367" y="1620082"/>
                    </a:lnTo>
                    <a:lnTo>
                      <a:pt x="3798521" y="1649710"/>
                    </a:lnTo>
                    <a:lnTo>
                      <a:pt x="3765371" y="1676964"/>
                    </a:lnTo>
                    <a:lnTo>
                      <a:pt x="3730987" y="1701749"/>
                    </a:lnTo>
                    <a:lnTo>
                      <a:pt x="3695442" y="1723971"/>
                    </a:lnTo>
                    <a:lnTo>
                      <a:pt x="3658807" y="1743535"/>
                    </a:lnTo>
                    <a:lnTo>
                      <a:pt x="3621153" y="1760348"/>
                    </a:lnTo>
                    <a:lnTo>
                      <a:pt x="3582553" y="1774315"/>
                    </a:lnTo>
                    <a:lnTo>
                      <a:pt x="3543077" y="1785343"/>
                    </a:lnTo>
                    <a:lnTo>
                      <a:pt x="3502796" y="1793336"/>
                    </a:lnTo>
                    <a:lnTo>
                      <a:pt x="3461783" y="1798201"/>
                    </a:lnTo>
                    <a:lnTo>
                      <a:pt x="3420109" y="1799844"/>
                    </a:lnTo>
                    <a:lnTo>
                      <a:pt x="684022" y="1799844"/>
                    </a:lnTo>
                    <a:lnTo>
                      <a:pt x="642348" y="1798201"/>
                    </a:lnTo>
                    <a:lnTo>
                      <a:pt x="601335" y="1793336"/>
                    </a:lnTo>
                    <a:lnTo>
                      <a:pt x="561054" y="1785343"/>
                    </a:lnTo>
                    <a:lnTo>
                      <a:pt x="521578" y="1774315"/>
                    </a:lnTo>
                    <a:lnTo>
                      <a:pt x="482978" y="1760348"/>
                    </a:lnTo>
                    <a:lnTo>
                      <a:pt x="445324" y="1743535"/>
                    </a:lnTo>
                    <a:lnTo>
                      <a:pt x="408689" y="1723971"/>
                    </a:lnTo>
                    <a:lnTo>
                      <a:pt x="373144" y="1701749"/>
                    </a:lnTo>
                    <a:lnTo>
                      <a:pt x="338760" y="1676964"/>
                    </a:lnTo>
                    <a:lnTo>
                      <a:pt x="305610" y="1649710"/>
                    </a:lnTo>
                    <a:lnTo>
                      <a:pt x="273764" y="1620082"/>
                    </a:lnTo>
                    <a:lnTo>
                      <a:pt x="243294" y="1588173"/>
                    </a:lnTo>
                    <a:lnTo>
                      <a:pt x="214272" y="1554077"/>
                    </a:lnTo>
                    <a:lnTo>
                      <a:pt x="186769" y="1517890"/>
                    </a:lnTo>
                    <a:lnTo>
                      <a:pt x="160856" y="1479704"/>
                    </a:lnTo>
                    <a:lnTo>
                      <a:pt x="136606" y="1439615"/>
                    </a:lnTo>
                    <a:lnTo>
                      <a:pt x="114089" y="1397716"/>
                    </a:lnTo>
                    <a:lnTo>
                      <a:pt x="93377" y="1354102"/>
                    </a:lnTo>
                    <a:lnTo>
                      <a:pt x="74542" y="1308866"/>
                    </a:lnTo>
                    <a:lnTo>
                      <a:pt x="57655" y="1262104"/>
                    </a:lnTo>
                    <a:lnTo>
                      <a:pt x="42788" y="1213908"/>
                    </a:lnTo>
                    <a:lnTo>
                      <a:pt x="30012" y="1164374"/>
                    </a:lnTo>
                    <a:lnTo>
                      <a:pt x="19398" y="1113596"/>
                    </a:lnTo>
                    <a:lnTo>
                      <a:pt x="11018" y="1061667"/>
                    </a:lnTo>
                    <a:lnTo>
                      <a:pt x="4944" y="1008682"/>
                    </a:lnTo>
                    <a:lnTo>
                      <a:pt x="1248" y="954736"/>
                    </a:lnTo>
                    <a:lnTo>
                      <a:pt x="0" y="899922"/>
                    </a:lnTo>
                    <a:lnTo>
                      <a:pt x="1248" y="845107"/>
                    </a:lnTo>
                    <a:lnTo>
                      <a:pt x="4944" y="791161"/>
                    </a:lnTo>
                    <a:lnTo>
                      <a:pt x="11018" y="738176"/>
                    </a:lnTo>
                    <a:lnTo>
                      <a:pt x="19398" y="686247"/>
                    </a:lnTo>
                    <a:lnTo>
                      <a:pt x="30012" y="635469"/>
                    </a:lnTo>
                    <a:lnTo>
                      <a:pt x="42788" y="585935"/>
                    </a:lnTo>
                    <a:lnTo>
                      <a:pt x="57655" y="537739"/>
                    </a:lnTo>
                    <a:lnTo>
                      <a:pt x="74542" y="490977"/>
                    </a:lnTo>
                    <a:lnTo>
                      <a:pt x="93377" y="445741"/>
                    </a:lnTo>
                    <a:lnTo>
                      <a:pt x="114089" y="402127"/>
                    </a:lnTo>
                    <a:lnTo>
                      <a:pt x="136606" y="360228"/>
                    </a:lnTo>
                    <a:lnTo>
                      <a:pt x="160856" y="320139"/>
                    </a:lnTo>
                    <a:lnTo>
                      <a:pt x="186769" y="281953"/>
                    </a:lnTo>
                    <a:lnTo>
                      <a:pt x="214272" y="245766"/>
                    </a:lnTo>
                    <a:lnTo>
                      <a:pt x="243294" y="211670"/>
                    </a:lnTo>
                    <a:lnTo>
                      <a:pt x="273764" y="179761"/>
                    </a:lnTo>
                    <a:lnTo>
                      <a:pt x="305610" y="150133"/>
                    </a:lnTo>
                    <a:lnTo>
                      <a:pt x="338760" y="122879"/>
                    </a:lnTo>
                    <a:lnTo>
                      <a:pt x="373144" y="98094"/>
                    </a:lnTo>
                    <a:lnTo>
                      <a:pt x="408689" y="75872"/>
                    </a:lnTo>
                    <a:lnTo>
                      <a:pt x="445324" y="56308"/>
                    </a:lnTo>
                    <a:lnTo>
                      <a:pt x="482978" y="39495"/>
                    </a:lnTo>
                    <a:lnTo>
                      <a:pt x="521578" y="25528"/>
                    </a:lnTo>
                    <a:lnTo>
                      <a:pt x="561054" y="14500"/>
                    </a:lnTo>
                    <a:lnTo>
                      <a:pt x="601335" y="6507"/>
                    </a:lnTo>
                    <a:lnTo>
                      <a:pt x="642348" y="1642"/>
                    </a:lnTo>
                    <a:lnTo>
                      <a:pt x="684022" y="0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4" name="object 14"/>
            <p:cNvSpPr txBox="1"/>
            <p:nvPr/>
          </p:nvSpPr>
          <p:spPr>
            <a:xfrm>
              <a:off x="5105400" y="1447800"/>
              <a:ext cx="2286000" cy="160020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224154" marR="214629" algn="ctr">
                <a:lnSpc>
                  <a:spcPct val="100000"/>
                </a:lnSpc>
                <a:spcBef>
                  <a:spcPts val="105"/>
                </a:spcBef>
              </a:pPr>
              <a:r>
                <a:rPr sz="2000" dirty="0">
                  <a:latin typeface="Times New Roman" pitchFamily="18" charset="0"/>
                  <a:cs typeface="Times New Roman" pitchFamily="18" charset="0"/>
                </a:rPr>
                <a:t>За</a:t>
              </a:r>
              <a:r>
                <a:rPr sz="2000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000" spc="-10" dirty="0">
                  <a:latin typeface="Times New Roman" pitchFamily="18" charset="0"/>
                  <a:cs typeface="Times New Roman" pitchFamily="18" charset="0"/>
                </a:rPr>
                <a:t>рахунок </a:t>
              </a:r>
              <a:r>
                <a:rPr sz="2000" spc="-20" dirty="0">
                  <a:latin typeface="Times New Roman" pitchFamily="18" charset="0"/>
                  <a:cs typeface="Times New Roman" pitchFamily="18" charset="0"/>
                </a:rPr>
                <a:t>благодійних</a:t>
              </a:r>
              <a:endParaRPr sz="2000" dirty="0">
                <a:latin typeface="Times New Roman" pitchFamily="18" charset="0"/>
                <a:cs typeface="Times New Roman" pitchFamily="18" charset="0"/>
              </a:endParaRPr>
            </a:p>
            <a:p>
              <a:pPr marL="12700" marR="5080" algn="ctr">
                <a:lnSpc>
                  <a:spcPct val="100000"/>
                </a:lnSpc>
              </a:pPr>
              <a:r>
                <a:rPr sz="2000" dirty="0">
                  <a:latin typeface="Times New Roman" pitchFamily="18" charset="0"/>
                  <a:cs typeface="Times New Roman" pitchFamily="18" charset="0"/>
                </a:rPr>
                <a:t>внесків,</a:t>
              </a:r>
              <a:r>
                <a:rPr sz="2000" spc="-7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000" spc="-10" dirty="0">
                  <a:latin typeface="Times New Roman" pitchFamily="18" charset="0"/>
                  <a:cs typeface="Times New Roman" pitchFamily="18" charset="0"/>
                </a:rPr>
                <a:t>грантів, </a:t>
              </a:r>
              <a:r>
                <a:rPr sz="2000" dirty="0">
                  <a:latin typeface="Times New Roman" pitchFamily="18" charset="0"/>
                  <a:cs typeface="Times New Roman" pitchFamily="18" charset="0"/>
                </a:rPr>
                <a:t>дарунків</a:t>
              </a:r>
              <a:r>
                <a:rPr sz="2000" spc="-5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000" spc="-50" dirty="0">
                  <a:latin typeface="Times New Roman" pitchFamily="18" charset="0"/>
                  <a:cs typeface="Times New Roman" pitchFamily="18" charset="0"/>
                </a:rPr>
                <a:t>–</a:t>
              </a:r>
              <a:endParaRPr sz="20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uk-UA" sz="2000" b="1" dirty="0" smtClean="0">
                  <a:latin typeface="Times New Roman" pitchFamily="18" charset="0"/>
                  <a:cs typeface="Times New Roman" pitchFamily="18" charset="0"/>
                </a:rPr>
                <a:t>994,9</a:t>
              </a:r>
              <a:r>
                <a:rPr sz="2000" b="1" spc="-3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000" b="1" dirty="0">
                  <a:latin typeface="Times New Roman" pitchFamily="18" charset="0"/>
                  <a:cs typeface="Times New Roman" pitchFamily="18" charset="0"/>
                </a:rPr>
                <a:t>тис.</a:t>
              </a:r>
              <a:r>
                <a:rPr sz="2000" b="1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000" b="1" spc="-25" dirty="0">
                  <a:latin typeface="Times New Roman" pitchFamily="18" charset="0"/>
                  <a:cs typeface="Times New Roman" pitchFamily="18" charset="0"/>
                </a:rPr>
                <a:t>грн</a:t>
              </a:r>
              <a:endParaRPr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8"/>
          <p:cNvGrpSpPr/>
          <p:nvPr/>
        </p:nvGrpSpPr>
        <p:grpSpPr>
          <a:xfrm>
            <a:off x="304800" y="1219200"/>
            <a:ext cx="4058285" cy="2042160"/>
            <a:chOff x="152400" y="1219200"/>
            <a:chExt cx="4058285" cy="2042160"/>
          </a:xfrm>
        </p:grpSpPr>
        <p:grpSp>
          <p:nvGrpSpPr>
            <p:cNvPr id="5" name="object 15"/>
            <p:cNvGrpSpPr/>
            <p:nvPr/>
          </p:nvGrpSpPr>
          <p:grpSpPr>
            <a:xfrm>
              <a:off x="152400" y="1219200"/>
              <a:ext cx="4058285" cy="2042160"/>
              <a:chOff x="239522" y="1905254"/>
              <a:chExt cx="4058285" cy="2042160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252222" y="1917954"/>
                <a:ext cx="4032885" cy="2016760"/>
              </a:xfrm>
              <a:custGeom>
                <a:avLst/>
                <a:gdLst/>
                <a:ahLst/>
                <a:cxnLst/>
                <a:rect l="l" t="t" r="r" b="b"/>
                <a:pathLst>
                  <a:path w="4032885" h="2016760">
                    <a:moveTo>
                      <a:pt x="3360419" y="0"/>
                    </a:moveTo>
                    <a:lnTo>
                      <a:pt x="672084" y="0"/>
                    </a:lnTo>
                    <a:lnTo>
                      <a:pt x="633945" y="1595"/>
                    </a:lnTo>
                    <a:lnTo>
                      <a:pt x="559400" y="14107"/>
                    </a:lnTo>
                    <a:lnTo>
                      <a:pt x="487542" y="38478"/>
                    </a:lnTo>
                    <a:lnTo>
                      <a:pt x="452762" y="54898"/>
                    </a:lnTo>
                    <a:lnTo>
                      <a:pt x="418824" y="74028"/>
                    </a:lnTo>
                    <a:lnTo>
                      <a:pt x="385784" y="95782"/>
                    </a:lnTo>
                    <a:lnTo>
                      <a:pt x="353700" y="120075"/>
                    </a:lnTo>
                    <a:lnTo>
                      <a:pt x="322628" y="146823"/>
                    </a:lnTo>
                    <a:lnTo>
                      <a:pt x="292624" y="175939"/>
                    </a:lnTo>
                    <a:lnTo>
                      <a:pt x="263746" y="207339"/>
                    </a:lnTo>
                    <a:lnTo>
                      <a:pt x="236051" y="240939"/>
                    </a:lnTo>
                    <a:lnTo>
                      <a:pt x="209594" y="276652"/>
                    </a:lnTo>
                    <a:lnTo>
                      <a:pt x="184433" y="314394"/>
                    </a:lnTo>
                    <a:lnTo>
                      <a:pt x="160624" y="354079"/>
                    </a:lnTo>
                    <a:lnTo>
                      <a:pt x="138225" y="395623"/>
                    </a:lnTo>
                    <a:lnTo>
                      <a:pt x="117291" y="438940"/>
                    </a:lnTo>
                    <a:lnTo>
                      <a:pt x="97881" y="483945"/>
                    </a:lnTo>
                    <a:lnTo>
                      <a:pt x="80049" y="530553"/>
                    </a:lnTo>
                    <a:lnTo>
                      <a:pt x="63854" y="578680"/>
                    </a:lnTo>
                    <a:lnTo>
                      <a:pt x="49351" y="628239"/>
                    </a:lnTo>
                    <a:lnTo>
                      <a:pt x="36598" y="679146"/>
                    </a:lnTo>
                    <a:lnTo>
                      <a:pt x="25652" y="731316"/>
                    </a:lnTo>
                    <a:lnTo>
                      <a:pt x="16568" y="784663"/>
                    </a:lnTo>
                    <a:lnTo>
                      <a:pt x="9405" y="839103"/>
                    </a:lnTo>
                    <a:lnTo>
                      <a:pt x="4217" y="894550"/>
                    </a:lnTo>
                    <a:lnTo>
                      <a:pt x="1063" y="950919"/>
                    </a:lnTo>
                    <a:lnTo>
                      <a:pt x="0" y="1008126"/>
                    </a:lnTo>
                    <a:lnTo>
                      <a:pt x="1063" y="1065332"/>
                    </a:lnTo>
                    <a:lnTo>
                      <a:pt x="4217" y="1121701"/>
                    </a:lnTo>
                    <a:lnTo>
                      <a:pt x="9405" y="1177148"/>
                    </a:lnTo>
                    <a:lnTo>
                      <a:pt x="16568" y="1231588"/>
                    </a:lnTo>
                    <a:lnTo>
                      <a:pt x="25652" y="1284935"/>
                    </a:lnTo>
                    <a:lnTo>
                      <a:pt x="36598" y="1337105"/>
                    </a:lnTo>
                    <a:lnTo>
                      <a:pt x="49351" y="1388012"/>
                    </a:lnTo>
                    <a:lnTo>
                      <a:pt x="63854" y="1437571"/>
                    </a:lnTo>
                    <a:lnTo>
                      <a:pt x="80049" y="1485698"/>
                    </a:lnTo>
                    <a:lnTo>
                      <a:pt x="97881" y="1532306"/>
                    </a:lnTo>
                    <a:lnTo>
                      <a:pt x="117291" y="1577311"/>
                    </a:lnTo>
                    <a:lnTo>
                      <a:pt x="138225" y="1620628"/>
                    </a:lnTo>
                    <a:lnTo>
                      <a:pt x="160624" y="1662172"/>
                    </a:lnTo>
                    <a:lnTo>
                      <a:pt x="184433" y="1701857"/>
                    </a:lnTo>
                    <a:lnTo>
                      <a:pt x="209594" y="1739599"/>
                    </a:lnTo>
                    <a:lnTo>
                      <a:pt x="236051" y="1775312"/>
                    </a:lnTo>
                    <a:lnTo>
                      <a:pt x="263746" y="1808912"/>
                    </a:lnTo>
                    <a:lnTo>
                      <a:pt x="292624" y="1840312"/>
                    </a:lnTo>
                    <a:lnTo>
                      <a:pt x="322628" y="1869428"/>
                    </a:lnTo>
                    <a:lnTo>
                      <a:pt x="353700" y="1896176"/>
                    </a:lnTo>
                    <a:lnTo>
                      <a:pt x="385784" y="1920469"/>
                    </a:lnTo>
                    <a:lnTo>
                      <a:pt x="418824" y="1942223"/>
                    </a:lnTo>
                    <a:lnTo>
                      <a:pt x="452762" y="1961353"/>
                    </a:lnTo>
                    <a:lnTo>
                      <a:pt x="487542" y="1977773"/>
                    </a:lnTo>
                    <a:lnTo>
                      <a:pt x="559400" y="2002144"/>
                    </a:lnTo>
                    <a:lnTo>
                      <a:pt x="633945" y="2014656"/>
                    </a:lnTo>
                    <a:lnTo>
                      <a:pt x="672084" y="2016252"/>
                    </a:lnTo>
                    <a:lnTo>
                      <a:pt x="3360419" y="2016252"/>
                    </a:lnTo>
                    <a:lnTo>
                      <a:pt x="3398561" y="2014656"/>
                    </a:lnTo>
                    <a:lnTo>
                      <a:pt x="3473112" y="2002144"/>
                    </a:lnTo>
                    <a:lnTo>
                      <a:pt x="3544974" y="1977773"/>
                    </a:lnTo>
                    <a:lnTo>
                      <a:pt x="3579756" y="1961353"/>
                    </a:lnTo>
                    <a:lnTo>
                      <a:pt x="3613695" y="1942223"/>
                    </a:lnTo>
                    <a:lnTo>
                      <a:pt x="3646735" y="1920469"/>
                    </a:lnTo>
                    <a:lnTo>
                      <a:pt x="3678820" y="1896176"/>
                    </a:lnTo>
                    <a:lnTo>
                      <a:pt x="3709892" y="1869428"/>
                    </a:lnTo>
                    <a:lnTo>
                      <a:pt x="3739895" y="1840312"/>
                    </a:lnTo>
                    <a:lnTo>
                      <a:pt x="3768773" y="1808912"/>
                    </a:lnTo>
                    <a:lnTo>
                      <a:pt x="3796468" y="1775312"/>
                    </a:lnTo>
                    <a:lnTo>
                      <a:pt x="3822924" y="1739599"/>
                    </a:lnTo>
                    <a:lnTo>
                      <a:pt x="3848084" y="1701857"/>
                    </a:lnTo>
                    <a:lnTo>
                      <a:pt x="3871891" y="1662172"/>
                    </a:lnTo>
                    <a:lnTo>
                      <a:pt x="3894290" y="1620628"/>
                    </a:lnTo>
                    <a:lnTo>
                      <a:pt x="3915222" y="1577311"/>
                    </a:lnTo>
                    <a:lnTo>
                      <a:pt x="3934631" y="1532306"/>
                    </a:lnTo>
                    <a:lnTo>
                      <a:pt x="3952462" y="1485698"/>
                    </a:lnTo>
                    <a:lnTo>
                      <a:pt x="3968656" y="1437571"/>
                    </a:lnTo>
                    <a:lnTo>
                      <a:pt x="3983157" y="1388012"/>
                    </a:lnTo>
                    <a:lnTo>
                      <a:pt x="3995909" y="1337105"/>
                    </a:lnTo>
                    <a:lnTo>
                      <a:pt x="4006854" y="1284935"/>
                    </a:lnTo>
                    <a:lnTo>
                      <a:pt x="4015937" y="1231588"/>
                    </a:lnTo>
                    <a:lnTo>
                      <a:pt x="4023100" y="1177148"/>
                    </a:lnTo>
                    <a:lnTo>
                      <a:pt x="4028286" y="1121701"/>
                    </a:lnTo>
                    <a:lnTo>
                      <a:pt x="4031440" y="1065332"/>
                    </a:lnTo>
                    <a:lnTo>
                      <a:pt x="4032504" y="1008126"/>
                    </a:lnTo>
                    <a:lnTo>
                      <a:pt x="4031440" y="950919"/>
                    </a:lnTo>
                    <a:lnTo>
                      <a:pt x="4028286" y="894550"/>
                    </a:lnTo>
                    <a:lnTo>
                      <a:pt x="4023100" y="839103"/>
                    </a:lnTo>
                    <a:lnTo>
                      <a:pt x="4015937" y="784663"/>
                    </a:lnTo>
                    <a:lnTo>
                      <a:pt x="4006854" y="731316"/>
                    </a:lnTo>
                    <a:lnTo>
                      <a:pt x="3995909" y="679146"/>
                    </a:lnTo>
                    <a:lnTo>
                      <a:pt x="3983157" y="628239"/>
                    </a:lnTo>
                    <a:lnTo>
                      <a:pt x="3968656" y="578680"/>
                    </a:lnTo>
                    <a:lnTo>
                      <a:pt x="3952462" y="530553"/>
                    </a:lnTo>
                    <a:lnTo>
                      <a:pt x="3934631" y="483945"/>
                    </a:lnTo>
                    <a:lnTo>
                      <a:pt x="3915222" y="438940"/>
                    </a:lnTo>
                    <a:lnTo>
                      <a:pt x="3894290" y="395623"/>
                    </a:lnTo>
                    <a:lnTo>
                      <a:pt x="3871891" y="354079"/>
                    </a:lnTo>
                    <a:lnTo>
                      <a:pt x="3848084" y="314394"/>
                    </a:lnTo>
                    <a:lnTo>
                      <a:pt x="3822924" y="276652"/>
                    </a:lnTo>
                    <a:lnTo>
                      <a:pt x="3796468" y="240939"/>
                    </a:lnTo>
                    <a:lnTo>
                      <a:pt x="3768773" y="207339"/>
                    </a:lnTo>
                    <a:lnTo>
                      <a:pt x="3739895" y="175939"/>
                    </a:lnTo>
                    <a:lnTo>
                      <a:pt x="3709892" y="146823"/>
                    </a:lnTo>
                    <a:lnTo>
                      <a:pt x="3678820" y="120075"/>
                    </a:lnTo>
                    <a:lnTo>
                      <a:pt x="3646735" y="95782"/>
                    </a:lnTo>
                    <a:lnTo>
                      <a:pt x="3613695" y="74028"/>
                    </a:lnTo>
                    <a:lnTo>
                      <a:pt x="3579756" y="54898"/>
                    </a:lnTo>
                    <a:lnTo>
                      <a:pt x="3544974" y="38478"/>
                    </a:lnTo>
                    <a:lnTo>
                      <a:pt x="3473112" y="14107"/>
                    </a:lnTo>
                    <a:lnTo>
                      <a:pt x="3398561" y="1595"/>
                    </a:lnTo>
                    <a:lnTo>
                      <a:pt x="3360419" y="0"/>
                    </a:lnTo>
                    <a:close/>
                  </a:path>
                </a:pathLst>
              </a:custGeom>
              <a:solidFill>
                <a:srgbClr val="CC99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52222" y="1917954"/>
                <a:ext cx="4032885" cy="2016760"/>
              </a:xfrm>
              <a:custGeom>
                <a:avLst/>
                <a:gdLst/>
                <a:ahLst/>
                <a:cxnLst/>
                <a:rect l="l" t="t" r="r" b="b"/>
                <a:pathLst>
                  <a:path w="4032885" h="2016760">
                    <a:moveTo>
                      <a:pt x="3360419" y="2016252"/>
                    </a:moveTo>
                    <a:lnTo>
                      <a:pt x="3322278" y="2014656"/>
                    </a:lnTo>
                    <a:lnTo>
                      <a:pt x="3247727" y="2002144"/>
                    </a:lnTo>
                    <a:lnTo>
                      <a:pt x="3175865" y="1977773"/>
                    </a:lnTo>
                    <a:lnTo>
                      <a:pt x="3141083" y="1961353"/>
                    </a:lnTo>
                    <a:lnTo>
                      <a:pt x="3107144" y="1942223"/>
                    </a:lnTo>
                    <a:lnTo>
                      <a:pt x="3074104" y="1920469"/>
                    </a:lnTo>
                    <a:lnTo>
                      <a:pt x="3042019" y="1896176"/>
                    </a:lnTo>
                    <a:lnTo>
                      <a:pt x="3010947" y="1869428"/>
                    </a:lnTo>
                    <a:lnTo>
                      <a:pt x="2980944" y="1840312"/>
                    </a:lnTo>
                    <a:lnTo>
                      <a:pt x="2952066" y="1808912"/>
                    </a:lnTo>
                    <a:lnTo>
                      <a:pt x="2924371" y="1775312"/>
                    </a:lnTo>
                    <a:lnTo>
                      <a:pt x="2897915" y="1739599"/>
                    </a:lnTo>
                    <a:lnTo>
                      <a:pt x="2872755" y="1701857"/>
                    </a:lnTo>
                    <a:lnTo>
                      <a:pt x="2848948" y="1662172"/>
                    </a:lnTo>
                    <a:lnTo>
                      <a:pt x="2826549" y="1620628"/>
                    </a:lnTo>
                    <a:lnTo>
                      <a:pt x="2805617" y="1577311"/>
                    </a:lnTo>
                    <a:lnTo>
                      <a:pt x="2786208" y="1532306"/>
                    </a:lnTo>
                    <a:lnTo>
                      <a:pt x="2768377" y="1485698"/>
                    </a:lnTo>
                    <a:lnTo>
                      <a:pt x="2752183" y="1437571"/>
                    </a:lnTo>
                    <a:lnTo>
                      <a:pt x="2737682" y="1388012"/>
                    </a:lnTo>
                    <a:lnTo>
                      <a:pt x="2724930" y="1337105"/>
                    </a:lnTo>
                    <a:lnTo>
                      <a:pt x="2713985" y="1284935"/>
                    </a:lnTo>
                    <a:lnTo>
                      <a:pt x="2704902" y="1231588"/>
                    </a:lnTo>
                    <a:lnTo>
                      <a:pt x="2697739" y="1177148"/>
                    </a:lnTo>
                    <a:lnTo>
                      <a:pt x="2692553" y="1121701"/>
                    </a:lnTo>
                    <a:lnTo>
                      <a:pt x="2689399" y="1065332"/>
                    </a:lnTo>
                    <a:lnTo>
                      <a:pt x="2688336" y="1008126"/>
                    </a:lnTo>
                    <a:lnTo>
                      <a:pt x="2689399" y="950919"/>
                    </a:lnTo>
                    <a:lnTo>
                      <a:pt x="2692553" y="894550"/>
                    </a:lnTo>
                    <a:lnTo>
                      <a:pt x="2697739" y="839103"/>
                    </a:lnTo>
                    <a:lnTo>
                      <a:pt x="2704902" y="784663"/>
                    </a:lnTo>
                    <a:lnTo>
                      <a:pt x="2713985" y="731316"/>
                    </a:lnTo>
                    <a:lnTo>
                      <a:pt x="2724930" y="679146"/>
                    </a:lnTo>
                    <a:lnTo>
                      <a:pt x="2737682" y="628239"/>
                    </a:lnTo>
                    <a:lnTo>
                      <a:pt x="2752183" y="578680"/>
                    </a:lnTo>
                    <a:lnTo>
                      <a:pt x="2768377" y="530553"/>
                    </a:lnTo>
                    <a:lnTo>
                      <a:pt x="2786208" y="483945"/>
                    </a:lnTo>
                    <a:lnTo>
                      <a:pt x="2805617" y="438940"/>
                    </a:lnTo>
                    <a:lnTo>
                      <a:pt x="2826549" y="395623"/>
                    </a:lnTo>
                    <a:lnTo>
                      <a:pt x="2848948" y="354079"/>
                    </a:lnTo>
                    <a:lnTo>
                      <a:pt x="2872755" y="314394"/>
                    </a:lnTo>
                    <a:lnTo>
                      <a:pt x="2897915" y="276652"/>
                    </a:lnTo>
                    <a:lnTo>
                      <a:pt x="2924371" y="240939"/>
                    </a:lnTo>
                    <a:lnTo>
                      <a:pt x="2952066" y="207339"/>
                    </a:lnTo>
                    <a:lnTo>
                      <a:pt x="2980944" y="175939"/>
                    </a:lnTo>
                    <a:lnTo>
                      <a:pt x="3010947" y="146823"/>
                    </a:lnTo>
                    <a:lnTo>
                      <a:pt x="3042019" y="120075"/>
                    </a:lnTo>
                    <a:lnTo>
                      <a:pt x="3074104" y="95782"/>
                    </a:lnTo>
                    <a:lnTo>
                      <a:pt x="3107144" y="74028"/>
                    </a:lnTo>
                    <a:lnTo>
                      <a:pt x="3141083" y="54898"/>
                    </a:lnTo>
                    <a:lnTo>
                      <a:pt x="3175865" y="38478"/>
                    </a:lnTo>
                    <a:lnTo>
                      <a:pt x="3247727" y="14107"/>
                    </a:lnTo>
                    <a:lnTo>
                      <a:pt x="3322278" y="1595"/>
                    </a:lnTo>
                    <a:lnTo>
                      <a:pt x="3360419" y="0"/>
                    </a:lnTo>
                  </a:path>
                  <a:path w="4032885" h="2016760">
                    <a:moveTo>
                      <a:pt x="672084" y="0"/>
                    </a:moveTo>
                    <a:lnTo>
                      <a:pt x="3360419" y="0"/>
                    </a:lnTo>
                    <a:lnTo>
                      <a:pt x="3398561" y="1595"/>
                    </a:lnTo>
                    <a:lnTo>
                      <a:pt x="3473112" y="14107"/>
                    </a:lnTo>
                    <a:lnTo>
                      <a:pt x="3544974" y="38478"/>
                    </a:lnTo>
                    <a:lnTo>
                      <a:pt x="3579756" y="54898"/>
                    </a:lnTo>
                    <a:lnTo>
                      <a:pt x="3613695" y="74028"/>
                    </a:lnTo>
                    <a:lnTo>
                      <a:pt x="3646735" y="95782"/>
                    </a:lnTo>
                    <a:lnTo>
                      <a:pt x="3678820" y="120075"/>
                    </a:lnTo>
                    <a:lnTo>
                      <a:pt x="3709892" y="146823"/>
                    </a:lnTo>
                    <a:lnTo>
                      <a:pt x="3739895" y="175939"/>
                    </a:lnTo>
                    <a:lnTo>
                      <a:pt x="3768773" y="207339"/>
                    </a:lnTo>
                    <a:lnTo>
                      <a:pt x="3796468" y="240939"/>
                    </a:lnTo>
                    <a:lnTo>
                      <a:pt x="3822924" y="276652"/>
                    </a:lnTo>
                    <a:lnTo>
                      <a:pt x="3848084" y="314394"/>
                    </a:lnTo>
                    <a:lnTo>
                      <a:pt x="3871891" y="354079"/>
                    </a:lnTo>
                    <a:lnTo>
                      <a:pt x="3894290" y="395623"/>
                    </a:lnTo>
                    <a:lnTo>
                      <a:pt x="3915222" y="438940"/>
                    </a:lnTo>
                    <a:lnTo>
                      <a:pt x="3934631" y="483945"/>
                    </a:lnTo>
                    <a:lnTo>
                      <a:pt x="3952462" y="530553"/>
                    </a:lnTo>
                    <a:lnTo>
                      <a:pt x="3968656" y="578680"/>
                    </a:lnTo>
                    <a:lnTo>
                      <a:pt x="3983157" y="628239"/>
                    </a:lnTo>
                    <a:lnTo>
                      <a:pt x="3995909" y="679146"/>
                    </a:lnTo>
                    <a:lnTo>
                      <a:pt x="4006854" y="731316"/>
                    </a:lnTo>
                    <a:lnTo>
                      <a:pt x="4015937" y="784663"/>
                    </a:lnTo>
                    <a:lnTo>
                      <a:pt x="4023100" y="839103"/>
                    </a:lnTo>
                    <a:lnTo>
                      <a:pt x="4028286" y="894550"/>
                    </a:lnTo>
                    <a:lnTo>
                      <a:pt x="4031440" y="950919"/>
                    </a:lnTo>
                    <a:lnTo>
                      <a:pt x="4032504" y="1008126"/>
                    </a:lnTo>
                    <a:lnTo>
                      <a:pt x="4031440" y="1065332"/>
                    </a:lnTo>
                    <a:lnTo>
                      <a:pt x="4028286" y="1121701"/>
                    </a:lnTo>
                    <a:lnTo>
                      <a:pt x="4023100" y="1177148"/>
                    </a:lnTo>
                    <a:lnTo>
                      <a:pt x="4015937" y="1231588"/>
                    </a:lnTo>
                    <a:lnTo>
                      <a:pt x="4006854" y="1284935"/>
                    </a:lnTo>
                    <a:lnTo>
                      <a:pt x="3995909" y="1337105"/>
                    </a:lnTo>
                    <a:lnTo>
                      <a:pt x="3983157" y="1388012"/>
                    </a:lnTo>
                    <a:lnTo>
                      <a:pt x="3968656" y="1437571"/>
                    </a:lnTo>
                    <a:lnTo>
                      <a:pt x="3952462" y="1485698"/>
                    </a:lnTo>
                    <a:lnTo>
                      <a:pt x="3934631" y="1532306"/>
                    </a:lnTo>
                    <a:lnTo>
                      <a:pt x="3915222" y="1577311"/>
                    </a:lnTo>
                    <a:lnTo>
                      <a:pt x="3894290" y="1620628"/>
                    </a:lnTo>
                    <a:lnTo>
                      <a:pt x="3871891" y="1662172"/>
                    </a:lnTo>
                    <a:lnTo>
                      <a:pt x="3848084" y="1701857"/>
                    </a:lnTo>
                    <a:lnTo>
                      <a:pt x="3822924" y="1739599"/>
                    </a:lnTo>
                    <a:lnTo>
                      <a:pt x="3796468" y="1775312"/>
                    </a:lnTo>
                    <a:lnTo>
                      <a:pt x="3768773" y="1808912"/>
                    </a:lnTo>
                    <a:lnTo>
                      <a:pt x="3739895" y="1840312"/>
                    </a:lnTo>
                    <a:lnTo>
                      <a:pt x="3709892" y="1869428"/>
                    </a:lnTo>
                    <a:lnTo>
                      <a:pt x="3678820" y="1896176"/>
                    </a:lnTo>
                    <a:lnTo>
                      <a:pt x="3646735" y="1920469"/>
                    </a:lnTo>
                    <a:lnTo>
                      <a:pt x="3613695" y="1942223"/>
                    </a:lnTo>
                    <a:lnTo>
                      <a:pt x="3579756" y="1961353"/>
                    </a:lnTo>
                    <a:lnTo>
                      <a:pt x="3544974" y="1977773"/>
                    </a:lnTo>
                    <a:lnTo>
                      <a:pt x="3473112" y="2002144"/>
                    </a:lnTo>
                    <a:lnTo>
                      <a:pt x="3398561" y="2014656"/>
                    </a:lnTo>
                    <a:lnTo>
                      <a:pt x="3360419" y="2016252"/>
                    </a:lnTo>
                    <a:lnTo>
                      <a:pt x="672084" y="2016252"/>
                    </a:lnTo>
                    <a:lnTo>
                      <a:pt x="633945" y="2014656"/>
                    </a:lnTo>
                    <a:lnTo>
                      <a:pt x="559400" y="2002144"/>
                    </a:lnTo>
                    <a:lnTo>
                      <a:pt x="487542" y="1977773"/>
                    </a:lnTo>
                    <a:lnTo>
                      <a:pt x="452762" y="1961353"/>
                    </a:lnTo>
                    <a:lnTo>
                      <a:pt x="418824" y="1942223"/>
                    </a:lnTo>
                    <a:lnTo>
                      <a:pt x="385784" y="1920469"/>
                    </a:lnTo>
                    <a:lnTo>
                      <a:pt x="353700" y="1896176"/>
                    </a:lnTo>
                    <a:lnTo>
                      <a:pt x="322628" y="1869428"/>
                    </a:lnTo>
                    <a:lnTo>
                      <a:pt x="292624" y="1840312"/>
                    </a:lnTo>
                    <a:lnTo>
                      <a:pt x="263746" y="1808912"/>
                    </a:lnTo>
                    <a:lnTo>
                      <a:pt x="236051" y="1775312"/>
                    </a:lnTo>
                    <a:lnTo>
                      <a:pt x="209594" y="1739599"/>
                    </a:lnTo>
                    <a:lnTo>
                      <a:pt x="184433" y="1701857"/>
                    </a:lnTo>
                    <a:lnTo>
                      <a:pt x="160624" y="1662172"/>
                    </a:lnTo>
                    <a:lnTo>
                      <a:pt x="138225" y="1620628"/>
                    </a:lnTo>
                    <a:lnTo>
                      <a:pt x="117291" y="1577311"/>
                    </a:lnTo>
                    <a:lnTo>
                      <a:pt x="97881" y="1532306"/>
                    </a:lnTo>
                    <a:lnTo>
                      <a:pt x="80049" y="1485698"/>
                    </a:lnTo>
                    <a:lnTo>
                      <a:pt x="63854" y="1437571"/>
                    </a:lnTo>
                    <a:lnTo>
                      <a:pt x="49351" y="1388012"/>
                    </a:lnTo>
                    <a:lnTo>
                      <a:pt x="36598" y="1337105"/>
                    </a:lnTo>
                    <a:lnTo>
                      <a:pt x="25652" y="1284935"/>
                    </a:lnTo>
                    <a:lnTo>
                      <a:pt x="16568" y="1231588"/>
                    </a:lnTo>
                    <a:lnTo>
                      <a:pt x="9405" y="1177148"/>
                    </a:lnTo>
                    <a:lnTo>
                      <a:pt x="4217" y="1121701"/>
                    </a:lnTo>
                    <a:lnTo>
                      <a:pt x="1063" y="1065332"/>
                    </a:lnTo>
                    <a:lnTo>
                      <a:pt x="0" y="1008126"/>
                    </a:lnTo>
                    <a:lnTo>
                      <a:pt x="1063" y="950919"/>
                    </a:lnTo>
                    <a:lnTo>
                      <a:pt x="4217" y="894550"/>
                    </a:lnTo>
                    <a:lnTo>
                      <a:pt x="9405" y="839103"/>
                    </a:lnTo>
                    <a:lnTo>
                      <a:pt x="16568" y="784663"/>
                    </a:lnTo>
                    <a:lnTo>
                      <a:pt x="25652" y="731316"/>
                    </a:lnTo>
                    <a:lnTo>
                      <a:pt x="36598" y="679146"/>
                    </a:lnTo>
                    <a:lnTo>
                      <a:pt x="49351" y="628239"/>
                    </a:lnTo>
                    <a:lnTo>
                      <a:pt x="63854" y="578680"/>
                    </a:lnTo>
                    <a:lnTo>
                      <a:pt x="80049" y="530553"/>
                    </a:lnTo>
                    <a:lnTo>
                      <a:pt x="97881" y="483945"/>
                    </a:lnTo>
                    <a:lnTo>
                      <a:pt x="117291" y="438940"/>
                    </a:lnTo>
                    <a:lnTo>
                      <a:pt x="138225" y="395623"/>
                    </a:lnTo>
                    <a:lnTo>
                      <a:pt x="160624" y="354079"/>
                    </a:lnTo>
                    <a:lnTo>
                      <a:pt x="184433" y="314394"/>
                    </a:lnTo>
                    <a:lnTo>
                      <a:pt x="209594" y="276652"/>
                    </a:lnTo>
                    <a:lnTo>
                      <a:pt x="236051" y="240939"/>
                    </a:lnTo>
                    <a:lnTo>
                      <a:pt x="263746" y="207339"/>
                    </a:lnTo>
                    <a:lnTo>
                      <a:pt x="292624" y="175939"/>
                    </a:lnTo>
                    <a:lnTo>
                      <a:pt x="322628" y="146823"/>
                    </a:lnTo>
                    <a:lnTo>
                      <a:pt x="353700" y="120075"/>
                    </a:lnTo>
                    <a:lnTo>
                      <a:pt x="385784" y="95782"/>
                    </a:lnTo>
                    <a:lnTo>
                      <a:pt x="418824" y="74028"/>
                    </a:lnTo>
                    <a:lnTo>
                      <a:pt x="452762" y="54898"/>
                    </a:lnTo>
                    <a:lnTo>
                      <a:pt x="487542" y="38478"/>
                    </a:lnTo>
                    <a:lnTo>
                      <a:pt x="559400" y="14107"/>
                    </a:lnTo>
                    <a:lnTo>
                      <a:pt x="633945" y="1595"/>
                    </a:lnTo>
                    <a:lnTo>
                      <a:pt x="672084" y="0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8" name="object 18"/>
            <p:cNvSpPr txBox="1"/>
            <p:nvPr/>
          </p:nvSpPr>
          <p:spPr>
            <a:xfrm>
              <a:off x="533400" y="1371600"/>
              <a:ext cx="2133600" cy="155234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13690" marR="304165" algn="ctr">
                <a:lnSpc>
                  <a:spcPct val="100000"/>
                </a:lnSpc>
                <a:spcBef>
                  <a:spcPts val="105"/>
                </a:spcBef>
              </a:pPr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За</a:t>
              </a:r>
              <a:r>
                <a:rPr lang="uk-UA" sz="2000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2000" spc="-10" dirty="0">
                  <a:latin typeface="Times New Roman" pitchFamily="18" charset="0"/>
                  <a:cs typeface="Times New Roman" pitchFamily="18" charset="0"/>
                </a:rPr>
                <a:t>рахунок коштів,</a:t>
              </a:r>
              <a:endParaRPr lang="uk-UA" sz="20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отриманих</a:t>
              </a:r>
              <a:r>
                <a:rPr lang="uk-UA" sz="2000" spc="-7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2000" spc="-25" dirty="0">
                  <a:latin typeface="Times New Roman" pitchFamily="18" charset="0"/>
                  <a:cs typeface="Times New Roman" pitchFamily="18" charset="0"/>
                </a:rPr>
                <a:t>як</a:t>
              </a:r>
              <a:endParaRPr lang="uk-UA" sz="20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плата</a:t>
              </a:r>
              <a:r>
                <a:rPr lang="uk-UA" sz="2000" spc="-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за</a:t>
              </a:r>
              <a:r>
                <a:rPr lang="uk-UA" sz="2000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2000" spc="-10" dirty="0">
                  <a:latin typeface="Times New Roman" pitchFamily="18" charset="0"/>
                  <a:cs typeface="Times New Roman" pitchFamily="18" charset="0"/>
                </a:rPr>
                <a:t>послуги – </a:t>
              </a:r>
              <a:r>
                <a:rPr lang="uk-UA" sz="2000" b="1" dirty="0">
                  <a:latin typeface="Times New Roman" pitchFamily="18" charset="0"/>
                  <a:cs typeface="Times New Roman" pitchFamily="18" charset="0"/>
                </a:rPr>
                <a:t>17,9</a:t>
              </a:r>
              <a:r>
                <a:rPr lang="uk-UA" sz="2000" b="1" spc="-3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2000" b="1" dirty="0">
                  <a:latin typeface="Times New Roman" pitchFamily="18" charset="0"/>
                  <a:cs typeface="Times New Roman" pitchFamily="18" charset="0"/>
                </a:rPr>
                <a:t>тис.</a:t>
              </a:r>
              <a:r>
                <a:rPr lang="uk-UA" sz="2000" b="1" spc="-1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2000" b="1" spc="-25" dirty="0">
                  <a:latin typeface="Times New Roman" pitchFamily="18" charset="0"/>
                  <a:cs typeface="Times New Roman" pitchFamily="18" charset="0"/>
                </a:rPr>
                <a:t>грн</a:t>
              </a:r>
              <a:endParaRPr lang="uk-UA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4"/>
          <p:cNvGrpSpPr/>
          <p:nvPr/>
        </p:nvGrpSpPr>
        <p:grpSpPr>
          <a:xfrm>
            <a:off x="475657" y="3581401"/>
            <a:ext cx="8326628" cy="1905000"/>
            <a:chOff x="473964" y="3962399"/>
            <a:chExt cx="7562717" cy="2532381"/>
          </a:xfrm>
        </p:grpSpPr>
        <p:grpSp>
          <p:nvGrpSpPr>
            <p:cNvPr id="11" name="object 20"/>
            <p:cNvGrpSpPr/>
            <p:nvPr/>
          </p:nvGrpSpPr>
          <p:grpSpPr>
            <a:xfrm>
              <a:off x="473964" y="3962399"/>
              <a:ext cx="7562717" cy="2532381"/>
              <a:chOff x="3204210" y="3921504"/>
              <a:chExt cx="5729331" cy="2532381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3243941" y="3921504"/>
                <a:ext cx="5689600" cy="2532380"/>
              </a:xfrm>
              <a:custGeom>
                <a:avLst/>
                <a:gdLst/>
                <a:ahLst/>
                <a:cxnLst/>
                <a:rect l="l" t="t" r="r" b="b"/>
                <a:pathLst>
                  <a:path w="5689600" h="2519679">
                    <a:moveTo>
                      <a:pt x="4740910" y="0"/>
                    </a:moveTo>
                    <a:lnTo>
                      <a:pt x="948181" y="0"/>
                    </a:lnTo>
                    <a:lnTo>
                      <a:pt x="907055" y="1163"/>
                    </a:lnTo>
                    <a:lnTo>
                      <a:pt x="866375" y="4622"/>
                    </a:lnTo>
                    <a:lnTo>
                      <a:pt x="826178" y="10330"/>
                    </a:lnTo>
                    <a:lnTo>
                      <a:pt x="786500" y="18240"/>
                    </a:lnTo>
                    <a:lnTo>
                      <a:pt x="747376" y="28303"/>
                    </a:lnTo>
                    <a:lnTo>
                      <a:pt x="708841" y="40473"/>
                    </a:lnTo>
                    <a:lnTo>
                      <a:pt x="670931" y="54702"/>
                    </a:lnTo>
                    <a:lnTo>
                      <a:pt x="633682" y="70944"/>
                    </a:lnTo>
                    <a:lnTo>
                      <a:pt x="597130" y="89151"/>
                    </a:lnTo>
                    <a:lnTo>
                      <a:pt x="561309" y="109275"/>
                    </a:lnTo>
                    <a:lnTo>
                      <a:pt x="526256" y="131270"/>
                    </a:lnTo>
                    <a:lnTo>
                      <a:pt x="492006" y="155089"/>
                    </a:lnTo>
                    <a:lnTo>
                      <a:pt x="458594" y="180683"/>
                    </a:lnTo>
                    <a:lnTo>
                      <a:pt x="426057" y="208007"/>
                    </a:lnTo>
                    <a:lnTo>
                      <a:pt x="394430" y="237012"/>
                    </a:lnTo>
                    <a:lnTo>
                      <a:pt x="363749" y="267651"/>
                    </a:lnTo>
                    <a:lnTo>
                      <a:pt x="334048" y="299878"/>
                    </a:lnTo>
                    <a:lnTo>
                      <a:pt x="305364" y="333644"/>
                    </a:lnTo>
                    <a:lnTo>
                      <a:pt x="277733" y="368903"/>
                    </a:lnTo>
                    <a:lnTo>
                      <a:pt x="251189" y="405607"/>
                    </a:lnTo>
                    <a:lnTo>
                      <a:pt x="225769" y="443709"/>
                    </a:lnTo>
                    <a:lnTo>
                      <a:pt x="201507" y="483163"/>
                    </a:lnTo>
                    <a:lnTo>
                      <a:pt x="178441" y="523920"/>
                    </a:lnTo>
                    <a:lnTo>
                      <a:pt x="156604" y="565933"/>
                    </a:lnTo>
                    <a:lnTo>
                      <a:pt x="136034" y="609155"/>
                    </a:lnTo>
                    <a:lnTo>
                      <a:pt x="116764" y="653540"/>
                    </a:lnTo>
                    <a:lnTo>
                      <a:pt x="98832" y="699039"/>
                    </a:lnTo>
                    <a:lnTo>
                      <a:pt x="82273" y="745605"/>
                    </a:lnTo>
                    <a:lnTo>
                      <a:pt x="67121" y="793192"/>
                    </a:lnTo>
                    <a:lnTo>
                      <a:pt x="53414" y="841752"/>
                    </a:lnTo>
                    <a:lnTo>
                      <a:pt x="41185" y="891237"/>
                    </a:lnTo>
                    <a:lnTo>
                      <a:pt x="30472" y="941601"/>
                    </a:lnTo>
                    <a:lnTo>
                      <a:pt x="21309" y="992796"/>
                    </a:lnTo>
                    <a:lnTo>
                      <a:pt x="13733" y="1044775"/>
                    </a:lnTo>
                    <a:lnTo>
                      <a:pt x="7778" y="1097491"/>
                    </a:lnTo>
                    <a:lnTo>
                      <a:pt x="3480" y="1150896"/>
                    </a:lnTo>
                    <a:lnTo>
                      <a:pt x="876" y="1204943"/>
                    </a:lnTo>
                    <a:lnTo>
                      <a:pt x="0" y="1259586"/>
                    </a:lnTo>
                    <a:lnTo>
                      <a:pt x="876" y="1314224"/>
                    </a:lnTo>
                    <a:lnTo>
                      <a:pt x="3480" y="1368268"/>
                    </a:lnTo>
                    <a:lnTo>
                      <a:pt x="7778" y="1421670"/>
                    </a:lnTo>
                    <a:lnTo>
                      <a:pt x="13733" y="1474383"/>
                    </a:lnTo>
                    <a:lnTo>
                      <a:pt x="21309" y="1526360"/>
                    </a:lnTo>
                    <a:lnTo>
                      <a:pt x="30472" y="1577553"/>
                    </a:lnTo>
                    <a:lnTo>
                      <a:pt x="41185" y="1627915"/>
                    </a:lnTo>
                    <a:lnTo>
                      <a:pt x="53414" y="1677399"/>
                    </a:lnTo>
                    <a:lnTo>
                      <a:pt x="67121" y="1725958"/>
                    </a:lnTo>
                    <a:lnTo>
                      <a:pt x="82273" y="1773544"/>
                    </a:lnTo>
                    <a:lnTo>
                      <a:pt x="98832" y="1820110"/>
                    </a:lnTo>
                    <a:lnTo>
                      <a:pt x="116764" y="1865609"/>
                    </a:lnTo>
                    <a:lnTo>
                      <a:pt x="136034" y="1909993"/>
                    </a:lnTo>
                    <a:lnTo>
                      <a:pt x="156604" y="1953216"/>
                    </a:lnTo>
                    <a:lnTo>
                      <a:pt x="178441" y="1995229"/>
                    </a:lnTo>
                    <a:lnTo>
                      <a:pt x="201507" y="2035987"/>
                    </a:lnTo>
                    <a:lnTo>
                      <a:pt x="225769" y="2075441"/>
                    </a:lnTo>
                    <a:lnTo>
                      <a:pt x="251189" y="2113544"/>
                    </a:lnTo>
                    <a:lnTo>
                      <a:pt x="277733" y="2150249"/>
                    </a:lnTo>
                    <a:lnTo>
                      <a:pt x="305364" y="2185509"/>
                    </a:lnTo>
                    <a:lnTo>
                      <a:pt x="334048" y="2219277"/>
                    </a:lnTo>
                    <a:lnTo>
                      <a:pt x="363749" y="2251504"/>
                    </a:lnTo>
                    <a:lnTo>
                      <a:pt x="394430" y="2282145"/>
                    </a:lnTo>
                    <a:lnTo>
                      <a:pt x="426057" y="2311151"/>
                    </a:lnTo>
                    <a:lnTo>
                      <a:pt x="458594" y="2338476"/>
                    </a:lnTo>
                    <a:lnTo>
                      <a:pt x="492006" y="2364072"/>
                    </a:lnTo>
                    <a:lnTo>
                      <a:pt x="526256" y="2387892"/>
                    </a:lnTo>
                    <a:lnTo>
                      <a:pt x="561309" y="2409888"/>
                    </a:lnTo>
                    <a:lnTo>
                      <a:pt x="597130" y="2430014"/>
                    </a:lnTo>
                    <a:lnTo>
                      <a:pt x="633682" y="2448222"/>
                    </a:lnTo>
                    <a:lnTo>
                      <a:pt x="670931" y="2464465"/>
                    </a:lnTo>
                    <a:lnTo>
                      <a:pt x="708841" y="2478695"/>
                    </a:lnTo>
                    <a:lnTo>
                      <a:pt x="747376" y="2490866"/>
                    </a:lnTo>
                    <a:lnTo>
                      <a:pt x="786500" y="2500930"/>
                    </a:lnTo>
                    <a:lnTo>
                      <a:pt x="826178" y="2508840"/>
                    </a:lnTo>
                    <a:lnTo>
                      <a:pt x="866375" y="2514548"/>
                    </a:lnTo>
                    <a:lnTo>
                      <a:pt x="907055" y="2518008"/>
                    </a:lnTo>
                    <a:lnTo>
                      <a:pt x="948181" y="2519172"/>
                    </a:lnTo>
                    <a:lnTo>
                      <a:pt x="4740910" y="2519172"/>
                    </a:lnTo>
                    <a:lnTo>
                      <a:pt x="4782036" y="2518008"/>
                    </a:lnTo>
                    <a:lnTo>
                      <a:pt x="4822716" y="2514548"/>
                    </a:lnTo>
                    <a:lnTo>
                      <a:pt x="4862913" y="2508840"/>
                    </a:lnTo>
                    <a:lnTo>
                      <a:pt x="4902591" y="2500930"/>
                    </a:lnTo>
                    <a:lnTo>
                      <a:pt x="4941715" y="2490866"/>
                    </a:lnTo>
                    <a:lnTo>
                      <a:pt x="4980250" y="2478695"/>
                    </a:lnTo>
                    <a:lnTo>
                      <a:pt x="5018160" y="2464465"/>
                    </a:lnTo>
                    <a:lnTo>
                      <a:pt x="5055409" y="2448222"/>
                    </a:lnTo>
                    <a:lnTo>
                      <a:pt x="5091961" y="2430014"/>
                    </a:lnTo>
                    <a:lnTo>
                      <a:pt x="5127782" y="2409888"/>
                    </a:lnTo>
                    <a:lnTo>
                      <a:pt x="5162835" y="2387892"/>
                    </a:lnTo>
                    <a:lnTo>
                      <a:pt x="5197085" y="2364072"/>
                    </a:lnTo>
                    <a:lnTo>
                      <a:pt x="5230497" y="2338476"/>
                    </a:lnTo>
                    <a:lnTo>
                      <a:pt x="5263034" y="2311151"/>
                    </a:lnTo>
                    <a:lnTo>
                      <a:pt x="5294661" y="2282145"/>
                    </a:lnTo>
                    <a:lnTo>
                      <a:pt x="5325342" y="2251504"/>
                    </a:lnTo>
                    <a:lnTo>
                      <a:pt x="5355043" y="2219277"/>
                    </a:lnTo>
                    <a:lnTo>
                      <a:pt x="5383727" y="2185509"/>
                    </a:lnTo>
                    <a:lnTo>
                      <a:pt x="5411358" y="2150249"/>
                    </a:lnTo>
                    <a:lnTo>
                      <a:pt x="5437902" y="2113544"/>
                    </a:lnTo>
                    <a:lnTo>
                      <a:pt x="5463322" y="2075441"/>
                    </a:lnTo>
                    <a:lnTo>
                      <a:pt x="5487584" y="2035987"/>
                    </a:lnTo>
                    <a:lnTo>
                      <a:pt x="5510650" y="1995229"/>
                    </a:lnTo>
                    <a:lnTo>
                      <a:pt x="5532487" y="1953216"/>
                    </a:lnTo>
                    <a:lnTo>
                      <a:pt x="5553057" y="1909993"/>
                    </a:lnTo>
                    <a:lnTo>
                      <a:pt x="5572327" y="1865609"/>
                    </a:lnTo>
                    <a:lnTo>
                      <a:pt x="5590259" y="1820110"/>
                    </a:lnTo>
                    <a:lnTo>
                      <a:pt x="5606818" y="1773544"/>
                    </a:lnTo>
                    <a:lnTo>
                      <a:pt x="5621970" y="1725958"/>
                    </a:lnTo>
                    <a:lnTo>
                      <a:pt x="5635677" y="1677399"/>
                    </a:lnTo>
                    <a:lnTo>
                      <a:pt x="5647906" y="1627915"/>
                    </a:lnTo>
                    <a:lnTo>
                      <a:pt x="5658619" y="1577553"/>
                    </a:lnTo>
                    <a:lnTo>
                      <a:pt x="5667782" y="1526360"/>
                    </a:lnTo>
                    <a:lnTo>
                      <a:pt x="5675358" y="1474383"/>
                    </a:lnTo>
                    <a:lnTo>
                      <a:pt x="5681313" y="1421670"/>
                    </a:lnTo>
                    <a:lnTo>
                      <a:pt x="5685611" y="1368268"/>
                    </a:lnTo>
                    <a:lnTo>
                      <a:pt x="5688215" y="1314224"/>
                    </a:lnTo>
                    <a:lnTo>
                      <a:pt x="5689092" y="1259586"/>
                    </a:lnTo>
                    <a:lnTo>
                      <a:pt x="5688215" y="1204943"/>
                    </a:lnTo>
                    <a:lnTo>
                      <a:pt x="5685611" y="1150896"/>
                    </a:lnTo>
                    <a:lnTo>
                      <a:pt x="5681313" y="1097491"/>
                    </a:lnTo>
                    <a:lnTo>
                      <a:pt x="5675358" y="1044775"/>
                    </a:lnTo>
                    <a:lnTo>
                      <a:pt x="5667782" y="992796"/>
                    </a:lnTo>
                    <a:lnTo>
                      <a:pt x="5658619" y="941601"/>
                    </a:lnTo>
                    <a:lnTo>
                      <a:pt x="5647906" y="891237"/>
                    </a:lnTo>
                    <a:lnTo>
                      <a:pt x="5635677" y="841752"/>
                    </a:lnTo>
                    <a:lnTo>
                      <a:pt x="5621970" y="793192"/>
                    </a:lnTo>
                    <a:lnTo>
                      <a:pt x="5606818" y="745605"/>
                    </a:lnTo>
                    <a:lnTo>
                      <a:pt x="5590259" y="699039"/>
                    </a:lnTo>
                    <a:lnTo>
                      <a:pt x="5572327" y="653540"/>
                    </a:lnTo>
                    <a:lnTo>
                      <a:pt x="5553057" y="609155"/>
                    </a:lnTo>
                    <a:lnTo>
                      <a:pt x="5532487" y="565933"/>
                    </a:lnTo>
                    <a:lnTo>
                      <a:pt x="5510650" y="523920"/>
                    </a:lnTo>
                    <a:lnTo>
                      <a:pt x="5487584" y="483163"/>
                    </a:lnTo>
                    <a:lnTo>
                      <a:pt x="5463322" y="443709"/>
                    </a:lnTo>
                    <a:lnTo>
                      <a:pt x="5437902" y="405607"/>
                    </a:lnTo>
                    <a:lnTo>
                      <a:pt x="5411358" y="368903"/>
                    </a:lnTo>
                    <a:lnTo>
                      <a:pt x="5383727" y="333644"/>
                    </a:lnTo>
                    <a:lnTo>
                      <a:pt x="5355043" y="299878"/>
                    </a:lnTo>
                    <a:lnTo>
                      <a:pt x="5325342" y="267651"/>
                    </a:lnTo>
                    <a:lnTo>
                      <a:pt x="5294661" y="237012"/>
                    </a:lnTo>
                    <a:lnTo>
                      <a:pt x="5263034" y="208007"/>
                    </a:lnTo>
                    <a:lnTo>
                      <a:pt x="5230497" y="180683"/>
                    </a:lnTo>
                    <a:lnTo>
                      <a:pt x="5197085" y="155089"/>
                    </a:lnTo>
                    <a:lnTo>
                      <a:pt x="5162835" y="131270"/>
                    </a:lnTo>
                    <a:lnTo>
                      <a:pt x="5127782" y="109275"/>
                    </a:lnTo>
                    <a:lnTo>
                      <a:pt x="5091961" y="89151"/>
                    </a:lnTo>
                    <a:lnTo>
                      <a:pt x="5055409" y="70944"/>
                    </a:lnTo>
                    <a:lnTo>
                      <a:pt x="5018160" y="54702"/>
                    </a:lnTo>
                    <a:lnTo>
                      <a:pt x="4980250" y="40473"/>
                    </a:lnTo>
                    <a:lnTo>
                      <a:pt x="4941715" y="28303"/>
                    </a:lnTo>
                    <a:lnTo>
                      <a:pt x="4902591" y="18240"/>
                    </a:lnTo>
                    <a:lnTo>
                      <a:pt x="4862913" y="10330"/>
                    </a:lnTo>
                    <a:lnTo>
                      <a:pt x="4822716" y="4622"/>
                    </a:lnTo>
                    <a:lnTo>
                      <a:pt x="4782036" y="1163"/>
                    </a:lnTo>
                    <a:lnTo>
                      <a:pt x="4740910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3204210" y="3934205"/>
                <a:ext cx="5689600" cy="2519680"/>
              </a:xfrm>
              <a:custGeom>
                <a:avLst/>
                <a:gdLst/>
                <a:ahLst/>
                <a:cxnLst/>
                <a:rect l="l" t="t" r="r" b="b"/>
                <a:pathLst>
                  <a:path w="5689600" h="2519679">
                    <a:moveTo>
                      <a:pt x="4740910" y="2519172"/>
                    </a:moveTo>
                    <a:lnTo>
                      <a:pt x="4699783" y="2518008"/>
                    </a:lnTo>
                    <a:lnTo>
                      <a:pt x="4659103" y="2514548"/>
                    </a:lnTo>
                    <a:lnTo>
                      <a:pt x="4618906" y="2508840"/>
                    </a:lnTo>
                    <a:lnTo>
                      <a:pt x="4579228" y="2500930"/>
                    </a:lnTo>
                    <a:lnTo>
                      <a:pt x="4540104" y="2490866"/>
                    </a:lnTo>
                    <a:lnTo>
                      <a:pt x="4501569" y="2478695"/>
                    </a:lnTo>
                    <a:lnTo>
                      <a:pt x="4463659" y="2464465"/>
                    </a:lnTo>
                    <a:lnTo>
                      <a:pt x="4426410" y="2448222"/>
                    </a:lnTo>
                    <a:lnTo>
                      <a:pt x="4389858" y="2430014"/>
                    </a:lnTo>
                    <a:lnTo>
                      <a:pt x="4354037" y="2409888"/>
                    </a:lnTo>
                    <a:lnTo>
                      <a:pt x="4318984" y="2387892"/>
                    </a:lnTo>
                    <a:lnTo>
                      <a:pt x="4284734" y="2364072"/>
                    </a:lnTo>
                    <a:lnTo>
                      <a:pt x="4251322" y="2338476"/>
                    </a:lnTo>
                    <a:lnTo>
                      <a:pt x="4218785" y="2311151"/>
                    </a:lnTo>
                    <a:lnTo>
                      <a:pt x="4187158" y="2282145"/>
                    </a:lnTo>
                    <a:lnTo>
                      <a:pt x="4156477" y="2251504"/>
                    </a:lnTo>
                    <a:lnTo>
                      <a:pt x="4126776" y="2219277"/>
                    </a:lnTo>
                    <a:lnTo>
                      <a:pt x="4098092" y="2185509"/>
                    </a:lnTo>
                    <a:lnTo>
                      <a:pt x="4070461" y="2150249"/>
                    </a:lnTo>
                    <a:lnTo>
                      <a:pt x="4043917" y="2113544"/>
                    </a:lnTo>
                    <a:lnTo>
                      <a:pt x="4018497" y="2075441"/>
                    </a:lnTo>
                    <a:lnTo>
                      <a:pt x="3994235" y="2035987"/>
                    </a:lnTo>
                    <a:lnTo>
                      <a:pt x="3971169" y="1995229"/>
                    </a:lnTo>
                    <a:lnTo>
                      <a:pt x="3949332" y="1953216"/>
                    </a:lnTo>
                    <a:lnTo>
                      <a:pt x="3928762" y="1909993"/>
                    </a:lnTo>
                    <a:lnTo>
                      <a:pt x="3909492" y="1865609"/>
                    </a:lnTo>
                    <a:lnTo>
                      <a:pt x="3891560" y="1820110"/>
                    </a:lnTo>
                    <a:lnTo>
                      <a:pt x="3875001" y="1773544"/>
                    </a:lnTo>
                    <a:lnTo>
                      <a:pt x="3859849" y="1725958"/>
                    </a:lnTo>
                    <a:lnTo>
                      <a:pt x="3846142" y="1677399"/>
                    </a:lnTo>
                    <a:lnTo>
                      <a:pt x="3833913" y="1627915"/>
                    </a:lnTo>
                    <a:lnTo>
                      <a:pt x="3823200" y="1577553"/>
                    </a:lnTo>
                    <a:lnTo>
                      <a:pt x="3814037" y="1526360"/>
                    </a:lnTo>
                    <a:lnTo>
                      <a:pt x="3806461" y="1474383"/>
                    </a:lnTo>
                    <a:lnTo>
                      <a:pt x="3800506" y="1421670"/>
                    </a:lnTo>
                    <a:lnTo>
                      <a:pt x="3796208" y="1368268"/>
                    </a:lnTo>
                    <a:lnTo>
                      <a:pt x="3793604" y="1314224"/>
                    </a:lnTo>
                    <a:lnTo>
                      <a:pt x="3792728" y="1259586"/>
                    </a:lnTo>
                    <a:lnTo>
                      <a:pt x="3793604" y="1204943"/>
                    </a:lnTo>
                    <a:lnTo>
                      <a:pt x="3796208" y="1150896"/>
                    </a:lnTo>
                    <a:lnTo>
                      <a:pt x="3800506" y="1097491"/>
                    </a:lnTo>
                    <a:lnTo>
                      <a:pt x="3806461" y="1044775"/>
                    </a:lnTo>
                    <a:lnTo>
                      <a:pt x="3814037" y="992796"/>
                    </a:lnTo>
                    <a:lnTo>
                      <a:pt x="3823200" y="941601"/>
                    </a:lnTo>
                    <a:lnTo>
                      <a:pt x="3833913" y="891237"/>
                    </a:lnTo>
                    <a:lnTo>
                      <a:pt x="3846142" y="841752"/>
                    </a:lnTo>
                    <a:lnTo>
                      <a:pt x="3859849" y="793192"/>
                    </a:lnTo>
                    <a:lnTo>
                      <a:pt x="3875001" y="745605"/>
                    </a:lnTo>
                    <a:lnTo>
                      <a:pt x="3891560" y="699039"/>
                    </a:lnTo>
                    <a:lnTo>
                      <a:pt x="3909492" y="653540"/>
                    </a:lnTo>
                    <a:lnTo>
                      <a:pt x="3928762" y="609155"/>
                    </a:lnTo>
                    <a:lnTo>
                      <a:pt x="3949332" y="565933"/>
                    </a:lnTo>
                    <a:lnTo>
                      <a:pt x="3971169" y="523920"/>
                    </a:lnTo>
                    <a:lnTo>
                      <a:pt x="3994235" y="483163"/>
                    </a:lnTo>
                    <a:lnTo>
                      <a:pt x="4018497" y="443709"/>
                    </a:lnTo>
                    <a:lnTo>
                      <a:pt x="4043917" y="405607"/>
                    </a:lnTo>
                    <a:lnTo>
                      <a:pt x="4070461" y="368903"/>
                    </a:lnTo>
                    <a:lnTo>
                      <a:pt x="4098092" y="333644"/>
                    </a:lnTo>
                    <a:lnTo>
                      <a:pt x="4126776" y="299878"/>
                    </a:lnTo>
                    <a:lnTo>
                      <a:pt x="4156477" y="267651"/>
                    </a:lnTo>
                    <a:lnTo>
                      <a:pt x="4187158" y="237012"/>
                    </a:lnTo>
                    <a:lnTo>
                      <a:pt x="4218785" y="208007"/>
                    </a:lnTo>
                    <a:lnTo>
                      <a:pt x="4251322" y="180683"/>
                    </a:lnTo>
                    <a:lnTo>
                      <a:pt x="4284734" y="155089"/>
                    </a:lnTo>
                    <a:lnTo>
                      <a:pt x="4318984" y="131270"/>
                    </a:lnTo>
                    <a:lnTo>
                      <a:pt x="4354037" y="109275"/>
                    </a:lnTo>
                    <a:lnTo>
                      <a:pt x="4389858" y="89151"/>
                    </a:lnTo>
                    <a:lnTo>
                      <a:pt x="4426410" y="70944"/>
                    </a:lnTo>
                    <a:lnTo>
                      <a:pt x="4463659" y="54702"/>
                    </a:lnTo>
                    <a:lnTo>
                      <a:pt x="4501569" y="40473"/>
                    </a:lnTo>
                    <a:lnTo>
                      <a:pt x="4540104" y="28303"/>
                    </a:lnTo>
                    <a:lnTo>
                      <a:pt x="4579228" y="18240"/>
                    </a:lnTo>
                    <a:lnTo>
                      <a:pt x="4618906" y="10330"/>
                    </a:lnTo>
                    <a:lnTo>
                      <a:pt x="4659103" y="4622"/>
                    </a:lnTo>
                    <a:lnTo>
                      <a:pt x="4699783" y="1163"/>
                    </a:lnTo>
                    <a:lnTo>
                      <a:pt x="4740910" y="0"/>
                    </a:lnTo>
                  </a:path>
                  <a:path w="5689600" h="2519679">
                    <a:moveTo>
                      <a:pt x="948181" y="0"/>
                    </a:moveTo>
                    <a:lnTo>
                      <a:pt x="4740910" y="0"/>
                    </a:lnTo>
                    <a:lnTo>
                      <a:pt x="4782036" y="1163"/>
                    </a:lnTo>
                    <a:lnTo>
                      <a:pt x="4822716" y="4622"/>
                    </a:lnTo>
                    <a:lnTo>
                      <a:pt x="4862913" y="10330"/>
                    </a:lnTo>
                    <a:lnTo>
                      <a:pt x="4902591" y="18240"/>
                    </a:lnTo>
                    <a:lnTo>
                      <a:pt x="4941715" y="28303"/>
                    </a:lnTo>
                    <a:lnTo>
                      <a:pt x="4980250" y="40473"/>
                    </a:lnTo>
                    <a:lnTo>
                      <a:pt x="5018160" y="54702"/>
                    </a:lnTo>
                    <a:lnTo>
                      <a:pt x="5055409" y="70944"/>
                    </a:lnTo>
                    <a:lnTo>
                      <a:pt x="5091961" y="89151"/>
                    </a:lnTo>
                    <a:lnTo>
                      <a:pt x="5127782" y="109275"/>
                    </a:lnTo>
                    <a:lnTo>
                      <a:pt x="5162835" y="131270"/>
                    </a:lnTo>
                    <a:lnTo>
                      <a:pt x="5197085" y="155089"/>
                    </a:lnTo>
                    <a:lnTo>
                      <a:pt x="5230497" y="180683"/>
                    </a:lnTo>
                    <a:lnTo>
                      <a:pt x="5263034" y="208007"/>
                    </a:lnTo>
                    <a:lnTo>
                      <a:pt x="5294661" y="237012"/>
                    </a:lnTo>
                    <a:lnTo>
                      <a:pt x="5325342" y="267651"/>
                    </a:lnTo>
                    <a:lnTo>
                      <a:pt x="5355043" y="299878"/>
                    </a:lnTo>
                    <a:lnTo>
                      <a:pt x="5383727" y="333644"/>
                    </a:lnTo>
                    <a:lnTo>
                      <a:pt x="5411358" y="368903"/>
                    </a:lnTo>
                    <a:lnTo>
                      <a:pt x="5437902" y="405607"/>
                    </a:lnTo>
                    <a:lnTo>
                      <a:pt x="5463322" y="443709"/>
                    </a:lnTo>
                    <a:lnTo>
                      <a:pt x="5487584" y="483163"/>
                    </a:lnTo>
                    <a:lnTo>
                      <a:pt x="5510650" y="523920"/>
                    </a:lnTo>
                    <a:lnTo>
                      <a:pt x="5532487" y="565933"/>
                    </a:lnTo>
                    <a:lnTo>
                      <a:pt x="5553057" y="609155"/>
                    </a:lnTo>
                    <a:lnTo>
                      <a:pt x="5572327" y="653540"/>
                    </a:lnTo>
                    <a:lnTo>
                      <a:pt x="5590259" y="699039"/>
                    </a:lnTo>
                    <a:lnTo>
                      <a:pt x="5606818" y="745605"/>
                    </a:lnTo>
                    <a:lnTo>
                      <a:pt x="5621970" y="793192"/>
                    </a:lnTo>
                    <a:lnTo>
                      <a:pt x="5635677" y="841752"/>
                    </a:lnTo>
                    <a:lnTo>
                      <a:pt x="5647906" y="891237"/>
                    </a:lnTo>
                    <a:lnTo>
                      <a:pt x="5658619" y="941601"/>
                    </a:lnTo>
                    <a:lnTo>
                      <a:pt x="5667782" y="992796"/>
                    </a:lnTo>
                    <a:lnTo>
                      <a:pt x="5675358" y="1044775"/>
                    </a:lnTo>
                    <a:lnTo>
                      <a:pt x="5681313" y="1097491"/>
                    </a:lnTo>
                    <a:lnTo>
                      <a:pt x="5685611" y="1150896"/>
                    </a:lnTo>
                    <a:lnTo>
                      <a:pt x="5688215" y="1204943"/>
                    </a:lnTo>
                    <a:lnTo>
                      <a:pt x="5689092" y="1259586"/>
                    </a:lnTo>
                    <a:lnTo>
                      <a:pt x="5688215" y="1314224"/>
                    </a:lnTo>
                    <a:lnTo>
                      <a:pt x="5685611" y="1368268"/>
                    </a:lnTo>
                    <a:lnTo>
                      <a:pt x="5681313" y="1421670"/>
                    </a:lnTo>
                    <a:lnTo>
                      <a:pt x="5675358" y="1474383"/>
                    </a:lnTo>
                    <a:lnTo>
                      <a:pt x="5667782" y="1526360"/>
                    </a:lnTo>
                    <a:lnTo>
                      <a:pt x="5658619" y="1577553"/>
                    </a:lnTo>
                    <a:lnTo>
                      <a:pt x="5647906" y="1627915"/>
                    </a:lnTo>
                    <a:lnTo>
                      <a:pt x="5635677" y="1677399"/>
                    </a:lnTo>
                    <a:lnTo>
                      <a:pt x="5621970" y="1725958"/>
                    </a:lnTo>
                    <a:lnTo>
                      <a:pt x="5606818" y="1773544"/>
                    </a:lnTo>
                    <a:lnTo>
                      <a:pt x="5590259" y="1820110"/>
                    </a:lnTo>
                    <a:lnTo>
                      <a:pt x="5572327" y="1865609"/>
                    </a:lnTo>
                    <a:lnTo>
                      <a:pt x="5553057" y="1909993"/>
                    </a:lnTo>
                    <a:lnTo>
                      <a:pt x="5532487" y="1953216"/>
                    </a:lnTo>
                    <a:lnTo>
                      <a:pt x="5510650" y="1995229"/>
                    </a:lnTo>
                    <a:lnTo>
                      <a:pt x="5487584" y="2035987"/>
                    </a:lnTo>
                    <a:lnTo>
                      <a:pt x="5463322" y="2075441"/>
                    </a:lnTo>
                    <a:lnTo>
                      <a:pt x="5437902" y="2113544"/>
                    </a:lnTo>
                    <a:lnTo>
                      <a:pt x="5411358" y="2150249"/>
                    </a:lnTo>
                    <a:lnTo>
                      <a:pt x="5383727" y="2185509"/>
                    </a:lnTo>
                    <a:lnTo>
                      <a:pt x="5355043" y="2219277"/>
                    </a:lnTo>
                    <a:lnTo>
                      <a:pt x="5325342" y="2251504"/>
                    </a:lnTo>
                    <a:lnTo>
                      <a:pt x="5294661" y="2282145"/>
                    </a:lnTo>
                    <a:lnTo>
                      <a:pt x="5263034" y="2311151"/>
                    </a:lnTo>
                    <a:lnTo>
                      <a:pt x="5230497" y="2338476"/>
                    </a:lnTo>
                    <a:lnTo>
                      <a:pt x="5197085" y="2364072"/>
                    </a:lnTo>
                    <a:lnTo>
                      <a:pt x="5162835" y="2387892"/>
                    </a:lnTo>
                    <a:lnTo>
                      <a:pt x="5127782" y="2409888"/>
                    </a:lnTo>
                    <a:lnTo>
                      <a:pt x="5091961" y="2430014"/>
                    </a:lnTo>
                    <a:lnTo>
                      <a:pt x="5055409" y="2448222"/>
                    </a:lnTo>
                    <a:lnTo>
                      <a:pt x="5018160" y="2464465"/>
                    </a:lnTo>
                    <a:lnTo>
                      <a:pt x="4980250" y="2478695"/>
                    </a:lnTo>
                    <a:lnTo>
                      <a:pt x="4941715" y="2490866"/>
                    </a:lnTo>
                    <a:lnTo>
                      <a:pt x="4902591" y="2500930"/>
                    </a:lnTo>
                    <a:lnTo>
                      <a:pt x="4862913" y="2508840"/>
                    </a:lnTo>
                    <a:lnTo>
                      <a:pt x="4822716" y="2514548"/>
                    </a:lnTo>
                    <a:lnTo>
                      <a:pt x="4782036" y="2518008"/>
                    </a:lnTo>
                    <a:lnTo>
                      <a:pt x="4740910" y="2519172"/>
                    </a:lnTo>
                    <a:lnTo>
                      <a:pt x="948181" y="2519172"/>
                    </a:lnTo>
                    <a:lnTo>
                      <a:pt x="907055" y="2518008"/>
                    </a:lnTo>
                    <a:lnTo>
                      <a:pt x="866375" y="2514548"/>
                    </a:lnTo>
                    <a:lnTo>
                      <a:pt x="826178" y="2508840"/>
                    </a:lnTo>
                    <a:lnTo>
                      <a:pt x="786500" y="2500930"/>
                    </a:lnTo>
                    <a:lnTo>
                      <a:pt x="747376" y="2490866"/>
                    </a:lnTo>
                    <a:lnTo>
                      <a:pt x="708841" y="2478695"/>
                    </a:lnTo>
                    <a:lnTo>
                      <a:pt x="670931" y="2464465"/>
                    </a:lnTo>
                    <a:lnTo>
                      <a:pt x="633682" y="2448222"/>
                    </a:lnTo>
                    <a:lnTo>
                      <a:pt x="597130" y="2430014"/>
                    </a:lnTo>
                    <a:lnTo>
                      <a:pt x="561309" y="2409888"/>
                    </a:lnTo>
                    <a:lnTo>
                      <a:pt x="526256" y="2387892"/>
                    </a:lnTo>
                    <a:lnTo>
                      <a:pt x="492006" y="2364072"/>
                    </a:lnTo>
                    <a:lnTo>
                      <a:pt x="458594" y="2338476"/>
                    </a:lnTo>
                    <a:lnTo>
                      <a:pt x="426057" y="2311151"/>
                    </a:lnTo>
                    <a:lnTo>
                      <a:pt x="394430" y="2282145"/>
                    </a:lnTo>
                    <a:lnTo>
                      <a:pt x="363749" y="2251504"/>
                    </a:lnTo>
                    <a:lnTo>
                      <a:pt x="334048" y="2219277"/>
                    </a:lnTo>
                    <a:lnTo>
                      <a:pt x="305364" y="2185509"/>
                    </a:lnTo>
                    <a:lnTo>
                      <a:pt x="277733" y="2150249"/>
                    </a:lnTo>
                    <a:lnTo>
                      <a:pt x="251189" y="2113544"/>
                    </a:lnTo>
                    <a:lnTo>
                      <a:pt x="225769" y="2075441"/>
                    </a:lnTo>
                    <a:lnTo>
                      <a:pt x="201507" y="2035987"/>
                    </a:lnTo>
                    <a:lnTo>
                      <a:pt x="178441" y="1995229"/>
                    </a:lnTo>
                    <a:lnTo>
                      <a:pt x="156604" y="1953216"/>
                    </a:lnTo>
                    <a:lnTo>
                      <a:pt x="136034" y="1909993"/>
                    </a:lnTo>
                    <a:lnTo>
                      <a:pt x="116764" y="1865609"/>
                    </a:lnTo>
                    <a:lnTo>
                      <a:pt x="98832" y="1820110"/>
                    </a:lnTo>
                    <a:lnTo>
                      <a:pt x="82273" y="1773544"/>
                    </a:lnTo>
                    <a:lnTo>
                      <a:pt x="67121" y="1725958"/>
                    </a:lnTo>
                    <a:lnTo>
                      <a:pt x="53414" y="1677399"/>
                    </a:lnTo>
                    <a:lnTo>
                      <a:pt x="41185" y="1627915"/>
                    </a:lnTo>
                    <a:lnTo>
                      <a:pt x="30472" y="1577553"/>
                    </a:lnTo>
                    <a:lnTo>
                      <a:pt x="21309" y="1526360"/>
                    </a:lnTo>
                    <a:lnTo>
                      <a:pt x="13733" y="1474383"/>
                    </a:lnTo>
                    <a:lnTo>
                      <a:pt x="7778" y="1421670"/>
                    </a:lnTo>
                    <a:lnTo>
                      <a:pt x="3480" y="1368268"/>
                    </a:lnTo>
                    <a:lnTo>
                      <a:pt x="876" y="1314224"/>
                    </a:lnTo>
                    <a:lnTo>
                      <a:pt x="0" y="1259586"/>
                    </a:lnTo>
                    <a:lnTo>
                      <a:pt x="876" y="1204943"/>
                    </a:lnTo>
                    <a:lnTo>
                      <a:pt x="3480" y="1150896"/>
                    </a:lnTo>
                    <a:lnTo>
                      <a:pt x="7778" y="1097491"/>
                    </a:lnTo>
                    <a:lnTo>
                      <a:pt x="13733" y="1044775"/>
                    </a:lnTo>
                    <a:lnTo>
                      <a:pt x="21309" y="992796"/>
                    </a:lnTo>
                    <a:lnTo>
                      <a:pt x="30472" y="941601"/>
                    </a:lnTo>
                    <a:lnTo>
                      <a:pt x="41185" y="891237"/>
                    </a:lnTo>
                    <a:lnTo>
                      <a:pt x="53414" y="841752"/>
                    </a:lnTo>
                    <a:lnTo>
                      <a:pt x="67121" y="793192"/>
                    </a:lnTo>
                    <a:lnTo>
                      <a:pt x="82273" y="745605"/>
                    </a:lnTo>
                    <a:lnTo>
                      <a:pt x="98832" y="699039"/>
                    </a:lnTo>
                    <a:lnTo>
                      <a:pt x="116764" y="653540"/>
                    </a:lnTo>
                    <a:lnTo>
                      <a:pt x="136034" y="609155"/>
                    </a:lnTo>
                    <a:lnTo>
                      <a:pt x="156604" y="565933"/>
                    </a:lnTo>
                    <a:lnTo>
                      <a:pt x="178441" y="523920"/>
                    </a:lnTo>
                    <a:lnTo>
                      <a:pt x="201507" y="483163"/>
                    </a:lnTo>
                    <a:lnTo>
                      <a:pt x="225769" y="443709"/>
                    </a:lnTo>
                    <a:lnTo>
                      <a:pt x="251189" y="405607"/>
                    </a:lnTo>
                    <a:lnTo>
                      <a:pt x="277733" y="368903"/>
                    </a:lnTo>
                    <a:lnTo>
                      <a:pt x="305364" y="333644"/>
                    </a:lnTo>
                    <a:lnTo>
                      <a:pt x="334048" y="299878"/>
                    </a:lnTo>
                    <a:lnTo>
                      <a:pt x="363749" y="267651"/>
                    </a:lnTo>
                    <a:lnTo>
                      <a:pt x="394430" y="237012"/>
                    </a:lnTo>
                    <a:lnTo>
                      <a:pt x="426057" y="208007"/>
                    </a:lnTo>
                    <a:lnTo>
                      <a:pt x="458594" y="180683"/>
                    </a:lnTo>
                    <a:lnTo>
                      <a:pt x="492006" y="155089"/>
                    </a:lnTo>
                    <a:lnTo>
                      <a:pt x="526256" y="131270"/>
                    </a:lnTo>
                    <a:lnTo>
                      <a:pt x="561309" y="109275"/>
                    </a:lnTo>
                    <a:lnTo>
                      <a:pt x="597130" y="89151"/>
                    </a:lnTo>
                    <a:lnTo>
                      <a:pt x="633682" y="70944"/>
                    </a:lnTo>
                    <a:lnTo>
                      <a:pt x="670931" y="54702"/>
                    </a:lnTo>
                    <a:lnTo>
                      <a:pt x="708841" y="40473"/>
                    </a:lnTo>
                    <a:lnTo>
                      <a:pt x="747376" y="28303"/>
                    </a:lnTo>
                    <a:lnTo>
                      <a:pt x="786500" y="18240"/>
                    </a:lnTo>
                    <a:lnTo>
                      <a:pt x="826178" y="10330"/>
                    </a:lnTo>
                    <a:lnTo>
                      <a:pt x="866375" y="4622"/>
                    </a:lnTo>
                    <a:lnTo>
                      <a:pt x="907055" y="1163"/>
                    </a:lnTo>
                    <a:lnTo>
                      <a:pt x="948181" y="0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>
              <a:off x="872456" y="4306330"/>
              <a:ext cx="4637015" cy="179679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87313">
                <a:lnSpc>
                  <a:spcPct val="100000"/>
                </a:lnSpc>
                <a:buFontTx/>
                <a:buChar char="-"/>
              </a:pP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на харчування  учнів ЗЗСО – </a:t>
              </a:r>
              <a:r>
                <a:rPr lang="uk-UA" sz="1450" b="1" dirty="0" smtClean="0">
                  <a:latin typeface="Times New Roman" pitchFamily="18" charset="0"/>
                  <a:cs typeface="Times New Roman" pitchFamily="18" charset="0"/>
                </a:rPr>
                <a:t>602,9 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тис. </a:t>
              </a:r>
              <a:r>
                <a:rPr lang="uk-UA" sz="1450" dirty="0" err="1">
                  <a:latin typeface="Times New Roman" pitchFamily="18" charset="0"/>
                  <a:cs typeface="Times New Roman" pitchFamily="18" charset="0"/>
                </a:rPr>
                <a:t>грн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87313">
                <a:lnSpc>
                  <a:spcPct val="100000"/>
                </a:lnSpc>
                <a:buFontTx/>
                <a:buChar char="-"/>
              </a:pP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на проведення додаткових психолого-педагогічних  і </a:t>
              </a:r>
              <a:r>
                <a:rPr lang="uk-UA" sz="1450" dirty="0" err="1" smtClean="0">
                  <a:latin typeface="Times New Roman" pitchFamily="18" charset="0"/>
                  <a:cs typeface="Times New Roman" pitchFamily="18" charset="0"/>
                </a:rPr>
                <a:t>корекційно-розвиткових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 занять – </a:t>
              </a:r>
              <a:r>
                <a:rPr lang="uk-UA" sz="1450" b="1" dirty="0" smtClean="0">
                  <a:latin typeface="Times New Roman" pitchFamily="18" charset="0"/>
                  <a:cs typeface="Times New Roman" pitchFamily="18" charset="0"/>
                </a:rPr>
                <a:t>10,1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45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87313">
                <a:buFontTx/>
                <a:buChar char="-"/>
              </a:pPr>
              <a:r>
                <a:rPr lang="uk-UA" sz="1450" spc="-20" dirty="0" smtClean="0">
                  <a:latin typeface="Times New Roman" pitchFamily="18" charset="0"/>
                  <a:cs typeface="Times New Roman" pitchFamily="18" charset="0"/>
                </a:rPr>
                <a:t>реалізація </a:t>
              </a:r>
              <a:r>
                <a:rPr lang="uk-UA" sz="1450" spc="-20" dirty="0" err="1" smtClean="0">
                  <a:latin typeface="Times New Roman" pitchFamily="18" charset="0"/>
                  <a:cs typeface="Times New Roman" pitchFamily="18" charset="0"/>
                </a:rPr>
                <a:t>ПІП</a:t>
              </a:r>
              <a:r>
                <a:rPr lang="uk-UA" sz="1450" spc="-20" dirty="0" smtClean="0">
                  <a:latin typeface="Times New Roman" pitchFamily="18" charset="0"/>
                  <a:cs typeface="Times New Roman" pitchFamily="18" charset="0"/>
                </a:rPr>
                <a:t> із виплати грошової компенсації за належні для отримання жилі приміщення для сімей осіб, визначених в ЗУ </a:t>
              </a:r>
              <a:r>
                <a:rPr lang="uk-UA" sz="1450" spc="-20" dirty="0" err="1" smtClean="0">
                  <a:latin typeface="Times New Roman" pitchFamily="18" charset="0"/>
                  <a:cs typeface="Times New Roman" pitchFamily="18" charset="0"/>
                </a:rPr>
                <a:t>“Про</a:t>
              </a:r>
              <a:r>
                <a:rPr lang="uk-UA" sz="1450" spc="-20" dirty="0" smtClean="0">
                  <a:latin typeface="Times New Roman" pitchFamily="18" charset="0"/>
                  <a:cs typeface="Times New Roman" pitchFamily="18" charset="0"/>
                </a:rPr>
                <a:t> статус ветеранів </a:t>
              </a:r>
              <a:r>
                <a:rPr lang="uk-UA" sz="1450" spc="-20" dirty="0" err="1" smtClean="0">
                  <a:latin typeface="Times New Roman" pitchFamily="18" charset="0"/>
                  <a:cs typeface="Times New Roman" pitchFamily="18" charset="0"/>
                </a:rPr>
                <a:t>війни”–</a:t>
              </a:r>
              <a:r>
                <a:rPr lang="uk-UA" sz="1450" spc="-2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b="1" spc="-20" dirty="0" smtClean="0">
                  <a:latin typeface="Times New Roman" pitchFamily="18" charset="0"/>
                  <a:cs typeface="Times New Roman" pitchFamily="18" charset="0"/>
                </a:rPr>
                <a:t>1 728,3 </a:t>
              </a:r>
              <a:r>
                <a:rPr lang="uk-UA" sz="1450" spc="-20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450" spc="-2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172200" y="4191000"/>
            <a:ext cx="2438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marR="130175">
              <a:lnSpc>
                <a:spcPct val="100000"/>
              </a:lnSpc>
              <a:spcBef>
                <a:spcPts val="10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Субвенції </a:t>
            </a:r>
            <a:r>
              <a:rPr lang="uk-UA" spc="-5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2 341,3</a:t>
            </a:r>
            <a:r>
              <a:rPr lang="uk-UA" b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тис.</a:t>
            </a:r>
            <a:r>
              <a:rPr lang="uk-UA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pc="-25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b="1" spc="-25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25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27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6400" y="152400"/>
            <a:ext cx="6285230" cy="873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marR="5080" indent="24130" algn="ctr">
              <a:lnSpc>
                <a:spcPct val="100000"/>
              </a:lnSpc>
              <a:spcBef>
                <a:spcPts val="95"/>
              </a:spcBef>
              <a:tabLst>
                <a:tab pos="3081020" algn="l"/>
              </a:tabLst>
            </a:pPr>
            <a:r>
              <a:rPr dirty="0"/>
              <a:t>Видатки</a:t>
            </a:r>
            <a:r>
              <a:rPr spc="-110" dirty="0"/>
              <a:t> </a:t>
            </a:r>
            <a:r>
              <a:rPr dirty="0"/>
              <a:t>спеціального</a:t>
            </a:r>
            <a:r>
              <a:rPr spc="-114" dirty="0"/>
              <a:t> </a:t>
            </a:r>
            <a:r>
              <a:rPr dirty="0"/>
              <a:t>фонду</a:t>
            </a:r>
            <a:r>
              <a:rPr spc="-125" dirty="0"/>
              <a:t> </a:t>
            </a:r>
            <a:r>
              <a:rPr spc="-10" dirty="0" err="1"/>
              <a:t>бюджету</a:t>
            </a:r>
            <a:r>
              <a:rPr spc="-10" dirty="0"/>
              <a:t> </a:t>
            </a:r>
            <a:r>
              <a:rPr lang="uk-UA" dirty="0"/>
              <a:t>         за </a:t>
            </a:r>
            <a:r>
              <a:rPr lang="uk-UA" dirty="0" smtClean="0"/>
              <a:t>9 місяців </a:t>
            </a:r>
            <a:r>
              <a:rPr dirty="0" smtClean="0"/>
              <a:t>202</a:t>
            </a:r>
            <a:r>
              <a:rPr lang="uk-UA" dirty="0"/>
              <a:t>5</a:t>
            </a:r>
            <a:r>
              <a:rPr spc="-75" dirty="0"/>
              <a:t> </a:t>
            </a:r>
            <a:r>
              <a:rPr spc="-20" dirty="0"/>
              <a:t>року</a:t>
            </a:r>
          </a:p>
        </p:txBody>
      </p:sp>
      <p:grpSp>
        <p:nvGrpSpPr>
          <p:cNvPr id="2" name="Группа 24"/>
          <p:cNvGrpSpPr/>
          <p:nvPr/>
        </p:nvGrpSpPr>
        <p:grpSpPr>
          <a:xfrm>
            <a:off x="228600" y="1066801"/>
            <a:ext cx="8534400" cy="5297396"/>
            <a:chOff x="457200" y="3962400"/>
            <a:chExt cx="7543800" cy="2564247"/>
          </a:xfrm>
        </p:grpSpPr>
        <p:grpSp>
          <p:nvGrpSpPr>
            <p:cNvPr id="3" name="object 20"/>
            <p:cNvGrpSpPr/>
            <p:nvPr/>
          </p:nvGrpSpPr>
          <p:grpSpPr>
            <a:xfrm>
              <a:off x="457200" y="3962400"/>
              <a:ext cx="7543800" cy="2545080"/>
              <a:chOff x="3191510" y="3921505"/>
              <a:chExt cx="5715000" cy="2545080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3204210" y="3934205"/>
                <a:ext cx="5689600" cy="2519680"/>
              </a:xfrm>
              <a:custGeom>
                <a:avLst/>
                <a:gdLst/>
                <a:ahLst/>
                <a:cxnLst/>
                <a:rect l="l" t="t" r="r" b="b"/>
                <a:pathLst>
                  <a:path w="5689600" h="2519679">
                    <a:moveTo>
                      <a:pt x="4740910" y="0"/>
                    </a:moveTo>
                    <a:lnTo>
                      <a:pt x="948181" y="0"/>
                    </a:lnTo>
                    <a:lnTo>
                      <a:pt x="907055" y="1163"/>
                    </a:lnTo>
                    <a:lnTo>
                      <a:pt x="866375" y="4622"/>
                    </a:lnTo>
                    <a:lnTo>
                      <a:pt x="826178" y="10330"/>
                    </a:lnTo>
                    <a:lnTo>
                      <a:pt x="786500" y="18240"/>
                    </a:lnTo>
                    <a:lnTo>
                      <a:pt x="747376" y="28303"/>
                    </a:lnTo>
                    <a:lnTo>
                      <a:pt x="708841" y="40473"/>
                    </a:lnTo>
                    <a:lnTo>
                      <a:pt x="670931" y="54702"/>
                    </a:lnTo>
                    <a:lnTo>
                      <a:pt x="633682" y="70944"/>
                    </a:lnTo>
                    <a:lnTo>
                      <a:pt x="597130" y="89151"/>
                    </a:lnTo>
                    <a:lnTo>
                      <a:pt x="561309" y="109275"/>
                    </a:lnTo>
                    <a:lnTo>
                      <a:pt x="526256" y="131270"/>
                    </a:lnTo>
                    <a:lnTo>
                      <a:pt x="492006" y="155089"/>
                    </a:lnTo>
                    <a:lnTo>
                      <a:pt x="458594" y="180683"/>
                    </a:lnTo>
                    <a:lnTo>
                      <a:pt x="426057" y="208007"/>
                    </a:lnTo>
                    <a:lnTo>
                      <a:pt x="394430" y="237012"/>
                    </a:lnTo>
                    <a:lnTo>
                      <a:pt x="363749" y="267651"/>
                    </a:lnTo>
                    <a:lnTo>
                      <a:pt x="334048" y="299878"/>
                    </a:lnTo>
                    <a:lnTo>
                      <a:pt x="305364" y="333644"/>
                    </a:lnTo>
                    <a:lnTo>
                      <a:pt x="277733" y="368903"/>
                    </a:lnTo>
                    <a:lnTo>
                      <a:pt x="251189" y="405607"/>
                    </a:lnTo>
                    <a:lnTo>
                      <a:pt x="225769" y="443709"/>
                    </a:lnTo>
                    <a:lnTo>
                      <a:pt x="201507" y="483163"/>
                    </a:lnTo>
                    <a:lnTo>
                      <a:pt x="178441" y="523920"/>
                    </a:lnTo>
                    <a:lnTo>
                      <a:pt x="156604" y="565933"/>
                    </a:lnTo>
                    <a:lnTo>
                      <a:pt x="136034" y="609155"/>
                    </a:lnTo>
                    <a:lnTo>
                      <a:pt x="116764" y="653540"/>
                    </a:lnTo>
                    <a:lnTo>
                      <a:pt x="98832" y="699039"/>
                    </a:lnTo>
                    <a:lnTo>
                      <a:pt x="82273" y="745605"/>
                    </a:lnTo>
                    <a:lnTo>
                      <a:pt x="67121" y="793192"/>
                    </a:lnTo>
                    <a:lnTo>
                      <a:pt x="53414" y="841752"/>
                    </a:lnTo>
                    <a:lnTo>
                      <a:pt x="41185" y="891237"/>
                    </a:lnTo>
                    <a:lnTo>
                      <a:pt x="30472" y="941601"/>
                    </a:lnTo>
                    <a:lnTo>
                      <a:pt x="21309" y="992796"/>
                    </a:lnTo>
                    <a:lnTo>
                      <a:pt x="13733" y="1044775"/>
                    </a:lnTo>
                    <a:lnTo>
                      <a:pt x="7778" y="1097491"/>
                    </a:lnTo>
                    <a:lnTo>
                      <a:pt x="3480" y="1150896"/>
                    </a:lnTo>
                    <a:lnTo>
                      <a:pt x="876" y="1204943"/>
                    </a:lnTo>
                    <a:lnTo>
                      <a:pt x="0" y="1259586"/>
                    </a:lnTo>
                    <a:lnTo>
                      <a:pt x="876" y="1314224"/>
                    </a:lnTo>
                    <a:lnTo>
                      <a:pt x="3480" y="1368268"/>
                    </a:lnTo>
                    <a:lnTo>
                      <a:pt x="7778" y="1421670"/>
                    </a:lnTo>
                    <a:lnTo>
                      <a:pt x="13733" y="1474383"/>
                    </a:lnTo>
                    <a:lnTo>
                      <a:pt x="21309" y="1526360"/>
                    </a:lnTo>
                    <a:lnTo>
                      <a:pt x="30472" y="1577553"/>
                    </a:lnTo>
                    <a:lnTo>
                      <a:pt x="41185" y="1627915"/>
                    </a:lnTo>
                    <a:lnTo>
                      <a:pt x="53414" y="1677399"/>
                    </a:lnTo>
                    <a:lnTo>
                      <a:pt x="67121" y="1725958"/>
                    </a:lnTo>
                    <a:lnTo>
                      <a:pt x="82273" y="1773544"/>
                    </a:lnTo>
                    <a:lnTo>
                      <a:pt x="98832" y="1820110"/>
                    </a:lnTo>
                    <a:lnTo>
                      <a:pt x="116764" y="1865609"/>
                    </a:lnTo>
                    <a:lnTo>
                      <a:pt x="136034" y="1909993"/>
                    </a:lnTo>
                    <a:lnTo>
                      <a:pt x="156604" y="1953216"/>
                    </a:lnTo>
                    <a:lnTo>
                      <a:pt x="178441" y="1995229"/>
                    </a:lnTo>
                    <a:lnTo>
                      <a:pt x="201507" y="2035987"/>
                    </a:lnTo>
                    <a:lnTo>
                      <a:pt x="225769" y="2075441"/>
                    </a:lnTo>
                    <a:lnTo>
                      <a:pt x="251189" y="2113544"/>
                    </a:lnTo>
                    <a:lnTo>
                      <a:pt x="277733" y="2150249"/>
                    </a:lnTo>
                    <a:lnTo>
                      <a:pt x="305364" y="2185509"/>
                    </a:lnTo>
                    <a:lnTo>
                      <a:pt x="334048" y="2219277"/>
                    </a:lnTo>
                    <a:lnTo>
                      <a:pt x="363749" y="2251504"/>
                    </a:lnTo>
                    <a:lnTo>
                      <a:pt x="394430" y="2282145"/>
                    </a:lnTo>
                    <a:lnTo>
                      <a:pt x="426057" y="2311151"/>
                    </a:lnTo>
                    <a:lnTo>
                      <a:pt x="458594" y="2338476"/>
                    </a:lnTo>
                    <a:lnTo>
                      <a:pt x="492006" y="2364072"/>
                    </a:lnTo>
                    <a:lnTo>
                      <a:pt x="526256" y="2387892"/>
                    </a:lnTo>
                    <a:lnTo>
                      <a:pt x="561309" y="2409888"/>
                    </a:lnTo>
                    <a:lnTo>
                      <a:pt x="597130" y="2430014"/>
                    </a:lnTo>
                    <a:lnTo>
                      <a:pt x="633682" y="2448222"/>
                    </a:lnTo>
                    <a:lnTo>
                      <a:pt x="670931" y="2464465"/>
                    </a:lnTo>
                    <a:lnTo>
                      <a:pt x="708841" y="2478695"/>
                    </a:lnTo>
                    <a:lnTo>
                      <a:pt x="747376" y="2490866"/>
                    </a:lnTo>
                    <a:lnTo>
                      <a:pt x="786500" y="2500930"/>
                    </a:lnTo>
                    <a:lnTo>
                      <a:pt x="826178" y="2508840"/>
                    </a:lnTo>
                    <a:lnTo>
                      <a:pt x="866375" y="2514548"/>
                    </a:lnTo>
                    <a:lnTo>
                      <a:pt x="907055" y="2518008"/>
                    </a:lnTo>
                    <a:lnTo>
                      <a:pt x="948181" y="2519172"/>
                    </a:lnTo>
                    <a:lnTo>
                      <a:pt x="4740910" y="2519172"/>
                    </a:lnTo>
                    <a:lnTo>
                      <a:pt x="4782036" y="2518008"/>
                    </a:lnTo>
                    <a:lnTo>
                      <a:pt x="4822716" y="2514548"/>
                    </a:lnTo>
                    <a:lnTo>
                      <a:pt x="4862913" y="2508840"/>
                    </a:lnTo>
                    <a:lnTo>
                      <a:pt x="4902591" y="2500930"/>
                    </a:lnTo>
                    <a:lnTo>
                      <a:pt x="4941715" y="2490866"/>
                    </a:lnTo>
                    <a:lnTo>
                      <a:pt x="4980250" y="2478695"/>
                    </a:lnTo>
                    <a:lnTo>
                      <a:pt x="5018160" y="2464465"/>
                    </a:lnTo>
                    <a:lnTo>
                      <a:pt x="5055409" y="2448222"/>
                    </a:lnTo>
                    <a:lnTo>
                      <a:pt x="5091961" y="2430014"/>
                    </a:lnTo>
                    <a:lnTo>
                      <a:pt x="5127782" y="2409888"/>
                    </a:lnTo>
                    <a:lnTo>
                      <a:pt x="5162835" y="2387892"/>
                    </a:lnTo>
                    <a:lnTo>
                      <a:pt x="5197085" y="2364072"/>
                    </a:lnTo>
                    <a:lnTo>
                      <a:pt x="5230497" y="2338476"/>
                    </a:lnTo>
                    <a:lnTo>
                      <a:pt x="5263034" y="2311151"/>
                    </a:lnTo>
                    <a:lnTo>
                      <a:pt x="5294661" y="2282145"/>
                    </a:lnTo>
                    <a:lnTo>
                      <a:pt x="5325342" y="2251504"/>
                    </a:lnTo>
                    <a:lnTo>
                      <a:pt x="5355043" y="2219277"/>
                    </a:lnTo>
                    <a:lnTo>
                      <a:pt x="5383727" y="2185509"/>
                    </a:lnTo>
                    <a:lnTo>
                      <a:pt x="5411358" y="2150249"/>
                    </a:lnTo>
                    <a:lnTo>
                      <a:pt x="5437902" y="2113544"/>
                    </a:lnTo>
                    <a:lnTo>
                      <a:pt x="5463322" y="2075441"/>
                    </a:lnTo>
                    <a:lnTo>
                      <a:pt x="5487584" y="2035987"/>
                    </a:lnTo>
                    <a:lnTo>
                      <a:pt x="5510650" y="1995229"/>
                    </a:lnTo>
                    <a:lnTo>
                      <a:pt x="5532487" y="1953216"/>
                    </a:lnTo>
                    <a:lnTo>
                      <a:pt x="5553057" y="1909993"/>
                    </a:lnTo>
                    <a:lnTo>
                      <a:pt x="5572327" y="1865609"/>
                    </a:lnTo>
                    <a:lnTo>
                      <a:pt x="5590259" y="1820110"/>
                    </a:lnTo>
                    <a:lnTo>
                      <a:pt x="5606818" y="1773544"/>
                    </a:lnTo>
                    <a:lnTo>
                      <a:pt x="5621970" y="1725958"/>
                    </a:lnTo>
                    <a:lnTo>
                      <a:pt x="5635677" y="1677399"/>
                    </a:lnTo>
                    <a:lnTo>
                      <a:pt x="5647906" y="1627915"/>
                    </a:lnTo>
                    <a:lnTo>
                      <a:pt x="5658619" y="1577553"/>
                    </a:lnTo>
                    <a:lnTo>
                      <a:pt x="5667782" y="1526360"/>
                    </a:lnTo>
                    <a:lnTo>
                      <a:pt x="5675358" y="1474383"/>
                    </a:lnTo>
                    <a:lnTo>
                      <a:pt x="5681313" y="1421670"/>
                    </a:lnTo>
                    <a:lnTo>
                      <a:pt x="5685611" y="1368268"/>
                    </a:lnTo>
                    <a:lnTo>
                      <a:pt x="5688215" y="1314224"/>
                    </a:lnTo>
                    <a:lnTo>
                      <a:pt x="5689092" y="1259586"/>
                    </a:lnTo>
                    <a:lnTo>
                      <a:pt x="5688215" y="1204943"/>
                    </a:lnTo>
                    <a:lnTo>
                      <a:pt x="5685611" y="1150896"/>
                    </a:lnTo>
                    <a:lnTo>
                      <a:pt x="5681313" y="1097491"/>
                    </a:lnTo>
                    <a:lnTo>
                      <a:pt x="5675358" y="1044775"/>
                    </a:lnTo>
                    <a:lnTo>
                      <a:pt x="5667782" y="992796"/>
                    </a:lnTo>
                    <a:lnTo>
                      <a:pt x="5658619" y="941601"/>
                    </a:lnTo>
                    <a:lnTo>
                      <a:pt x="5647906" y="891237"/>
                    </a:lnTo>
                    <a:lnTo>
                      <a:pt x="5635677" y="841752"/>
                    </a:lnTo>
                    <a:lnTo>
                      <a:pt x="5621970" y="793192"/>
                    </a:lnTo>
                    <a:lnTo>
                      <a:pt x="5606818" y="745605"/>
                    </a:lnTo>
                    <a:lnTo>
                      <a:pt x="5590259" y="699039"/>
                    </a:lnTo>
                    <a:lnTo>
                      <a:pt x="5572327" y="653540"/>
                    </a:lnTo>
                    <a:lnTo>
                      <a:pt x="5553057" y="609155"/>
                    </a:lnTo>
                    <a:lnTo>
                      <a:pt x="5532487" y="565933"/>
                    </a:lnTo>
                    <a:lnTo>
                      <a:pt x="5510650" y="523920"/>
                    </a:lnTo>
                    <a:lnTo>
                      <a:pt x="5487584" y="483163"/>
                    </a:lnTo>
                    <a:lnTo>
                      <a:pt x="5463322" y="443709"/>
                    </a:lnTo>
                    <a:lnTo>
                      <a:pt x="5437902" y="405607"/>
                    </a:lnTo>
                    <a:lnTo>
                      <a:pt x="5411358" y="368903"/>
                    </a:lnTo>
                    <a:lnTo>
                      <a:pt x="5383727" y="333644"/>
                    </a:lnTo>
                    <a:lnTo>
                      <a:pt x="5355043" y="299878"/>
                    </a:lnTo>
                    <a:lnTo>
                      <a:pt x="5325342" y="267651"/>
                    </a:lnTo>
                    <a:lnTo>
                      <a:pt x="5294661" y="237012"/>
                    </a:lnTo>
                    <a:lnTo>
                      <a:pt x="5263034" y="208007"/>
                    </a:lnTo>
                    <a:lnTo>
                      <a:pt x="5230497" y="180683"/>
                    </a:lnTo>
                    <a:lnTo>
                      <a:pt x="5197085" y="155089"/>
                    </a:lnTo>
                    <a:lnTo>
                      <a:pt x="5162835" y="131270"/>
                    </a:lnTo>
                    <a:lnTo>
                      <a:pt x="5127782" y="109275"/>
                    </a:lnTo>
                    <a:lnTo>
                      <a:pt x="5091961" y="89151"/>
                    </a:lnTo>
                    <a:lnTo>
                      <a:pt x="5055409" y="70944"/>
                    </a:lnTo>
                    <a:lnTo>
                      <a:pt x="5018160" y="54702"/>
                    </a:lnTo>
                    <a:lnTo>
                      <a:pt x="4980250" y="40473"/>
                    </a:lnTo>
                    <a:lnTo>
                      <a:pt x="4941715" y="28303"/>
                    </a:lnTo>
                    <a:lnTo>
                      <a:pt x="4902591" y="18240"/>
                    </a:lnTo>
                    <a:lnTo>
                      <a:pt x="4862913" y="10330"/>
                    </a:lnTo>
                    <a:lnTo>
                      <a:pt x="4822716" y="4622"/>
                    </a:lnTo>
                    <a:lnTo>
                      <a:pt x="4782036" y="1163"/>
                    </a:lnTo>
                    <a:lnTo>
                      <a:pt x="4740910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3204210" y="3934205"/>
                <a:ext cx="5689600" cy="2519680"/>
              </a:xfrm>
              <a:custGeom>
                <a:avLst/>
                <a:gdLst/>
                <a:ahLst/>
                <a:cxnLst/>
                <a:rect l="l" t="t" r="r" b="b"/>
                <a:pathLst>
                  <a:path w="5689600" h="2519679">
                    <a:moveTo>
                      <a:pt x="4740910" y="2519172"/>
                    </a:moveTo>
                    <a:lnTo>
                      <a:pt x="4699783" y="2518008"/>
                    </a:lnTo>
                    <a:lnTo>
                      <a:pt x="4659103" y="2514548"/>
                    </a:lnTo>
                    <a:lnTo>
                      <a:pt x="4618906" y="2508840"/>
                    </a:lnTo>
                    <a:lnTo>
                      <a:pt x="4579228" y="2500930"/>
                    </a:lnTo>
                    <a:lnTo>
                      <a:pt x="4540104" y="2490866"/>
                    </a:lnTo>
                    <a:lnTo>
                      <a:pt x="4501569" y="2478695"/>
                    </a:lnTo>
                    <a:lnTo>
                      <a:pt x="4463659" y="2464465"/>
                    </a:lnTo>
                    <a:lnTo>
                      <a:pt x="4426410" y="2448222"/>
                    </a:lnTo>
                    <a:lnTo>
                      <a:pt x="4389858" y="2430014"/>
                    </a:lnTo>
                    <a:lnTo>
                      <a:pt x="4354037" y="2409888"/>
                    </a:lnTo>
                    <a:lnTo>
                      <a:pt x="4318984" y="2387892"/>
                    </a:lnTo>
                    <a:lnTo>
                      <a:pt x="4284734" y="2364072"/>
                    </a:lnTo>
                    <a:lnTo>
                      <a:pt x="4251322" y="2338476"/>
                    </a:lnTo>
                    <a:lnTo>
                      <a:pt x="4218785" y="2311151"/>
                    </a:lnTo>
                    <a:lnTo>
                      <a:pt x="4187158" y="2282145"/>
                    </a:lnTo>
                    <a:lnTo>
                      <a:pt x="4156477" y="2251504"/>
                    </a:lnTo>
                    <a:lnTo>
                      <a:pt x="4126776" y="2219277"/>
                    </a:lnTo>
                    <a:lnTo>
                      <a:pt x="4098092" y="2185509"/>
                    </a:lnTo>
                    <a:lnTo>
                      <a:pt x="4070461" y="2150249"/>
                    </a:lnTo>
                    <a:lnTo>
                      <a:pt x="4043917" y="2113544"/>
                    </a:lnTo>
                    <a:lnTo>
                      <a:pt x="4018497" y="2075441"/>
                    </a:lnTo>
                    <a:lnTo>
                      <a:pt x="3994235" y="2035987"/>
                    </a:lnTo>
                    <a:lnTo>
                      <a:pt x="3971169" y="1995229"/>
                    </a:lnTo>
                    <a:lnTo>
                      <a:pt x="3949332" y="1953216"/>
                    </a:lnTo>
                    <a:lnTo>
                      <a:pt x="3928762" y="1909993"/>
                    </a:lnTo>
                    <a:lnTo>
                      <a:pt x="3909492" y="1865609"/>
                    </a:lnTo>
                    <a:lnTo>
                      <a:pt x="3891560" y="1820110"/>
                    </a:lnTo>
                    <a:lnTo>
                      <a:pt x="3875001" y="1773544"/>
                    </a:lnTo>
                    <a:lnTo>
                      <a:pt x="3859849" y="1725958"/>
                    </a:lnTo>
                    <a:lnTo>
                      <a:pt x="3846142" y="1677399"/>
                    </a:lnTo>
                    <a:lnTo>
                      <a:pt x="3833913" y="1627915"/>
                    </a:lnTo>
                    <a:lnTo>
                      <a:pt x="3823200" y="1577553"/>
                    </a:lnTo>
                    <a:lnTo>
                      <a:pt x="3814037" y="1526360"/>
                    </a:lnTo>
                    <a:lnTo>
                      <a:pt x="3806461" y="1474383"/>
                    </a:lnTo>
                    <a:lnTo>
                      <a:pt x="3800506" y="1421670"/>
                    </a:lnTo>
                    <a:lnTo>
                      <a:pt x="3796208" y="1368268"/>
                    </a:lnTo>
                    <a:lnTo>
                      <a:pt x="3793604" y="1314224"/>
                    </a:lnTo>
                    <a:lnTo>
                      <a:pt x="3792728" y="1259586"/>
                    </a:lnTo>
                    <a:lnTo>
                      <a:pt x="3793604" y="1204943"/>
                    </a:lnTo>
                    <a:lnTo>
                      <a:pt x="3796208" y="1150896"/>
                    </a:lnTo>
                    <a:lnTo>
                      <a:pt x="3800506" y="1097491"/>
                    </a:lnTo>
                    <a:lnTo>
                      <a:pt x="3806461" y="1044775"/>
                    </a:lnTo>
                    <a:lnTo>
                      <a:pt x="3814037" y="992796"/>
                    </a:lnTo>
                    <a:lnTo>
                      <a:pt x="3823200" y="941601"/>
                    </a:lnTo>
                    <a:lnTo>
                      <a:pt x="3833913" y="891237"/>
                    </a:lnTo>
                    <a:lnTo>
                      <a:pt x="3846142" y="841752"/>
                    </a:lnTo>
                    <a:lnTo>
                      <a:pt x="3859849" y="793192"/>
                    </a:lnTo>
                    <a:lnTo>
                      <a:pt x="3875001" y="745605"/>
                    </a:lnTo>
                    <a:lnTo>
                      <a:pt x="3891560" y="699039"/>
                    </a:lnTo>
                    <a:lnTo>
                      <a:pt x="3909492" y="653540"/>
                    </a:lnTo>
                    <a:lnTo>
                      <a:pt x="3928762" y="609155"/>
                    </a:lnTo>
                    <a:lnTo>
                      <a:pt x="3949332" y="565933"/>
                    </a:lnTo>
                    <a:lnTo>
                      <a:pt x="3971169" y="523920"/>
                    </a:lnTo>
                    <a:lnTo>
                      <a:pt x="3994235" y="483163"/>
                    </a:lnTo>
                    <a:lnTo>
                      <a:pt x="4018497" y="443709"/>
                    </a:lnTo>
                    <a:lnTo>
                      <a:pt x="4043917" y="405607"/>
                    </a:lnTo>
                    <a:lnTo>
                      <a:pt x="4070461" y="368903"/>
                    </a:lnTo>
                    <a:lnTo>
                      <a:pt x="4098092" y="333644"/>
                    </a:lnTo>
                    <a:lnTo>
                      <a:pt x="4126776" y="299878"/>
                    </a:lnTo>
                    <a:lnTo>
                      <a:pt x="4156477" y="267651"/>
                    </a:lnTo>
                    <a:lnTo>
                      <a:pt x="4187158" y="237012"/>
                    </a:lnTo>
                    <a:lnTo>
                      <a:pt x="4218785" y="208007"/>
                    </a:lnTo>
                    <a:lnTo>
                      <a:pt x="4251322" y="180683"/>
                    </a:lnTo>
                    <a:lnTo>
                      <a:pt x="4284734" y="155089"/>
                    </a:lnTo>
                    <a:lnTo>
                      <a:pt x="4318984" y="131270"/>
                    </a:lnTo>
                    <a:lnTo>
                      <a:pt x="4354037" y="109275"/>
                    </a:lnTo>
                    <a:lnTo>
                      <a:pt x="4389858" y="89151"/>
                    </a:lnTo>
                    <a:lnTo>
                      <a:pt x="4426410" y="70944"/>
                    </a:lnTo>
                    <a:lnTo>
                      <a:pt x="4463659" y="54702"/>
                    </a:lnTo>
                    <a:lnTo>
                      <a:pt x="4501569" y="40473"/>
                    </a:lnTo>
                    <a:lnTo>
                      <a:pt x="4540104" y="28303"/>
                    </a:lnTo>
                    <a:lnTo>
                      <a:pt x="4579228" y="18240"/>
                    </a:lnTo>
                    <a:lnTo>
                      <a:pt x="4618906" y="10330"/>
                    </a:lnTo>
                    <a:lnTo>
                      <a:pt x="4659103" y="4622"/>
                    </a:lnTo>
                    <a:lnTo>
                      <a:pt x="4699783" y="1163"/>
                    </a:lnTo>
                    <a:lnTo>
                      <a:pt x="4740910" y="0"/>
                    </a:lnTo>
                  </a:path>
                  <a:path w="5689600" h="2519679">
                    <a:moveTo>
                      <a:pt x="948181" y="0"/>
                    </a:moveTo>
                    <a:lnTo>
                      <a:pt x="4740910" y="0"/>
                    </a:lnTo>
                    <a:lnTo>
                      <a:pt x="4782036" y="1163"/>
                    </a:lnTo>
                    <a:lnTo>
                      <a:pt x="4822716" y="4622"/>
                    </a:lnTo>
                    <a:lnTo>
                      <a:pt x="4862913" y="10330"/>
                    </a:lnTo>
                    <a:lnTo>
                      <a:pt x="4902591" y="18240"/>
                    </a:lnTo>
                    <a:lnTo>
                      <a:pt x="4941715" y="28303"/>
                    </a:lnTo>
                    <a:lnTo>
                      <a:pt x="4980250" y="40473"/>
                    </a:lnTo>
                    <a:lnTo>
                      <a:pt x="5018160" y="54702"/>
                    </a:lnTo>
                    <a:lnTo>
                      <a:pt x="5055409" y="70944"/>
                    </a:lnTo>
                    <a:lnTo>
                      <a:pt x="5091961" y="89151"/>
                    </a:lnTo>
                    <a:lnTo>
                      <a:pt x="5127782" y="109275"/>
                    </a:lnTo>
                    <a:lnTo>
                      <a:pt x="5162835" y="131270"/>
                    </a:lnTo>
                    <a:lnTo>
                      <a:pt x="5197085" y="155089"/>
                    </a:lnTo>
                    <a:lnTo>
                      <a:pt x="5230497" y="180683"/>
                    </a:lnTo>
                    <a:lnTo>
                      <a:pt x="5263034" y="208007"/>
                    </a:lnTo>
                    <a:lnTo>
                      <a:pt x="5294661" y="237012"/>
                    </a:lnTo>
                    <a:lnTo>
                      <a:pt x="5325342" y="267651"/>
                    </a:lnTo>
                    <a:lnTo>
                      <a:pt x="5355043" y="299878"/>
                    </a:lnTo>
                    <a:lnTo>
                      <a:pt x="5383727" y="333644"/>
                    </a:lnTo>
                    <a:lnTo>
                      <a:pt x="5411358" y="368903"/>
                    </a:lnTo>
                    <a:lnTo>
                      <a:pt x="5437902" y="405607"/>
                    </a:lnTo>
                    <a:lnTo>
                      <a:pt x="5463322" y="443709"/>
                    </a:lnTo>
                    <a:lnTo>
                      <a:pt x="5487584" y="483163"/>
                    </a:lnTo>
                    <a:lnTo>
                      <a:pt x="5510650" y="523920"/>
                    </a:lnTo>
                    <a:lnTo>
                      <a:pt x="5532487" y="565933"/>
                    </a:lnTo>
                    <a:lnTo>
                      <a:pt x="5553057" y="609155"/>
                    </a:lnTo>
                    <a:lnTo>
                      <a:pt x="5572327" y="653540"/>
                    </a:lnTo>
                    <a:lnTo>
                      <a:pt x="5590259" y="699039"/>
                    </a:lnTo>
                    <a:lnTo>
                      <a:pt x="5606818" y="745605"/>
                    </a:lnTo>
                    <a:lnTo>
                      <a:pt x="5621970" y="793192"/>
                    </a:lnTo>
                    <a:lnTo>
                      <a:pt x="5635677" y="841752"/>
                    </a:lnTo>
                    <a:lnTo>
                      <a:pt x="5647906" y="891237"/>
                    </a:lnTo>
                    <a:lnTo>
                      <a:pt x="5658619" y="941601"/>
                    </a:lnTo>
                    <a:lnTo>
                      <a:pt x="5667782" y="992796"/>
                    </a:lnTo>
                    <a:lnTo>
                      <a:pt x="5675358" y="1044775"/>
                    </a:lnTo>
                    <a:lnTo>
                      <a:pt x="5681313" y="1097491"/>
                    </a:lnTo>
                    <a:lnTo>
                      <a:pt x="5685611" y="1150896"/>
                    </a:lnTo>
                    <a:lnTo>
                      <a:pt x="5688215" y="1204943"/>
                    </a:lnTo>
                    <a:lnTo>
                      <a:pt x="5689092" y="1259586"/>
                    </a:lnTo>
                    <a:lnTo>
                      <a:pt x="5688215" y="1314224"/>
                    </a:lnTo>
                    <a:lnTo>
                      <a:pt x="5685611" y="1368268"/>
                    </a:lnTo>
                    <a:lnTo>
                      <a:pt x="5681313" y="1421670"/>
                    </a:lnTo>
                    <a:lnTo>
                      <a:pt x="5675358" y="1474383"/>
                    </a:lnTo>
                    <a:lnTo>
                      <a:pt x="5667782" y="1526360"/>
                    </a:lnTo>
                    <a:lnTo>
                      <a:pt x="5658619" y="1577553"/>
                    </a:lnTo>
                    <a:lnTo>
                      <a:pt x="5647906" y="1627915"/>
                    </a:lnTo>
                    <a:lnTo>
                      <a:pt x="5635677" y="1677399"/>
                    </a:lnTo>
                    <a:lnTo>
                      <a:pt x="5621970" y="1725958"/>
                    </a:lnTo>
                    <a:lnTo>
                      <a:pt x="5606818" y="1773544"/>
                    </a:lnTo>
                    <a:lnTo>
                      <a:pt x="5590259" y="1820110"/>
                    </a:lnTo>
                    <a:lnTo>
                      <a:pt x="5572327" y="1865609"/>
                    </a:lnTo>
                    <a:lnTo>
                      <a:pt x="5553057" y="1909993"/>
                    </a:lnTo>
                    <a:lnTo>
                      <a:pt x="5532487" y="1953216"/>
                    </a:lnTo>
                    <a:lnTo>
                      <a:pt x="5510650" y="1995229"/>
                    </a:lnTo>
                    <a:lnTo>
                      <a:pt x="5487584" y="2035987"/>
                    </a:lnTo>
                    <a:lnTo>
                      <a:pt x="5463322" y="2075441"/>
                    </a:lnTo>
                    <a:lnTo>
                      <a:pt x="5437902" y="2113544"/>
                    </a:lnTo>
                    <a:lnTo>
                      <a:pt x="5411358" y="2150249"/>
                    </a:lnTo>
                    <a:lnTo>
                      <a:pt x="5383727" y="2185509"/>
                    </a:lnTo>
                    <a:lnTo>
                      <a:pt x="5355043" y="2219277"/>
                    </a:lnTo>
                    <a:lnTo>
                      <a:pt x="5325342" y="2251504"/>
                    </a:lnTo>
                    <a:lnTo>
                      <a:pt x="5294661" y="2282145"/>
                    </a:lnTo>
                    <a:lnTo>
                      <a:pt x="5263034" y="2311151"/>
                    </a:lnTo>
                    <a:lnTo>
                      <a:pt x="5230497" y="2338476"/>
                    </a:lnTo>
                    <a:lnTo>
                      <a:pt x="5197085" y="2364072"/>
                    </a:lnTo>
                    <a:lnTo>
                      <a:pt x="5162835" y="2387892"/>
                    </a:lnTo>
                    <a:lnTo>
                      <a:pt x="5127782" y="2409888"/>
                    </a:lnTo>
                    <a:lnTo>
                      <a:pt x="5091961" y="2430014"/>
                    </a:lnTo>
                    <a:lnTo>
                      <a:pt x="5055409" y="2448222"/>
                    </a:lnTo>
                    <a:lnTo>
                      <a:pt x="5018160" y="2464465"/>
                    </a:lnTo>
                    <a:lnTo>
                      <a:pt x="4980250" y="2478695"/>
                    </a:lnTo>
                    <a:lnTo>
                      <a:pt x="4941715" y="2490866"/>
                    </a:lnTo>
                    <a:lnTo>
                      <a:pt x="4902591" y="2500930"/>
                    </a:lnTo>
                    <a:lnTo>
                      <a:pt x="4862913" y="2508840"/>
                    </a:lnTo>
                    <a:lnTo>
                      <a:pt x="4822716" y="2514548"/>
                    </a:lnTo>
                    <a:lnTo>
                      <a:pt x="4782036" y="2518008"/>
                    </a:lnTo>
                    <a:lnTo>
                      <a:pt x="4740910" y="2519172"/>
                    </a:lnTo>
                    <a:lnTo>
                      <a:pt x="948181" y="2519172"/>
                    </a:lnTo>
                    <a:lnTo>
                      <a:pt x="907055" y="2518008"/>
                    </a:lnTo>
                    <a:lnTo>
                      <a:pt x="866375" y="2514548"/>
                    </a:lnTo>
                    <a:lnTo>
                      <a:pt x="826178" y="2508840"/>
                    </a:lnTo>
                    <a:lnTo>
                      <a:pt x="786500" y="2500930"/>
                    </a:lnTo>
                    <a:lnTo>
                      <a:pt x="747376" y="2490866"/>
                    </a:lnTo>
                    <a:lnTo>
                      <a:pt x="708841" y="2478695"/>
                    </a:lnTo>
                    <a:lnTo>
                      <a:pt x="670931" y="2464465"/>
                    </a:lnTo>
                    <a:lnTo>
                      <a:pt x="633682" y="2448222"/>
                    </a:lnTo>
                    <a:lnTo>
                      <a:pt x="597130" y="2430014"/>
                    </a:lnTo>
                    <a:lnTo>
                      <a:pt x="561309" y="2409888"/>
                    </a:lnTo>
                    <a:lnTo>
                      <a:pt x="526256" y="2387892"/>
                    </a:lnTo>
                    <a:lnTo>
                      <a:pt x="492006" y="2364072"/>
                    </a:lnTo>
                    <a:lnTo>
                      <a:pt x="458594" y="2338476"/>
                    </a:lnTo>
                    <a:lnTo>
                      <a:pt x="426057" y="2311151"/>
                    </a:lnTo>
                    <a:lnTo>
                      <a:pt x="394430" y="2282145"/>
                    </a:lnTo>
                    <a:lnTo>
                      <a:pt x="363749" y="2251504"/>
                    </a:lnTo>
                    <a:lnTo>
                      <a:pt x="334048" y="2219277"/>
                    </a:lnTo>
                    <a:lnTo>
                      <a:pt x="305364" y="2185509"/>
                    </a:lnTo>
                    <a:lnTo>
                      <a:pt x="277733" y="2150249"/>
                    </a:lnTo>
                    <a:lnTo>
                      <a:pt x="251189" y="2113544"/>
                    </a:lnTo>
                    <a:lnTo>
                      <a:pt x="225769" y="2075441"/>
                    </a:lnTo>
                    <a:lnTo>
                      <a:pt x="201507" y="2035987"/>
                    </a:lnTo>
                    <a:lnTo>
                      <a:pt x="178441" y="1995229"/>
                    </a:lnTo>
                    <a:lnTo>
                      <a:pt x="156604" y="1953216"/>
                    </a:lnTo>
                    <a:lnTo>
                      <a:pt x="136034" y="1909993"/>
                    </a:lnTo>
                    <a:lnTo>
                      <a:pt x="116764" y="1865609"/>
                    </a:lnTo>
                    <a:lnTo>
                      <a:pt x="98832" y="1820110"/>
                    </a:lnTo>
                    <a:lnTo>
                      <a:pt x="82273" y="1773544"/>
                    </a:lnTo>
                    <a:lnTo>
                      <a:pt x="67121" y="1725958"/>
                    </a:lnTo>
                    <a:lnTo>
                      <a:pt x="53414" y="1677399"/>
                    </a:lnTo>
                    <a:lnTo>
                      <a:pt x="41185" y="1627915"/>
                    </a:lnTo>
                    <a:lnTo>
                      <a:pt x="30472" y="1577553"/>
                    </a:lnTo>
                    <a:lnTo>
                      <a:pt x="21309" y="1526360"/>
                    </a:lnTo>
                    <a:lnTo>
                      <a:pt x="13733" y="1474383"/>
                    </a:lnTo>
                    <a:lnTo>
                      <a:pt x="7778" y="1421670"/>
                    </a:lnTo>
                    <a:lnTo>
                      <a:pt x="3480" y="1368268"/>
                    </a:lnTo>
                    <a:lnTo>
                      <a:pt x="876" y="1314224"/>
                    </a:lnTo>
                    <a:lnTo>
                      <a:pt x="0" y="1259586"/>
                    </a:lnTo>
                    <a:lnTo>
                      <a:pt x="876" y="1204943"/>
                    </a:lnTo>
                    <a:lnTo>
                      <a:pt x="3480" y="1150896"/>
                    </a:lnTo>
                    <a:lnTo>
                      <a:pt x="7778" y="1097491"/>
                    </a:lnTo>
                    <a:lnTo>
                      <a:pt x="13733" y="1044775"/>
                    </a:lnTo>
                    <a:lnTo>
                      <a:pt x="21309" y="992796"/>
                    </a:lnTo>
                    <a:lnTo>
                      <a:pt x="30472" y="941601"/>
                    </a:lnTo>
                    <a:lnTo>
                      <a:pt x="41185" y="891237"/>
                    </a:lnTo>
                    <a:lnTo>
                      <a:pt x="53414" y="841752"/>
                    </a:lnTo>
                    <a:lnTo>
                      <a:pt x="67121" y="793192"/>
                    </a:lnTo>
                    <a:lnTo>
                      <a:pt x="82273" y="745605"/>
                    </a:lnTo>
                    <a:lnTo>
                      <a:pt x="98832" y="699039"/>
                    </a:lnTo>
                    <a:lnTo>
                      <a:pt x="116764" y="653540"/>
                    </a:lnTo>
                    <a:lnTo>
                      <a:pt x="136034" y="609155"/>
                    </a:lnTo>
                    <a:lnTo>
                      <a:pt x="156604" y="565933"/>
                    </a:lnTo>
                    <a:lnTo>
                      <a:pt x="178441" y="523920"/>
                    </a:lnTo>
                    <a:lnTo>
                      <a:pt x="201507" y="483163"/>
                    </a:lnTo>
                    <a:lnTo>
                      <a:pt x="225769" y="443709"/>
                    </a:lnTo>
                    <a:lnTo>
                      <a:pt x="251189" y="405607"/>
                    </a:lnTo>
                    <a:lnTo>
                      <a:pt x="277733" y="368903"/>
                    </a:lnTo>
                    <a:lnTo>
                      <a:pt x="305364" y="333644"/>
                    </a:lnTo>
                    <a:lnTo>
                      <a:pt x="334048" y="299878"/>
                    </a:lnTo>
                    <a:lnTo>
                      <a:pt x="363749" y="267651"/>
                    </a:lnTo>
                    <a:lnTo>
                      <a:pt x="394430" y="237012"/>
                    </a:lnTo>
                    <a:lnTo>
                      <a:pt x="426057" y="208007"/>
                    </a:lnTo>
                    <a:lnTo>
                      <a:pt x="458594" y="180683"/>
                    </a:lnTo>
                    <a:lnTo>
                      <a:pt x="492006" y="155089"/>
                    </a:lnTo>
                    <a:lnTo>
                      <a:pt x="526256" y="131270"/>
                    </a:lnTo>
                    <a:lnTo>
                      <a:pt x="561309" y="109275"/>
                    </a:lnTo>
                    <a:lnTo>
                      <a:pt x="597130" y="89151"/>
                    </a:lnTo>
                    <a:lnTo>
                      <a:pt x="633682" y="70944"/>
                    </a:lnTo>
                    <a:lnTo>
                      <a:pt x="670931" y="54702"/>
                    </a:lnTo>
                    <a:lnTo>
                      <a:pt x="708841" y="40473"/>
                    </a:lnTo>
                    <a:lnTo>
                      <a:pt x="747376" y="28303"/>
                    </a:lnTo>
                    <a:lnTo>
                      <a:pt x="786500" y="18240"/>
                    </a:lnTo>
                    <a:lnTo>
                      <a:pt x="826178" y="10330"/>
                    </a:lnTo>
                    <a:lnTo>
                      <a:pt x="866375" y="4622"/>
                    </a:lnTo>
                    <a:lnTo>
                      <a:pt x="907055" y="1163"/>
                    </a:lnTo>
                    <a:lnTo>
                      <a:pt x="948181" y="0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>
              <a:off x="1198109" y="4036170"/>
              <a:ext cx="4567806" cy="24904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87313">
                <a:lnSpc>
                  <a:spcPct val="100000"/>
                </a:lnSpc>
                <a:buFontTx/>
                <a:buChar char="-"/>
              </a:pP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ПКД,експертиза  та роботи по </a:t>
              </a:r>
              <a:r>
                <a:rPr lang="uk-UA" sz="1450" dirty="0" err="1" smtClean="0">
                  <a:latin typeface="Times New Roman" pitchFamily="18" charset="0"/>
                  <a:cs typeface="Times New Roman" pitchFamily="18" charset="0"/>
                </a:rPr>
                <a:t>“Капітальний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ремонт зовнішніх мереж теплопостачання </a:t>
              </a:r>
              <a:r>
                <a:rPr lang="uk-UA" sz="1450" dirty="0" err="1">
                  <a:latin typeface="Times New Roman" pitchFamily="18" charset="0"/>
                  <a:cs typeface="Times New Roman" pitchFamily="18" charset="0"/>
                </a:rPr>
                <a:t>Кочерезького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dirty="0" err="1">
                  <a:latin typeface="Times New Roman" pitchFamily="18" charset="0"/>
                  <a:cs typeface="Times New Roman" pitchFamily="18" charset="0"/>
                </a:rPr>
                <a:t>ліцею”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uk-UA" sz="1450" b="1" dirty="0" smtClean="0">
                  <a:latin typeface="Times New Roman" pitchFamily="18" charset="0"/>
                  <a:cs typeface="Times New Roman" pitchFamily="18" charset="0"/>
                </a:rPr>
                <a:t>1 453,8 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тис. </a:t>
              </a:r>
              <a:r>
                <a:rPr lang="uk-UA" sz="1450" dirty="0" err="1">
                  <a:latin typeface="Times New Roman" pitchFamily="18" charset="0"/>
                  <a:cs typeface="Times New Roman" pitchFamily="18" charset="0"/>
                </a:rPr>
                <a:t>грн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87313">
                <a:lnSpc>
                  <a:spcPct val="100000"/>
                </a:lnSpc>
                <a:buFontTx/>
                <a:buChar char="-"/>
              </a:pP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виконані роботи по </a:t>
              </a:r>
              <a:r>
                <a:rPr lang="uk-UA" sz="1450" dirty="0" err="1" smtClean="0">
                  <a:latin typeface="Times New Roman" pitchFamily="18" charset="0"/>
                  <a:cs typeface="Times New Roman" pitchFamily="18" charset="0"/>
                </a:rPr>
                <a:t>“Капітальний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ремонт внутрішніх мереж теплопостачання будівлі </a:t>
              </a:r>
              <a:r>
                <a:rPr lang="uk-UA" sz="1450" dirty="0" err="1">
                  <a:latin typeface="Times New Roman" pitchFamily="18" charset="0"/>
                  <a:cs typeface="Times New Roman" pitchFamily="18" charset="0"/>
                </a:rPr>
                <a:t>Олександрівської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 гімназії 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“– </a:t>
              </a:r>
              <a:r>
                <a:rPr lang="uk-UA" sz="1450" b="1" dirty="0">
                  <a:latin typeface="Times New Roman" pitchFamily="18" charset="0"/>
                  <a:cs typeface="Times New Roman" pitchFamily="18" charset="0"/>
                </a:rPr>
                <a:t>1466,9 </a:t>
              </a:r>
              <a:r>
                <a:rPr lang="uk-UA" sz="1450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87313">
                <a:lnSpc>
                  <a:spcPct val="100000"/>
                </a:lnSpc>
                <a:buFontTx/>
                <a:buChar char="-"/>
              </a:pP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розроблено ПКД «Реконструкція вузла обліку газу в котельні </a:t>
              </a:r>
              <a:r>
                <a:rPr lang="uk-UA" sz="1450" dirty="0" err="1">
                  <a:latin typeface="Times New Roman" pitchFamily="18" charset="0"/>
                  <a:cs typeface="Times New Roman" pitchFamily="18" charset="0"/>
                </a:rPr>
                <a:t>В`язівоцького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 ліцею» - </a:t>
              </a:r>
              <a:r>
                <a:rPr lang="uk-UA" sz="1450" b="1" dirty="0">
                  <a:latin typeface="Times New Roman" pitchFamily="18" charset="0"/>
                  <a:cs typeface="Times New Roman" pitchFamily="18" charset="0"/>
                </a:rPr>
                <a:t>98,8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dirty="0" err="1">
                  <a:latin typeface="Times New Roman" pitchFamily="18" charset="0"/>
                  <a:cs typeface="Times New Roman" pitchFamily="18" charset="0"/>
                </a:rPr>
                <a:t>тис.грн</a:t>
              </a:r>
              <a:r>
                <a:rPr lang="ru-RU" sz="1450" dirty="0">
                  <a:latin typeface="Times New Roman" pitchFamily="18" charset="0"/>
                  <a:cs typeface="Times New Roman" pitchFamily="18" charset="0"/>
                </a:rPr>
                <a:t>; </a:t>
              </a:r>
              <a:endParaRPr lang="uk-UA" sz="145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87313">
                <a:lnSpc>
                  <a:spcPct val="100000"/>
                </a:lnSpc>
              </a:pP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- Нове будівництво свердловини на території </a:t>
              </a:r>
              <a:r>
                <a:rPr lang="uk-UA" sz="1450" dirty="0" err="1" smtClean="0">
                  <a:latin typeface="Times New Roman" pitchFamily="18" charset="0"/>
                  <a:cs typeface="Times New Roman" pitchFamily="18" charset="0"/>
                </a:rPr>
                <a:t>В’язівоцького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 ліцею – </a:t>
              </a:r>
              <a:r>
                <a:rPr lang="uk-UA" sz="1450" b="1" dirty="0" smtClean="0">
                  <a:latin typeface="Times New Roman" pitchFamily="18" charset="0"/>
                  <a:cs typeface="Times New Roman" pitchFamily="18" charset="0"/>
                </a:rPr>
                <a:t>224,2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 тис. </a:t>
              </a:r>
              <a:r>
                <a:rPr lang="uk-UA" sz="1450" dirty="0" err="1" smtClean="0">
                  <a:latin typeface="Times New Roman" pitchFamily="18" charset="0"/>
                  <a:cs typeface="Times New Roman" pitchFamily="18" charset="0"/>
                </a:rPr>
                <a:t>грн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87313">
                <a:lnSpc>
                  <a:spcPct val="100000"/>
                </a:lnSpc>
                <a:buFontTx/>
                <a:buChar char="-"/>
              </a:pP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коригування ПКД по пожежній безпеці КНП “ПЦРЛ” </a:t>
              </a:r>
            </a:p>
            <a:p>
              <a:pPr marL="87313">
                <a:lnSpc>
                  <a:spcPct val="100000"/>
                </a:lnSpc>
              </a:pP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uk-UA" sz="1450" b="1" dirty="0">
                  <a:latin typeface="Times New Roman" pitchFamily="18" charset="0"/>
                  <a:cs typeface="Times New Roman" pitchFamily="18" charset="0"/>
                </a:rPr>
                <a:t>99,8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 тис. </a:t>
              </a:r>
              <a:r>
                <a:rPr lang="uk-UA" sz="1450" dirty="0" err="1">
                  <a:latin typeface="Times New Roman" pitchFamily="18" charset="0"/>
                  <a:cs typeface="Times New Roman" pitchFamily="18" charset="0"/>
                </a:rPr>
                <a:t>грн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uk-UA" sz="1450" dirty="0">
                <a:latin typeface="Times New Roman" pitchFamily="18" charset="0"/>
                <a:cs typeface="Times New Roman" pitchFamily="18" charset="0"/>
              </a:endParaRPr>
            </a:p>
            <a:p>
              <a:pPr marL="87313">
                <a:lnSpc>
                  <a:spcPct val="100000"/>
                </a:lnSpc>
                <a:buFontTx/>
                <a:buChar char="-"/>
              </a:pP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за 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ПКД </a:t>
              </a:r>
              <a:r>
                <a:rPr lang="uk-UA" sz="1450" dirty="0" err="1">
                  <a:latin typeface="Times New Roman" pitchFamily="18" charset="0"/>
                  <a:cs typeface="Times New Roman" pitchFamily="18" charset="0"/>
                </a:rPr>
                <a:t>“Нове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 будівництво споруди </a:t>
              </a:r>
              <a:r>
                <a:rPr lang="uk-UA" sz="1450" dirty="0" err="1">
                  <a:latin typeface="Times New Roman" pitchFamily="18" charset="0"/>
                  <a:cs typeface="Times New Roman" pitchFamily="18" charset="0"/>
                </a:rPr>
                <a:t>бюветного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 комплексу </a:t>
              </a:r>
              <a:endParaRPr lang="uk-UA" sz="145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87313">
                <a:lnSpc>
                  <a:spcPct val="100000"/>
                </a:lnSpc>
              </a:pP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uk-UA" sz="1450" dirty="0" err="1">
                  <a:latin typeface="Times New Roman" pitchFamily="18" charset="0"/>
                  <a:cs typeface="Times New Roman" pitchFamily="18" charset="0"/>
                </a:rPr>
                <a:t>В’язівок”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 –</a:t>
              </a:r>
              <a:r>
                <a:rPr lang="uk-UA" sz="1450" spc="-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b="1" dirty="0">
                  <a:latin typeface="Times New Roman" pitchFamily="18" charset="0"/>
                  <a:cs typeface="Times New Roman" pitchFamily="18" charset="0"/>
                </a:rPr>
                <a:t>99,3</a:t>
              </a:r>
              <a:r>
                <a:rPr lang="uk-UA" sz="1450" spc="-3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тис.</a:t>
              </a:r>
              <a:r>
                <a:rPr lang="uk-UA" sz="1450" spc="-3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spc="-20" dirty="0">
                  <a:latin typeface="Times New Roman" pitchFamily="18" charset="0"/>
                  <a:cs typeface="Times New Roman" pitchFamily="18" charset="0"/>
                </a:rPr>
                <a:t>грн</a:t>
              </a:r>
              <a:r>
                <a:rPr lang="uk-UA" sz="1450" spc="-2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87313" marR="5080">
                <a:spcBef>
                  <a:spcPts val="5"/>
                </a:spcBef>
                <a:buFontTx/>
                <a:buChar char="-"/>
              </a:pP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1450" dirty="0" err="1">
                  <a:latin typeface="Times New Roman" pitchFamily="18" charset="0"/>
                  <a:cs typeface="Times New Roman" pitchFamily="18" charset="0"/>
                </a:rPr>
                <a:t>озроблено</a:t>
              </a:r>
              <a:r>
                <a:rPr lang="ru-RU" sz="14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50" dirty="0" err="1">
                  <a:latin typeface="Times New Roman" pitchFamily="18" charset="0"/>
                  <a:cs typeface="Times New Roman" pitchFamily="18" charset="0"/>
                </a:rPr>
                <a:t>технічні</a:t>
              </a:r>
              <a:r>
                <a:rPr lang="ru-RU" sz="14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50" dirty="0" err="1">
                  <a:latin typeface="Times New Roman" pitchFamily="18" charset="0"/>
                  <a:cs typeface="Times New Roman" pitchFamily="18" charset="0"/>
                </a:rPr>
                <a:t>документації</a:t>
              </a:r>
              <a:r>
                <a:rPr lang="ru-RU" sz="14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50" dirty="0" err="1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sz="1450" dirty="0">
                  <a:latin typeface="Times New Roman" pitchFamily="18" charset="0"/>
                  <a:cs typeface="Times New Roman" pitchFamily="18" charset="0"/>
                </a:rPr>
                <a:t> НГО земель: с. </a:t>
              </a:r>
              <a:r>
                <a:rPr lang="ru-RU" sz="1450" dirty="0" err="1">
                  <a:latin typeface="Times New Roman" pitchFamily="18" charset="0"/>
                  <a:cs typeface="Times New Roman" pitchFamily="18" charset="0"/>
                </a:rPr>
                <a:t>Нові</a:t>
              </a:r>
              <a:r>
                <a:rPr lang="ru-RU" sz="14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50" dirty="0" err="1">
                  <a:latin typeface="Times New Roman" pitchFamily="18" charset="0"/>
                  <a:cs typeface="Times New Roman" pitchFamily="18" charset="0"/>
                </a:rPr>
                <a:t>Вербки</a:t>
              </a:r>
              <a:r>
                <a:rPr lang="ru-RU" sz="1450" dirty="0">
                  <a:latin typeface="Times New Roman" pitchFamily="18" charset="0"/>
                  <a:cs typeface="Times New Roman" pitchFamily="18" charset="0"/>
                </a:rPr>
                <a:t>, с. </a:t>
              </a:r>
              <a:r>
                <a:rPr lang="ru-RU" sz="1450" dirty="0" err="1">
                  <a:latin typeface="Times New Roman" pitchFamily="18" charset="0"/>
                  <a:cs typeface="Times New Roman" pitchFamily="18" charset="0"/>
                </a:rPr>
                <a:t>Сергіївка</a:t>
              </a:r>
              <a:r>
                <a:rPr lang="ru-RU" sz="1450" dirty="0">
                  <a:latin typeface="Times New Roman" pitchFamily="18" charset="0"/>
                  <a:cs typeface="Times New Roman" pitchFamily="18" charset="0"/>
                </a:rPr>
                <a:t>, с. </a:t>
              </a:r>
              <a:r>
                <a:rPr lang="ru-RU" sz="1450" dirty="0" err="1">
                  <a:latin typeface="Times New Roman" pitchFamily="18" charset="0"/>
                  <a:cs typeface="Times New Roman" pitchFamily="18" charset="0"/>
                </a:rPr>
                <a:t>Оленівка</a:t>
              </a:r>
              <a:r>
                <a:rPr lang="ru-RU" sz="1450" dirty="0">
                  <a:latin typeface="Times New Roman" pitchFamily="18" charset="0"/>
                  <a:cs typeface="Times New Roman" pitchFamily="18" charset="0"/>
                </a:rPr>
                <a:t>, с. </a:t>
              </a:r>
              <a:r>
                <a:rPr lang="ru-RU" sz="1450" dirty="0" err="1">
                  <a:latin typeface="Times New Roman" pitchFamily="18" charset="0"/>
                  <a:cs typeface="Times New Roman" pitchFamily="18" charset="0"/>
                </a:rPr>
                <a:t>Свідівок</a:t>
              </a:r>
              <a:r>
                <a:rPr lang="ru-RU" sz="1450" dirty="0">
                  <a:latin typeface="Times New Roman" pitchFamily="18" charset="0"/>
                  <a:cs typeface="Times New Roman" pitchFamily="18" charset="0"/>
                </a:rPr>
                <a:t>, </a:t>
              </a:r>
              <a:endParaRPr lang="ru-RU" sz="145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87313" marR="5080">
                <a:spcBef>
                  <a:spcPts val="5"/>
                </a:spcBef>
              </a:pPr>
              <a:r>
                <a:rPr lang="ru-RU" sz="1450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45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1450" dirty="0" err="1">
                  <a:latin typeface="Times New Roman" pitchFamily="18" charset="0"/>
                  <a:cs typeface="Times New Roman" pitchFamily="18" charset="0"/>
                </a:rPr>
                <a:t>Олександрівка</a:t>
              </a:r>
              <a:r>
                <a:rPr lang="uk-UA" sz="145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uk-UA" sz="1450" b="1" dirty="0" smtClean="0">
                  <a:latin typeface="Times New Roman" pitchFamily="18" charset="0"/>
                  <a:cs typeface="Times New Roman" pitchFamily="18" charset="0"/>
                </a:rPr>
                <a:t>95,0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dirty="0" err="1">
                  <a:latin typeface="Times New Roman" pitchFamily="18" charset="0"/>
                  <a:cs typeface="Times New Roman" pitchFamily="18" charset="0"/>
                </a:rPr>
                <a:t>тис.грн</a:t>
              </a:r>
              <a:r>
                <a:rPr lang="ru-RU" sz="145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87313" marR="5080">
                <a:lnSpc>
                  <a:spcPct val="100000"/>
                </a:lnSpc>
                <a:spcBef>
                  <a:spcPts val="5"/>
                </a:spcBef>
                <a:buFontTx/>
                <a:buChar char="-"/>
              </a:pP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придбання стоматологічної установки –  </a:t>
              </a:r>
              <a:r>
                <a:rPr lang="uk-UA" sz="1450" b="1" dirty="0" smtClean="0">
                  <a:latin typeface="Times New Roman" pitchFamily="18" charset="0"/>
                  <a:cs typeface="Times New Roman" pitchFamily="18" charset="0"/>
                </a:rPr>
                <a:t>515,0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 тис. </a:t>
              </a:r>
              <a:r>
                <a:rPr lang="uk-UA" sz="1450" dirty="0" err="1" smtClean="0">
                  <a:latin typeface="Times New Roman" pitchFamily="18" charset="0"/>
                  <a:cs typeface="Times New Roman" pitchFamily="18" charset="0"/>
                </a:rPr>
                <a:t>грн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87313">
                <a:lnSpc>
                  <a:spcPct val="100000"/>
                </a:lnSpc>
              </a:pP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- придбання глибоководних насосів – </a:t>
              </a:r>
              <a:r>
                <a:rPr lang="uk-UA" sz="1450" b="1" dirty="0" smtClean="0">
                  <a:latin typeface="Times New Roman" pitchFamily="18" charset="0"/>
                  <a:cs typeface="Times New Roman" pitchFamily="18" charset="0"/>
                </a:rPr>
                <a:t>56,8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 тис. </a:t>
              </a:r>
              <a:r>
                <a:rPr lang="uk-UA" sz="1450" dirty="0" err="1" smtClean="0">
                  <a:latin typeface="Times New Roman" pitchFamily="18" charset="0"/>
                  <a:cs typeface="Times New Roman" pitchFamily="18" charset="0"/>
                </a:rPr>
                <a:t>грн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87313" marR="5080">
                <a:lnSpc>
                  <a:spcPct val="100000"/>
                </a:lnSpc>
                <a:spcBef>
                  <a:spcPts val="5"/>
                </a:spcBef>
                <a:buFontTx/>
                <a:buChar char="-"/>
              </a:pP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придбання  саджанців –</a:t>
              </a:r>
              <a:r>
                <a:rPr lang="uk-UA" sz="1450" spc="-25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b="1" spc="-25" dirty="0" smtClean="0">
                  <a:latin typeface="Times New Roman" pitchFamily="18" charset="0"/>
                  <a:cs typeface="Times New Roman" pitchFamily="18" charset="0"/>
                </a:rPr>
                <a:t>20,0</a:t>
              </a:r>
              <a:r>
                <a:rPr lang="uk-UA" sz="1450" spc="-35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тис.</a:t>
              </a:r>
              <a:r>
                <a:rPr lang="uk-UA" sz="1450" spc="-3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spc="-20" dirty="0" err="1" smtClean="0">
                  <a:latin typeface="Times New Roman" pitchFamily="18" charset="0"/>
                  <a:cs typeface="Times New Roman" pitchFamily="18" charset="0"/>
                </a:rPr>
                <a:t>грн</a:t>
              </a:r>
              <a:r>
                <a:rPr lang="uk-UA" sz="1450" spc="-2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87313" marR="5080">
                <a:lnSpc>
                  <a:spcPct val="100000"/>
                </a:lnSpc>
                <a:spcBef>
                  <a:spcPts val="5"/>
                </a:spcBef>
                <a:buFontTx/>
                <a:buChar char="-"/>
              </a:pPr>
              <a:r>
                <a:rPr lang="uk-UA" sz="1450" spc="-20" dirty="0" smtClean="0">
                  <a:latin typeface="Times New Roman" pitchFamily="18" charset="0"/>
                  <a:cs typeface="Times New Roman" pitchFamily="18" charset="0"/>
                </a:rPr>
                <a:t>придбання дитячого майданчика – </a:t>
              </a:r>
              <a:r>
                <a:rPr lang="uk-UA" sz="1450" b="1" spc="-20" dirty="0" smtClean="0">
                  <a:latin typeface="Times New Roman" pitchFamily="18" charset="0"/>
                  <a:cs typeface="Times New Roman" pitchFamily="18" charset="0"/>
                </a:rPr>
                <a:t>400,0</a:t>
              </a:r>
              <a:r>
                <a:rPr lang="uk-UA" sz="1450" spc="-2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spc="-20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r>
                <a:rPr lang="uk-UA" sz="1450" spc="-2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87313" marR="5080">
                <a:lnSpc>
                  <a:spcPct val="100000"/>
                </a:lnSpc>
                <a:spcBef>
                  <a:spcPts val="5"/>
                </a:spcBef>
                <a:buFontTx/>
                <a:buChar char="-"/>
              </a:pPr>
              <a:r>
                <a:rPr lang="uk-UA" sz="1450" spc="-20" dirty="0" err="1" smtClean="0">
                  <a:latin typeface="Times New Roman" pitchFamily="18" charset="0"/>
                  <a:cs typeface="Times New Roman" pitchFamily="18" charset="0"/>
                </a:rPr>
                <a:t>комп”ютерна</a:t>
              </a:r>
              <a:r>
                <a:rPr lang="uk-UA" sz="1450" spc="-20" dirty="0" smtClean="0">
                  <a:latin typeface="Times New Roman" pitchFamily="18" charset="0"/>
                  <a:cs typeface="Times New Roman" pitchFamily="18" charset="0"/>
                </a:rPr>
                <a:t>  та оргтехніка – </a:t>
              </a:r>
              <a:r>
                <a:rPr lang="uk-UA" sz="1450" b="1" spc="-20" dirty="0" smtClean="0">
                  <a:latin typeface="Times New Roman" pitchFamily="18" charset="0"/>
                  <a:cs typeface="Times New Roman" pitchFamily="18" charset="0"/>
                </a:rPr>
                <a:t>117,9</a:t>
              </a:r>
              <a:r>
                <a:rPr lang="uk-UA" sz="1450" spc="-2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spc="-20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r>
                <a:rPr lang="uk-UA" sz="1450" spc="-2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87313" marR="5080">
                <a:lnSpc>
                  <a:spcPct val="100000"/>
                </a:lnSpc>
                <a:spcBef>
                  <a:spcPts val="5"/>
                </a:spcBef>
                <a:buFontTx/>
                <a:buChar char="-"/>
              </a:pP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 придбання гардин, насоса для ЗЗСО та </a:t>
              </a:r>
              <a:r>
                <a:rPr lang="uk-UA" sz="1450" dirty="0" err="1" smtClean="0">
                  <a:latin typeface="Times New Roman" pitchFamily="18" charset="0"/>
                  <a:cs typeface="Times New Roman" pitchFamily="18" charset="0"/>
                </a:rPr>
                <a:t>ДЗ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uk-UA" sz="1450" b="1" dirty="0" smtClean="0">
                  <a:latin typeface="Times New Roman" pitchFamily="18" charset="0"/>
                  <a:cs typeface="Times New Roman" pitchFamily="18" charset="0"/>
                </a:rPr>
                <a:t>101,5</a:t>
              </a:r>
              <a:r>
                <a:rPr lang="uk-UA" sz="145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50" dirty="0" err="1" smtClean="0"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uk-UA" sz="145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87313" marR="5080">
                <a:lnSpc>
                  <a:spcPct val="100000"/>
                </a:lnSpc>
                <a:spcBef>
                  <a:spcPts val="5"/>
                </a:spcBef>
                <a:buFontTx/>
                <a:buChar char="-"/>
              </a:pPr>
              <a:endParaRPr lang="uk-UA" sz="145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248400" y="2514600"/>
            <a:ext cx="2362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marR="130175">
              <a:lnSpc>
                <a:spcPct val="100000"/>
              </a:lnSpc>
              <a:spcBef>
                <a:spcPts val="10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Капітальні</a:t>
            </a:r>
            <a:r>
              <a:rPr lang="uk-UA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видатки</a:t>
            </a:r>
            <a:r>
              <a:rPr lang="uk-UA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4 749</a:t>
            </a:r>
            <a:r>
              <a:rPr lang="uk-UA" b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тис.</a:t>
            </a:r>
            <a:r>
              <a:rPr lang="uk-UA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pc="-25" dirty="0">
                <a:latin typeface="Times New Roman" pitchFamily="18" charset="0"/>
                <a:cs typeface="Times New Roman" pitchFamily="18" charset="0"/>
              </a:rPr>
              <a:t>грн: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13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14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90534" cy="861774"/>
          </a:xfrm>
        </p:spPr>
        <p:txBody>
          <a:bodyPr/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Міжбюджетні трансферти з бюджету</a:t>
            </a:r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9 місяців 2025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року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4648200" y="3505199"/>
            <a:ext cx="4409180" cy="182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152400" y="1066800"/>
            <a:ext cx="8686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виконання заходу </a:t>
            </a:r>
          </a:p>
          <a:p>
            <a:pPr algn="just"/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«Програми забезпечення громадського порядку </a:t>
            </a:r>
          </a:p>
          <a:p>
            <a:pPr algn="just"/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громадської  безпеки на території Дніпропетровської області </a:t>
            </a:r>
          </a:p>
          <a:p>
            <a:pPr algn="just"/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період до 2025 року </a:t>
            </a: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–</a:t>
            </a: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1 541,3 тис. </a:t>
            </a:r>
            <a:r>
              <a:rPr lang="uk-UA" sz="17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uk-UA" sz="17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на забезпечення поповнення регіонального </a:t>
            </a: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матеріального резерву </a:t>
            </a:r>
          </a:p>
          <a:p>
            <a:pPr algn="just"/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для запобігання та ліквідації надзвичайних ситуацій – 23,8 тис. </a:t>
            </a:r>
            <a:r>
              <a:rPr lang="uk-UA" sz="1750" dirty="0" err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грн</a:t>
            </a: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uk-UA" sz="1750" dirty="0" smtClean="0">
              <a:solidFill>
                <a:schemeClr val="tx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для </a:t>
            </a:r>
            <a:r>
              <a:rPr lang="uk-UA" sz="1750" dirty="0" err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КУ</a:t>
            </a: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750" dirty="0" err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“Обласний</a:t>
            </a: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центр екстреної медичної допомоги </a:t>
            </a:r>
          </a:p>
          <a:p>
            <a:pPr lvl="0" algn="just"/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та медицини </a:t>
            </a:r>
            <a:r>
              <a:rPr lang="uk-UA" sz="1750" dirty="0" err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катастроф”</a:t>
            </a: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750" dirty="0" err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ДОР</a:t>
            </a: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– 80,0 </a:t>
            </a:r>
            <a:r>
              <a:rPr lang="uk-UA" sz="1750" dirty="0" err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тис.грн</a:t>
            </a:r>
            <a:r>
              <a:rPr lang="uk-UA" sz="175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lang="uk-UA" sz="17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0600" y="4191000"/>
            <a:ext cx="43434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ОБЛАСНИЙ  БЮДЖЕТ </a:t>
            </a:r>
            <a:endParaRPr lang="uk-UA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Рисунок 16" descr="4316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0"/>
            <a:ext cx="3505200" cy="250371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16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18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90534" cy="861774"/>
          </a:xfrm>
        </p:spPr>
        <p:txBody>
          <a:bodyPr/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Міжбюджетні трансферти з бюджету</a:t>
            </a:r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9 місяців 2025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року</a:t>
            </a:r>
            <a:endParaRPr lang="ru-RU" dirty="0"/>
          </a:p>
        </p:txBody>
      </p:sp>
      <p:sp>
        <p:nvSpPr>
          <p:cNvPr id="6" name="Стрелка вправо 4"/>
          <p:cNvSpPr/>
          <p:nvPr/>
        </p:nvSpPr>
        <p:spPr>
          <a:xfrm>
            <a:off x="4800600" y="762000"/>
            <a:ext cx="4572000" cy="3657600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254000" bIns="204300" numCol="1" spcCol="1270" anchor="ctr" anchorCtr="0">
            <a:noAutofit/>
          </a:bodyPr>
          <a:lstStyle/>
          <a:p>
            <a:endParaRPr lang="uk-UA" sz="13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19400" y="1219200"/>
            <a:ext cx="4495800" cy="220980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ДЕРЖАВНИЙ </a:t>
            </a: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БЮДЖЕТ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9 917,4 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тис.грн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трелка вправо 4"/>
          <p:cNvSpPr/>
          <p:nvPr/>
        </p:nvSpPr>
        <p:spPr>
          <a:xfrm>
            <a:off x="76200" y="2819400"/>
            <a:ext cx="4572000" cy="3657600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254000" bIns="204300" numCol="1" spcCol="1270" anchor="ctr" anchorCtr="0">
            <a:no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3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12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14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029200"/>
            <a:ext cx="2018829" cy="12209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0056" y="543306"/>
            <a:ext cx="7594854" cy="151409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284" y="2055876"/>
            <a:ext cx="8545830" cy="236372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33400" y="166530"/>
            <a:ext cx="8229600" cy="443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65405" marR="117475" indent="10160">
              <a:lnSpc>
                <a:spcPct val="100000"/>
              </a:lnSpc>
              <a:spcBef>
                <a:spcPts val="95"/>
              </a:spcBef>
              <a:tabLst>
                <a:tab pos="1665605" algn="l"/>
              </a:tabLst>
            </a:pPr>
            <a:r>
              <a:rPr sz="2800" spc="-20" dirty="0">
                <a:latin typeface="Cambria"/>
                <a:cs typeface="Cambria"/>
              </a:rPr>
              <a:t>Міжбюджетні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spc="-10" dirty="0" err="1">
                <a:latin typeface="Cambria"/>
                <a:cs typeface="Cambria"/>
              </a:rPr>
              <a:t>трансферти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за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lang="uk-UA" sz="2800" spc="-60" dirty="0" smtClean="0">
                <a:latin typeface="Cambria"/>
                <a:cs typeface="Cambria"/>
              </a:rPr>
              <a:t> </a:t>
            </a:r>
            <a:r>
              <a:rPr lang="uk-UA" sz="2800" dirty="0" smtClean="0">
                <a:latin typeface="Cambria"/>
                <a:cs typeface="Cambria"/>
              </a:rPr>
              <a:t>9 місяців  </a:t>
            </a:r>
            <a:r>
              <a:rPr sz="2800" dirty="0" smtClean="0">
                <a:latin typeface="Cambria"/>
                <a:cs typeface="Cambria"/>
              </a:rPr>
              <a:t>202</a:t>
            </a:r>
            <a:r>
              <a:rPr lang="uk-UA" sz="2800" dirty="0">
                <a:latin typeface="Cambria"/>
                <a:cs typeface="Cambria"/>
              </a:rPr>
              <a:t>5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spc="-20" dirty="0" err="1">
                <a:latin typeface="Cambria"/>
                <a:cs typeface="Cambria"/>
              </a:rPr>
              <a:t>року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10623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ІНШІ МІСЦЕВІ БЮДЖЕТИ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38200" y="2407384"/>
            <a:ext cx="769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Павлоградська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МТГ для ЦСПД </a:t>
            </a:r>
            <a:r>
              <a:rPr lang="uk-UA" sz="20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“Моя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родина”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– 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222,6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тис. грн;</a:t>
            </a:r>
          </a:p>
          <a:p>
            <a:pPr algn="just"/>
            <a:r>
              <a:rPr lang="uk-UA" sz="2000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-Богданівська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СТГ для КНП “ЦПМСД” БСР – 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175,5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тис. грн;</a:t>
            </a:r>
          </a:p>
          <a:p>
            <a:pPr algn="just"/>
            <a:r>
              <a:rPr lang="uk-UA" sz="2000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-Троїцька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СТГ для </a:t>
            </a:r>
            <a:r>
              <a:rPr lang="uk-UA" sz="20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КЗ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“ЦНСП” ТСР – 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2 164,2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тис. грн;</a:t>
            </a:r>
          </a:p>
          <a:p>
            <a:pPr algn="just"/>
            <a:r>
              <a:rPr lang="uk-UA" sz="2000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-Межиріцька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СТГ на освітні послуги в галузі культури та мистецтва – 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186,5 </a:t>
            </a:r>
            <a:r>
              <a:rPr lang="uk-UA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тис. грн.</a:t>
            </a:r>
          </a:p>
        </p:txBody>
      </p:sp>
      <p:pic>
        <p:nvPicPr>
          <p:cNvPr id="15" name="Рисунок 14" descr="hospital-clipart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4800600"/>
            <a:ext cx="2286000" cy="1474470"/>
          </a:xfrm>
          <a:prstGeom prst="rect">
            <a:avLst/>
          </a:prstGeom>
        </p:spPr>
      </p:pic>
      <p:pic>
        <p:nvPicPr>
          <p:cNvPr id="19" name="Рисунок 18" descr="residential-care-facility-nursing-home-nurses-volunteers-help-support-senior-people_213110-7514.jpg"/>
          <p:cNvPicPr>
            <a:picLocks noChangeAspect="1"/>
          </p:cNvPicPr>
          <p:nvPr/>
        </p:nvPicPr>
        <p:blipFill>
          <a:blip r:embed="rId6" cstate="print"/>
          <a:srcRect r="36842"/>
          <a:stretch>
            <a:fillRect/>
          </a:stretch>
        </p:blipFill>
        <p:spPr>
          <a:xfrm>
            <a:off x="4495800" y="4724400"/>
            <a:ext cx="1936603" cy="1524000"/>
          </a:xfrm>
          <a:prstGeom prst="rect">
            <a:avLst/>
          </a:prstGeom>
        </p:spPr>
      </p:pic>
      <p:pic>
        <p:nvPicPr>
          <p:cNvPr id="21" name="Рисунок 20" descr="female-artist-easel-teaching-children-painting-with-palette-brushes-tiny-people-art-studio-open-art-classes-modern-arts-gallery-concept_335657-670.jpg"/>
          <p:cNvPicPr>
            <a:picLocks noChangeAspect="1"/>
          </p:cNvPicPr>
          <p:nvPr/>
        </p:nvPicPr>
        <p:blipFill>
          <a:blip r:embed="rId7" cstate="print"/>
          <a:srcRect t="12416" b="4813"/>
          <a:stretch>
            <a:fillRect/>
          </a:stretch>
        </p:blipFill>
        <p:spPr>
          <a:xfrm>
            <a:off x="6521450" y="4724400"/>
            <a:ext cx="2393950" cy="1524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20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22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8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8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6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6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4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81860" y="181503"/>
            <a:ext cx="5925185" cy="87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95"/>
              </a:spcBef>
            </a:pPr>
            <a:r>
              <a:rPr dirty="0" err="1"/>
              <a:t>Обсяг</a:t>
            </a:r>
            <a:r>
              <a:rPr spc="-95" dirty="0"/>
              <a:t> </a:t>
            </a:r>
            <a:r>
              <a:rPr spc="-10" dirty="0" err="1"/>
              <a:t>заборгованості</a:t>
            </a:r>
            <a:r>
              <a:rPr spc="-10" dirty="0"/>
              <a:t> </a:t>
            </a:r>
            <a:r>
              <a:rPr lang="uk-UA" spc="-10" dirty="0"/>
              <a:t/>
            </a:r>
            <a:br>
              <a:rPr lang="uk-UA" spc="-10" dirty="0"/>
            </a:br>
            <a:r>
              <a:rPr dirty="0" err="1"/>
              <a:t>за</a:t>
            </a:r>
            <a:r>
              <a:rPr spc="-65" dirty="0"/>
              <a:t> </a:t>
            </a:r>
            <a:r>
              <a:rPr lang="uk-UA" dirty="0" smtClean="0"/>
              <a:t>9 місяців </a:t>
            </a:r>
            <a:r>
              <a:rPr dirty="0" smtClean="0"/>
              <a:t>202</a:t>
            </a:r>
            <a:r>
              <a:rPr lang="uk-UA" dirty="0"/>
              <a:t>5</a:t>
            </a:r>
            <a:r>
              <a:rPr spc="-60" dirty="0"/>
              <a:t> </a:t>
            </a:r>
            <a:r>
              <a:rPr spc="-35" dirty="0" err="1"/>
              <a:t>року</a:t>
            </a:r>
            <a:endParaRPr sz="2000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4572000"/>
            <a:ext cx="3910584" cy="201472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91668" y="1484337"/>
            <a:ext cx="8358505" cy="433705"/>
            <a:chOff x="391668" y="1484337"/>
            <a:chExt cx="8358505" cy="43370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668" y="1484337"/>
              <a:ext cx="3533394" cy="3619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1535" y="1484363"/>
              <a:ext cx="3318510" cy="43359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40714" y="1518665"/>
            <a:ext cx="7438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8070" algn="l"/>
              </a:tabLst>
            </a:pPr>
            <a:r>
              <a:rPr sz="1800" b="1" dirty="0">
                <a:latin typeface="Cambria"/>
                <a:cs typeface="Cambria"/>
              </a:rPr>
              <a:t>На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01</a:t>
            </a:r>
            <a:r>
              <a:rPr sz="1800" b="1" spc="-30" dirty="0">
                <a:latin typeface="Cambria"/>
                <a:cs typeface="Cambria"/>
              </a:rPr>
              <a:t> </a:t>
            </a:r>
            <a:r>
              <a:rPr lang="uk-UA" sz="1800" b="1" dirty="0" err="1" smtClean="0">
                <a:latin typeface="Cambria"/>
                <a:cs typeface="Cambria"/>
              </a:rPr>
              <a:t>жовт</a:t>
            </a:r>
            <a:r>
              <a:rPr sz="1800" b="1" dirty="0" err="1" smtClean="0">
                <a:latin typeface="Cambria"/>
                <a:cs typeface="Cambria"/>
              </a:rPr>
              <a:t>ня</a:t>
            </a:r>
            <a:r>
              <a:rPr sz="1800" b="1" spc="-15" dirty="0" smtClean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2024</a:t>
            </a:r>
            <a:r>
              <a:rPr sz="1800" b="1" spc="-30" dirty="0">
                <a:latin typeface="Cambria"/>
                <a:cs typeface="Cambria"/>
              </a:rPr>
              <a:t> </a:t>
            </a:r>
            <a:r>
              <a:rPr sz="1800" b="1" spc="-20" dirty="0" err="1" smtClean="0">
                <a:latin typeface="Cambria"/>
                <a:cs typeface="Cambria"/>
              </a:rPr>
              <a:t>року</a:t>
            </a:r>
            <a:r>
              <a:rPr lang="uk-UA" b="1" dirty="0">
                <a:latin typeface="Cambria"/>
                <a:cs typeface="Cambria"/>
              </a:rPr>
              <a:t> </a:t>
            </a:r>
            <a:r>
              <a:rPr lang="uk-UA" b="1" dirty="0" smtClean="0">
                <a:latin typeface="Cambria"/>
                <a:cs typeface="Cambria"/>
              </a:rPr>
              <a:t>                                         </a:t>
            </a:r>
            <a:r>
              <a:rPr sz="1800" b="1" dirty="0" err="1" smtClean="0">
                <a:latin typeface="Cambria"/>
                <a:cs typeface="Cambria"/>
              </a:rPr>
              <a:t>На</a:t>
            </a:r>
            <a:r>
              <a:rPr sz="1800" b="1" spc="-10" dirty="0" smtClean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01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lang="uk-UA" sz="1800" b="1" dirty="0" smtClean="0">
                <a:latin typeface="Cambria"/>
                <a:cs typeface="Cambria"/>
              </a:rPr>
              <a:t>жовтня</a:t>
            </a:r>
            <a:r>
              <a:rPr sz="1800" b="1" spc="-10" dirty="0" smtClean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202</a:t>
            </a:r>
            <a:r>
              <a:rPr lang="uk-UA" sz="1800" b="1" dirty="0" smtClean="0">
                <a:latin typeface="Cambria"/>
                <a:cs typeface="Cambria"/>
              </a:rPr>
              <a:t>5 року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088" y="2122918"/>
            <a:ext cx="3715512" cy="84888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57200" y="2209800"/>
            <a:ext cx="3505200" cy="56618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R="5080" indent="11113" algn="ctr">
              <a:spcBef>
                <a:spcPts val="275"/>
              </a:spcBef>
              <a:tabLst>
                <a:tab pos="2628265" algn="l"/>
              </a:tabLs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Загальний фонд</a:t>
            </a:r>
          </a:p>
          <a:p>
            <a:pPr marR="5080" indent="11113" algn="ctr">
              <a:spcBef>
                <a:spcPts val="275"/>
              </a:spcBef>
              <a:tabLst>
                <a:tab pos="2628265" algn="l"/>
              </a:tabLst>
            </a:pP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кредиторська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– 1264,9 тис.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3000" y="2133600"/>
            <a:ext cx="3810000" cy="83820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3000" y="3048000"/>
            <a:ext cx="3810000" cy="144780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5029200" y="3124200"/>
            <a:ext cx="3657600" cy="1036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uk-UA" sz="1600" spc="-10" dirty="0">
                <a:latin typeface="Times New Roman" pitchFamily="18" charset="0"/>
                <a:cs typeface="Times New Roman" pitchFamily="18" charset="0"/>
              </a:rPr>
              <a:t>Спеціальний фонд:</a:t>
            </a:r>
          </a:p>
          <a:p>
            <a:pPr marL="12700" algn="ctr">
              <a:spcBef>
                <a:spcPts val="100"/>
              </a:spcBef>
            </a:pPr>
            <a:r>
              <a:rPr lang="uk-UA" sz="1600" spc="-10" dirty="0">
                <a:latin typeface="Times New Roman" pitchFamily="18" charset="0"/>
                <a:cs typeface="Times New Roman" pitchFamily="18" charset="0"/>
              </a:rPr>
              <a:t>дебіторська - 624,6 тис. грн </a:t>
            </a:r>
          </a:p>
          <a:p>
            <a:pPr marL="12700" algn="ctr">
              <a:spcBef>
                <a:spcPts val="100"/>
              </a:spcBef>
            </a:pPr>
            <a:r>
              <a:rPr lang="uk-UA" sz="1600" spc="-10" dirty="0">
                <a:latin typeface="Times New Roman" pitchFamily="18" charset="0"/>
                <a:cs typeface="Times New Roman" pitchFamily="18" charset="0"/>
              </a:rPr>
              <a:t> (в т.ч. прострочена - 570,1 тис. грн);</a:t>
            </a:r>
          </a:p>
          <a:p>
            <a:pPr marL="12700" algn="ctr">
              <a:spcBef>
                <a:spcPts val="100"/>
              </a:spcBef>
            </a:pPr>
            <a:r>
              <a:rPr lang="uk-UA" sz="1600" spc="-10" dirty="0">
                <a:latin typeface="Times New Roman" pitchFamily="18" charset="0"/>
                <a:cs typeface="Times New Roman" pitchFamily="18" charset="0"/>
              </a:rPr>
              <a:t>кредиторська – </a:t>
            </a:r>
            <a:r>
              <a:rPr lang="uk-UA" sz="1600" spc="-10" dirty="0" smtClean="0">
                <a:latin typeface="Times New Roman" pitchFamily="18" charset="0"/>
                <a:cs typeface="Times New Roman" pitchFamily="18" charset="0"/>
              </a:rPr>
              <a:t>1 814,2 </a:t>
            </a:r>
            <a:r>
              <a:rPr lang="uk-UA" sz="1600" spc="-10" dirty="0">
                <a:latin typeface="Times New Roman" pitchFamily="18" charset="0"/>
                <a:cs typeface="Times New Roman" pitchFamily="18" charset="0"/>
              </a:rPr>
              <a:t>тис. </a:t>
            </a:r>
            <a:r>
              <a:rPr lang="uk-UA" sz="1600" spc="-1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800" y="3048000"/>
            <a:ext cx="3733800" cy="1447800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4114800" y="2362200"/>
            <a:ext cx="762000" cy="385445"/>
            <a:chOff x="4272026" y="2264917"/>
            <a:chExt cx="744855" cy="385445"/>
          </a:xfrm>
        </p:grpSpPr>
        <p:sp>
          <p:nvSpPr>
            <p:cNvPr id="42" name="object 42"/>
            <p:cNvSpPr/>
            <p:nvPr/>
          </p:nvSpPr>
          <p:spPr>
            <a:xfrm>
              <a:off x="4284726" y="2277617"/>
              <a:ext cx="719455" cy="360045"/>
            </a:xfrm>
            <a:custGeom>
              <a:avLst/>
              <a:gdLst/>
              <a:ahLst/>
              <a:cxnLst/>
              <a:rect l="l" t="t" r="r" b="b"/>
              <a:pathLst>
                <a:path w="719454" h="360044">
                  <a:moveTo>
                    <a:pt x="539496" y="0"/>
                  </a:moveTo>
                  <a:lnTo>
                    <a:pt x="539496" y="89916"/>
                  </a:lnTo>
                  <a:lnTo>
                    <a:pt x="0" y="89916"/>
                  </a:lnTo>
                  <a:lnTo>
                    <a:pt x="0" y="269748"/>
                  </a:lnTo>
                  <a:lnTo>
                    <a:pt x="539496" y="269748"/>
                  </a:lnTo>
                  <a:lnTo>
                    <a:pt x="539496" y="359664"/>
                  </a:lnTo>
                  <a:lnTo>
                    <a:pt x="719327" y="17983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284726" y="2277617"/>
              <a:ext cx="719455" cy="360045"/>
            </a:xfrm>
            <a:custGeom>
              <a:avLst/>
              <a:gdLst/>
              <a:ahLst/>
              <a:cxnLst/>
              <a:rect l="l" t="t" r="r" b="b"/>
              <a:pathLst>
                <a:path w="719454" h="360044">
                  <a:moveTo>
                    <a:pt x="0" y="89916"/>
                  </a:moveTo>
                  <a:lnTo>
                    <a:pt x="539496" y="89916"/>
                  </a:lnTo>
                  <a:lnTo>
                    <a:pt x="539496" y="0"/>
                  </a:lnTo>
                  <a:lnTo>
                    <a:pt x="719327" y="179832"/>
                  </a:lnTo>
                  <a:lnTo>
                    <a:pt x="539496" y="359664"/>
                  </a:lnTo>
                  <a:lnTo>
                    <a:pt x="539496" y="269748"/>
                  </a:lnTo>
                  <a:lnTo>
                    <a:pt x="0" y="269748"/>
                  </a:lnTo>
                  <a:lnTo>
                    <a:pt x="0" y="8991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81000" y="3124200"/>
            <a:ext cx="358140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600" spc="-10" dirty="0" err="1"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 фонд:</a:t>
            </a:r>
          </a:p>
          <a:p>
            <a:pPr marL="12700" algn="ctr">
              <a:spcBef>
                <a:spcPts val="100"/>
              </a:spcBef>
            </a:pPr>
            <a:r>
              <a:rPr lang="ru-RU" sz="1600" spc="-10" dirty="0" err="1">
                <a:latin typeface="Times New Roman" pitchFamily="18" charset="0"/>
                <a:cs typeface="Times New Roman" pitchFamily="18" charset="0"/>
              </a:rPr>
              <a:t>дебіторська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– 570,1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тис. грн </a:t>
            </a:r>
          </a:p>
          <a:p>
            <a:pPr marL="12700" algn="ctr">
              <a:spcBef>
                <a:spcPts val="100"/>
              </a:spcBef>
            </a:pP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 (в т.ч. прострочена - 570,1 тис. грн);</a:t>
            </a:r>
          </a:p>
          <a:p>
            <a:pPr marL="12700" algn="ctr">
              <a:spcBef>
                <a:spcPts val="100"/>
              </a:spcBef>
            </a:pPr>
            <a:r>
              <a:rPr lang="ru-RU" sz="1600" spc="-10" dirty="0" err="1">
                <a:latin typeface="Times New Roman" pitchFamily="18" charset="0"/>
                <a:cs typeface="Times New Roman" pitchFamily="18" charset="0"/>
              </a:rPr>
              <a:t>кредиторська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4154,1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тис.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29200" y="213360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Загальний фонд: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дебіторська </a:t>
            </a:r>
            <a:r>
              <a:rPr lang="uk-UA" sz="1600" smtClean="0">
                <a:latin typeface="Times New Roman" pitchFamily="18" charset="0"/>
                <a:cs typeface="Times New Roman" pitchFamily="18" charset="0"/>
              </a:rPr>
              <a:t>–0,1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тис. грн;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кредиторська – відсутня. </a:t>
            </a:r>
          </a:p>
        </p:txBody>
      </p:sp>
      <p:grpSp>
        <p:nvGrpSpPr>
          <p:cNvPr id="24" name="object 41"/>
          <p:cNvGrpSpPr/>
          <p:nvPr/>
        </p:nvGrpSpPr>
        <p:grpSpPr>
          <a:xfrm>
            <a:off x="4114800" y="3352800"/>
            <a:ext cx="762000" cy="385445"/>
            <a:chOff x="4272026" y="2264917"/>
            <a:chExt cx="744855" cy="385445"/>
          </a:xfrm>
        </p:grpSpPr>
        <p:sp>
          <p:nvSpPr>
            <p:cNvPr id="25" name="object 42"/>
            <p:cNvSpPr/>
            <p:nvPr/>
          </p:nvSpPr>
          <p:spPr>
            <a:xfrm>
              <a:off x="4284726" y="2277617"/>
              <a:ext cx="719455" cy="360045"/>
            </a:xfrm>
            <a:custGeom>
              <a:avLst/>
              <a:gdLst/>
              <a:ahLst/>
              <a:cxnLst/>
              <a:rect l="l" t="t" r="r" b="b"/>
              <a:pathLst>
                <a:path w="719454" h="360044">
                  <a:moveTo>
                    <a:pt x="539496" y="0"/>
                  </a:moveTo>
                  <a:lnTo>
                    <a:pt x="539496" y="89916"/>
                  </a:lnTo>
                  <a:lnTo>
                    <a:pt x="0" y="89916"/>
                  </a:lnTo>
                  <a:lnTo>
                    <a:pt x="0" y="269748"/>
                  </a:lnTo>
                  <a:lnTo>
                    <a:pt x="539496" y="269748"/>
                  </a:lnTo>
                  <a:lnTo>
                    <a:pt x="539496" y="359664"/>
                  </a:lnTo>
                  <a:lnTo>
                    <a:pt x="719327" y="17983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43"/>
            <p:cNvSpPr/>
            <p:nvPr/>
          </p:nvSpPr>
          <p:spPr>
            <a:xfrm>
              <a:off x="4284726" y="2277617"/>
              <a:ext cx="719455" cy="360045"/>
            </a:xfrm>
            <a:custGeom>
              <a:avLst/>
              <a:gdLst/>
              <a:ahLst/>
              <a:cxnLst/>
              <a:rect l="l" t="t" r="r" b="b"/>
              <a:pathLst>
                <a:path w="719454" h="360044">
                  <a:moveTo>
                    <a:pt x="0" y="89916"/>
                  </a:moveTo>
                  <a:lnTo>
                    <a:pt x="539496" y="89916"/>
                  </a:lnTo>
                  <a:lnTo>
                    <a:pt x="539496" y="0"/>
                  </a:lnTo>
                  <a:lnTo>
                    <a:pt x="719327" y="179832"/>
                  </a:lnTo>
                  <a:lnTo>
                    <a:pt x="539496" y="359664"/>
                  </a:lnTo>
                  <a:lnTo>
                    <a:pt x="539496" y="269748"/>
                  </a:lnTo>
                  <a:lnTo>
                    <a:pt x="0" y="269748"/>
                  </a:lnTo>
                  <a:lnTo>
                    <a:pt x="0" y="8991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32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33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0628" y="397891"/>
            <a:ext cx="8090534" cy="873957"/>
          </a:xfrm>
          <a:prstGeom prst="rect">
            <a:avLst/>
          </a:prstGeom>
          <a:ln>
            <a:noFill/>
          </a:ln>
          <a:effectLst/>
        </p:spPr>
        <p:txBody>
          <a:bodyPr vert="horz" wrap="square" lIns="0" tIns="12065" rIns="0" bIns="0" rtlCol="0">
            <a:spAutoFit/>
          </a:bodyPr>
          <a:lstStyle/>
          <a:p>
            <a:pPr marL="375920" marR="5080" indent="64262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Виконання</a:t>
            </a:r>
            <a:r>
              <a:rPr b="1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власних</a:t>
            </a:r>
            <a:r>
              <a:rPr b="1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доходів</a:t>
            </a:r>
            <a:r>
              <a:rPr b="1" spc="-105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бюджету</a:t>
            </a:r>
            <a:r>
              <a:rPr lang="uk-UA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uk-UA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uk-UA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uk-UA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Вербківської СТГ за </a:t>
            </a:r>
            <a:r>
              <a:rPr lang="uk-UA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9 місяців </a:t>
            </a:r>
            <a:r>
              <a:rPr lang="uk-UA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2024-2025 р.р</a:t>
            </a:r>
            <a:r>
              <a:rPr lang="uk-UA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Bold" pitchFamily="34" charset="0"/>
              </a:rPr>
              <a:t>.</a:t>
            </a:r>
            <a:endParaRPr b="1" spc="-10" dirty="0">
              <a:solidFill>
                <a:schemeClr val="tx1">
                  <a:lumMod val="95000"/>
                  <a:lumOff val="5000"/>
                </a:schemeClr>
              </a:solidFill>
              <a:latin typeface="Bahnschrift SemiBold" pitchFamily="34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9288" y="1655063"/>
            <a:ext cx="8209915" cy="3566287"/>
            <a:chOff x="399288" y="1655063"/>
            <a:chExt cx="8209915" cy="3566287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063" y="2057401"/>
              <a:ext cx="5284470" cy="30929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9067" y="1655063"/>
              <a:ext cx="5282946" cy="349529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9288" y="5149595"/>
              <a:ext cx="8209915" cy="71755"/>
            </a:xfrm>
            <a:custGeom>
              <a:avLst/>
              <a:gdLst/>
              <a:ahLst/>
              <a:cxnLst/>
              <a:rect l="l" t="t" r="r" b="b"/>
              <a:pathLst>
                <a:path w="8209915" h="71754">
                  <a:moveTo>
                    <a:pt x="0" y="0"/>
                  </a:moveTo>
                  <a:lnTo>
                    <a:pt x="8209787" y="0"/>
                  </a:lnTo>
                </a:path>
                <a:path w="8209915" h="71754">
                  <a:moveTo>
                    <a:pt x="0" y="0"/>
                  </a:moveTo>
                  <a:lnTo>
                    <a:pt x="0" y="71627"/>
                  </a:lnTo>
                </a:path>
                <a:path w="8209915" h="71754">
                  <a:moveTo>
                    <a:pt x="4105656" y="0"/>
                  </a:moveTo>
                  <a:lnTo>
                    <a:pt x="4105656" y="71627"/>
                  </a:lnTo>
                </a:path>
                <a:path w="8209915" h="71754">
                  <a:moveTo>
                    <a:pt x="8209787" y="0"/>
                  </a:moveTo>
                  <a:lnTo>
                    <a:pt x="8209787" y="716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151498" y="4559045"/>
              <a:ext cx="807720" cy="551815"/>
            </a:xfrm>
            <a:custGeom>
              <a:avLst/>
              <a:gdLst/>
              <a:ahLst/>
              <a:cxnLst/>
              <a:rect l="l" t="t" r="r" b="b"/>
              <a:pathLst>
                <a:path w="807720" h="551814">
                  <a:moveTo>
                    <a:pt x="89915" y="0"/>
                  </a:moveTo>
                  <a:lnTo>
                    <a:pt x="0" y="211962"/>
                  </a:lnTo>
                  <a:lnTo>
                    <a:pt x="550291" y="445515"/>
                  </a:lnTo>
                  <a:lnTo>
                    <a:pt x="505205" y="551560"/>
                  </a:lnTo>
                  <a:lnTo>
                    <a:pt x="807211" y="429513"/>
                  </a:lnTo>
                  <a:lnTo>
                    <a:pt x="685165" y="127507"/>
                  </a:lnTo>
                  <a:lnTo>
                    <a:pt x="640206" y="233552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151498" y="4559045"/>
              <a:ext cx="807720" cy="551815"/>
            </a:xfrm>
            <a:custGeom>
              <a:avLst/>
              <a:gdLst/>
              <a:ahLst/>
              <a:cxnLst/>
              <a:rect l="l" t="t" r="r" b="b"/>
              <a:pathLst>
                <a:path w="807720" h="551814">
                  <a:moveTo>
                    <a:pt x="505205" y="551560"/>
                  </a:moveTo>
                  <a:lnTo>
                    <a:pt x="550291" y="445515"/>
                  </a:lnTo>
                  <a:lnTo>
                    <a:pt x="0" y="211962"/>
                  </a:lnTo>
                  <a:lnTo>
                    <a:pt x="89915" y="0"/>
                  </a:lnTo>
                  <a:lnTo>
                    <a:pt x="640206" y="233552"/>
                  </a:lnTo>
                  <a:lnTo>
                    <a:pt x="685165" y="127507"/>
                  </a:lnTo>
                  <a:lnTo>
                    <a:pt x="807211" y="429513"/>
                  </a:lnTo>
                  <a:lnTo>
                    <a:pt x="505205" y="55156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43000" y="1564385"/>
            <a:ext cx="119265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800" b="1" dirty="0" smtClean="0">
                <a:latin typeface="Cambria"/>
                <a:cs typeface="Cambria"/>
              </a:rPr>
              <a:t>143 031,7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6160" y="1311909"/>
            <a:ext cx="10914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800" b="1" dirty="0" smtClean="0">
                <a:latin typeface="Cambria"/>
                <a:cs typeface="Cambria"/>
              </a:rPr>
              <a:t>178 521,4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93596" y="5271896"/>
            <a:ext cx="1718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Загальний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фонд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3715" y="5602223"/>
            <a:ext cx="127253" cy="12725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23715" y="5923788"/>
            <a:ext cx="127253" cy="12725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991483" y="5271896"/>
            <a:ext cx="3536315" cy="85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7820">
              <a:lnSpc>
                <a:spcPts val="1980"/>
              </a:lnSpc>
              <a:spcBef>
                <a:spcPts val="100"/>
              </a:spcBef>
            </a:pPr>
            <a:r>
              <a:rPr sz="1800" spc="-10" dirty="0">
                <a:latin typeface="Cambria"/>
                <a:cs typeface="Cambria"/>
              </a:rPr>
              <a:t>Спеціальний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фонд</a:t>
            </a:r>
            <a:endParaRPr sz="1800" dirty="0">
              <a:latin typeface="Cambria"/>
              <a:cs typeface="Cambria"/>
            </a:endParaRPr>
          </a:p>
          <a:p>
            <a:pPr marL="12700">
              <a:lnSpc>
                <a:spcPts val="1980"/>
              </a:lnSpc>
            </a:pPr>
            <a:r>
              <a:rPr lang="uk-UA" sz="1800" dirty="0" smtClean="0">
                <a:latin typeface="Cambria"/>
                <a:cs typeface="Cambria"/>
              </a:rPr>
              <a:t>9</a:t>
            </a:r>
            <a:r>
              <a:rPr sz="1800" spc="-55" dirty="0" smtClean="0">
                <a:latin typeface="Cambria"/>
                <a:cs typeface="Cambria"/>
              </a:rPr>
              <a:t> </a:t>
            </a:r>
            <a:r>
              <a:rPr lang="uk-UA" sz="1800" spc="-55" dirty="0" smtClean="0">
                <a:latin typeface="Cambria"/>
                <a:cs typeface="Cambria"/>
              </a:rPr>
              <a:t>місяців</a:t>
            </a:r>
            <a:r>
              <a:rPr sz="1800" spc="-50" dirty="0" smtClean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202</a:t>
            </a:r>
            <a:r>
              <a:rPr lang="uk-UA" sz="1800" spc="-20" dirty="0">
                <a:latin typeface="Cambria"/>
                <a:cs typeface="Cambria"/>
              </a:rPr>
              <a:t>4</a:t>
            </a:r>
            <a:endParaRPr sz="1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uk-UA" sz="1800" dirty="0" smtClean="0">
                <a:latin typeface="Cambria"/>
                <a:cs typeface="Cambria"/>
              </a:rPr>
              <a:t>9</a:t>
            </a:r>
            <a:r>
              <a:rPr sz="1800" spc="-55" dirty="0" smtClean="0">
                <a:latin typeface="Cambria"/>
                <a:cs typeface="Cambria"/>
              </a:rPr>
              <a:t> </a:t>
            </a:r>
            <a:r>
              <a:rPr lang="uk-UA" sz="1800" spc="-55" dirty="0" smtClean="0">
                <a:latin typeface="Cambria"/>
                <a:cs typeface="Cambria"/>
              </a:rPr>
              <a:t>місяців</a:t>
            </a:r>
            <a:r>
              <a:rPr sz="1800" spc="-50" dirty="0" smtClean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202</a:t>
            </a:r>
            <a:r>
              <a:rPr lang="uk-UA" sz="1800" spc="-20" dirty="0">
                <a:latin typeface="Cambria"/>
                <a:cs typeface="Cambria"/>
              </a:rPr>
              <a:t>5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87522" y="1981200"/>
            <a:ext cx="140347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mbria"/>
                <a:cs typeface="Cambria"/>
              </a:rPr>
              <a:t>+</a:t>
            </a:r>
            <a:r>
              <a:rPr sz="1600" b="1" spc="-25" dirty="0">
                <a:latin typeface="Cambria"/>
                <a:cs typeface="Cambria"/>
              </a:rPr>
              <a:t> </a:t>
            </a:r>
            <a:r>
              <a:rPr lang="uk-UA" sz="1600" b="1" spc="-25" dirty="0" smtClean="0">
                <a:latin typeface="Cambria"/>
                <a:cs typeface="Cambria"/>
              </a:rPr>
              <a:t>35</a:t>
            </a:r>
            <a:r>
              <a:rPr lang="uk-UA" sz="1600" b="1" dirty="0" smtClean="0">
                <a:latin typeface="Cambria"/>
                <a:cs typeface="Cambria"/>
              </a:rPr>
              <a:t> 489,7</a:t>
            </a:r>
            <a:r>
              <a:rPr sz="1600" b="1" spc="-25" dirty="0" smtClean="0">
                <a:latin typeface="Cambria"/>
                <a:cs typeface="Cambria"/>
              </a:rPr>
              <a:t> </a:t>
            </a:r>
            <a:r>
              <a:rPr sz="1600" b="1" spc="-25" dirty="0">
                <a:latin typeface="Cambria"/>
                <a:cs typeface="Cambria"/>
              </a:rPr>
              <a:t>або</a:t>
            </a:r>
            <a:endParaRPr sz="16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uk-UA" sz="1600" b="1" spc="-10" dirty="0" smtClean="0">
                <a:solidFill>
                  <a:schemeClr val="tx1"/>
                </a:solidFill>
                <a:latin typeface="Cambria"/>
                <a:cs typeface="Cambria"/>
              </a:rPr>
              <a:t>124,8</a:t>
            </a:r>
            <a:r>
              <a:rPr sz="1600" b="1" spc="-10" dirty="0" smtClean="0">
                <a:solidFill>
                  <a:schemeClr val="tx1"/>
                </a:solidFill>
                <a:latin typeface="Cambria"/>
                <a:cs typeface="Cambria"/>
              </a:rPr>
              <a:t>%</a:t>
            </a:r>
            <a:endParaRPr sz="1600" b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47005" y="1331191"/>
            <a:ext cx="3439795" cy="1720343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147570" algn="ctr">
              <a:lnSpc>
                <a:spcPct val="100000"/>
              </a:lnSpc>
              <a:spcBef>
                <a:spcPts val="395"/>
              </a:spcBef>
            </a:pPr>
            <a:r>
              <a:rPr sz="1600" b="1" dirty="0">
                <a:latin typeface="Cambria"/>
                <a:cs typeface="Cambria"/>
              </a:rPr>
              <a:t>тис.</a:t>
            </a:r>
            <a:r>
              <a:rPr sz="1600" b="1" spc="330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грн.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Cambria"/>
                <a:cs typeface="Cambria"/>
              </a:rPr>
              <a:t>Всього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доходів:</a:t>
            </a:r>
            <a:endParaRPr sz="18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uk-UA" sz="1800" dirty="0" smtClean="0">
                <a:latin typeface="Cambria"/>
                <a:cs typeface="Cambria"/>
              </a:rPr>
              <a:t> 9</a:t>
            </a:r>
            <a:r>
              <a:rPr sz="1800" spc="360" dirty="0" smtClean="0">
                <a:latin typeface="Cambria"/>
                <a:cs typeface="Cambria"/>
              </a:rPr>
              <a:t> </a:t>
            </a:r>
            <a:r>
              <a:rPr lang="uk-UA" sz="1800" spc="-15" dirty="0" smtClean="0">
                <a:latin typeface="Cambria"/>
                <a:cs typeface="Cambria"/>
              </a:rPr>
              <a:t>місяців </a:t>
            </a:r>
            <a:r>
              <a:rPr sz="1800" dirty="0" smtClean="0">
                <a:latin typeface="Cambria"/>
                <a:cs typeface="Cambria"/>
              </a:rPr>
              <a:t>202</a:t>
            </a:r>
            <a:r>
              <a:rPr lang="uk-UA" sz="1800" dirty="0">
                <a:latin typeface="Cambria"/>
                <a:cs typeface="Cambria"/>
              </a:rPr>
              <a:t>4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 err="1">
                <a:latin typeface="Cambria"/>
                <a:cs typeface="Cambria"/>
              </a:rPr>
              <a:t>року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 smtClean="0">
                <a:latin typeface="Cambria"/>
                <a:cs typeface="Cambria"/>
              </a:rPr>
              <a:t>–</a:t>
            </a:r>
            <a:r>
              <a:rPr lang="uk-UA" sz="1800" dirty="0" smtClean="0">
                <a:latin typeface="Cambria"/>
                <a:cs typeface="Cambria"/>
              </a:rPr>
              <a:t>154616</a:t>
            </a:r>
            <a:r>
              <a:rPr lang="uk-UA" sz="1800" spc="-25" dirty="0" smtClean="0">
                <a:latin typeface="Cambria"/>
                <a:cs typeface="Cambria"/>
              </a:rPr>
              <a:t>,2</a:t>
            </a:r>
            <a:endParaRPr sz="1800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lang="uk-UA" sz="1800" dirty="0" smtClean="0">
                <a:latin typeface="Cambria"/>
                <a:cs typeface="Cambria"/>
              </a:rPr>
              <a:t>9</a:t>
            </a:r>
            <a:r>
              <a:rPr sz="1800" spc="-30" dirty="0" smtClean="0">
                <a:latin typeface="Cambria"/>
                <a:cs typeface="Cambria"/>
              </a:rPr>
              <a:t> </a:t>
            </a:r>
            <a:r>
              <a:rPr lang="uk-UA" sz="1800" spc="-30" dirty="0" smtClean="0">
                <a:latin typeface="Cambria"/>
                <a:cs typeface="Cambria"/>
              </a:rPr>
              <a:t>місяців</a:t>
            </a:r>
            <a:r>
              <a:rPr sz="1800" spc="-10" dirty="0" smtClean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202</a:t>
            </a:r>
            <a:r>
              <a:rPr lang="uk-UA" sz="1800" dirty="0">
                <a:latin typeface="Cambria"/>
                <a:cs typeface="Cambria"/>
              </a:rPr>
              <a:t>5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року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–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lang="uk-UA" sz="1800" spc="-15" dirty="0" smtClean="0">
                <a:latin typeface="Cambria"/>
                <a:cs typeface="Cambria"/>
              </a:rPr>
              <a:t>180 548,0</a:t>
            </a:r>
            <a:endParaRPr sz="18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mbria"/>
                <a:cs typeface="Cambria"/>
              </a:rPr>
              <a:t>збільшення</a:t>
            </a:r>
            <a:r>
              <a:rPr sz="1800" spc="-9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доходів:</a:t>
            </a:r>
            <a:endParaRPr sz="1800" dirty="0">
              <a:latin typeface="Cambria"/>
              <a:cs typeface="Cambria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+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lang="uk-UA" sz="1800" b="1" spc="-15" dirty="0" smtClean="0">
                <a:latin typeface="Cambria"/>
                <a:cs typeface="Cambria"/>
              </a:rPr>
              <a:t>25 931,8</a:t>
            </a:r>
            <a:r>
              <a:rPr sz="1800" b="1" spc="-5" dirty="0" smtClean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або</a:t>
            </a:r>
            <a:r>
              <a:rPr sz="1800" b="1" spc="-30" dirty="0"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Cambria"/>
                <a:cs typeface="Cambria"/>
              </a:rPr>
              <a:t>1</a:t>
            </a:r>
            <a:r>
              <a:rPr lang="uk-UA" sz="1800" b="1" spc="-10" dirty="0" smtClean="0">
                <a:solidFill>
                  <a:schemeClr val="tx1"/>
                </a:solidFill>
                <a:latin typeface="Cambria"/>
                <a:cs typeface="Cambria"/>
              </a:rPr>
              <a:t>16</a:t>
            </a:r>
            <a:r>
              <a:rPr sz="1800" b="1" spc="-10" dirty="0" smtClean="0">
                <a:solidFill>
                  <a:schemeClr val="tx1"/>
                </a:solidFill>
                <a:latin typeface="Cambria"/>
                <a:cs typeface="Cambria"/>
              </a:rPr>
              <a:t>,</a:t>
            </a:r>
            <a:r>
              <a:rPr lang="uk-UA" sz="1800" b="1" spc="-10" dirty="0" smtClean="0">
                <a:solidFill>
                  <a:schemeClr val="tx1"/>
                </a:solidFill>
                <a:latin typeface="Cambria"/>
                <a:cs typeface="Cambria"/>
              </a:rPr>
              <a:t>8</a:t>
            </a:r>
            <a:r>
              <a:rPr sz="1800" b="1" spc="-10" dirty="0" smtClean="0">
                <a:solidFill>
                  <a:schemeClr val="tx1"/>
                </a:solidFill>
                <a:latin typeface="Cambria"/>
                <a:cs typeface="Cambria"/>
              </a:rPr>
              <a:t>%</a:t>
            </a:r>
            <a:endParaRPr sz="1800" b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099182" y="2240407"/>
            <a:ext cx="803275" cy="655955"/>
            <a:chOff x="2099182" y="2240407"/>
            <a:chExt cx="803275" cy="655955"/>
          </a:xfrm>
        </p:grpSpPr>
        <p:sp>
          <p:nvSpPr>
            <p:cNvPr id="26" name="object 26"/>
            <p:cNvSpPr/>
            <p:nvPr/>
          </p:nvSpPr>
          <p:spPr>
            <a:xfrm>
              <a:off x="2111882" y="2253107"/>
              <a:ext cx="777875" cy="630555"/>
            </a:xfrm>
            <a:custGeom>
              <a:avLst/>
              <a:gdLst/>
              <a:ahLst/>
              <a:cxnLst/>
              <a:rect l="l" t="t" r="r" b="b"/>
              <a:pathLst>
                <a:path w="777875" h="630555">
                  <a:moveTo>
                    <a:pt x="478155" y="0"/>
                  </a:moveTo>
                  <a:lnTo>
                    <a:pt x="538226" y="89788"/>
                  </a:lnTo>
                  <a:lnTo>
                    <a:pt x="0" y="450595"/>
                  </a:lnTo>
                  <a:lnTo>
                    <a:pt x="120268" y="630046"/>
                  </a:lnTo>
                  <a:lnTo>
                    <a:pt x="658622" y="269239"/>
                  </a:lnTo>
                  <a:lnTo>
                    <a:pt x="718693" y="358901"/>
                  </a:lnTo>
                  <a:lnTo>
                    <a:pt x="777875" y="59181"/>
                  </a:lnTo>
                  <a:lnTo>
                    <a:pt x="478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111882" y="2253107"/>
              <a:ext cx="777875" cy="630555"/>
            </a:xfrm>
            <a:custGeom>
              <a:avLst/>
              <a:gdLst/>
              <a:ahLst/>
              <a:cxnLst/>
              <a:rect l="l" t="t" r="r" b="b"/>
              <a:pathLst>
                <a:path w="777875" h="630555">
                  <a:moveTo>
                    <a:pt x="718693" y="358901"/>
                  </a:moveTo>
                  <a:lnTo>
                    <a:pt x="658622" y="269239"/>
                  </a:lnTo>
                  <a:lnTo>
                    <a:pt x="120268" y="630046"/>
                  </a:lnTo>
                  <a:lnTo>
                    <a:pt x="0" y="450595"/>
                  </a:lnTo>
                  <a:lnTo>
                    <a:pt x="538226" y="89788"/>
                  </a:lnTo>
                  <a:lnTo>
                    <a:pt x="478155" y="0"/>
                  </a:lnTo>
                  <a:lnTo>
                    <a:pt x="777875" y="59181"/>
                  </a:lnTo>
                  <a:lnTo>
                    <a:pt x="718693" y="35890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105400" y="3505200"/>
            <a:ext cx="2792222" cy="12227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90320" algn="ctr">
              <a:lnSpc>
                <a:spcPct val="100000"/>
              </a:lnSpc>
              <a:spcBef>
                <a:spcPts val="95"/>
              </a:spcBef>
              <a:tabLst>
                <a:tab pos="849630" algn="l"/>
              </a:tabLst>
            </a:pPr>
            <a:r>
              <a:rPr sz="1600" b="1" spc="-25" dirty="0" smtClean="0">
                <a:latin typeface="Cambria"/>
                <a:cs typeface="Cambria"/>
              </a:rPr>
              <a:t>-</a:t>
            </a:r>
            <a:r>
              <a:rPr lang="uk-UA" sz="1600" b="1" spc="-25" dirty="0" smtClean="0">
                <a:latin typeface="Cambria"/>
                <a:cs typeface="Cambria"/>
              </a:rPr>
              <a:t>9</a:t>
            </a:r>
            <a:r>
              <a:rPr lang="uk-UA" sz="1600" b="1" dirty="0" smtClean="0">
                <a:latin typeface="Cambria"/>
                <a:cs typeface="Cambria"/>
              </a:rPr>
              <a:t> 557,9</a:t>
            </a:r>
            <a:r>
              <a:rPr sz="1600" b="1" dirty="0">
                <a:latin typeface="Cambria"/>
                <a:cs typeface="Cambria"/>
              </a:rPr>
              <a:t>	</a:t>
            </a:r>
            <a:r>
              <a:rPr sz="1600" b="1" spc="-25" dirty="0">
                <a:latin typeface="Cambria"/>
                <a:cs typeface="Cambria"/>
              </a:rPr>
              <a:t>або</a:t>
            </a:r>
            <a:endParaRPr sz="1600" b="1" dirty="0">
              <a:latin typeface="Cambria"/>
              <a:cs typeface="Cambria"/>
            </a:endParaRPr>
          </a:p>
          <a:p>
            <a:pPr marR="1290955" algn="ctr">
              <a:lnSpc>
                <a:spcPct val="100000"/>
              </a:lnSpc>
            </a:pPr>
            <a:r>
              <a:rPr lang="uk-UA" sz="1600" b="1" spc="-10" dirty="0" smtClean="0">
                <a:solidFill>
                  <a:schemeClr val="tx1"/>
                </a:solidFill>
                <a:latin typeface="Cambria"/>
                <a:cs typeface="Cambria"/>
              </a:rPr>
              <a:t>-82,5</a:t>
            </a:r>
            <a:r>
              <a:rPr sz="1600" b="1" spc="-10" dirty="0" smtClean="0">
                <a:solidFill>
                  <a:schemeClr val="tx1"/>
                </a:solidFill>
                <a:latin typeface="Cambria"/>
                <a:cs typeface="Cambria"/>
              </a:rPr>
              <a:t>%</a:t>
            </a:r>
            <a:endParaRPr sz="1600" b="1" dirty="0">
              <a:solidFill>
                <a:schemeClr val="tx1"/>
              </a:solidFill>
              <a:latin typeface="Cambria"/>
              <a:cs typeface="Cambria"/>
            </a:endParaRPr>
          </a:p>
          <a:p>
            <a:pPr marL="523875">
              <a:lnSpc>
                <a:spcPts val="1995"/>
              </a:lnSpc>
              <a:spcBef>
                <a:spcPts val="1600"/>
              </a:spcBef>
            </a:pPr>
            <a:r>
              <a:rPr lang="uk-UA" sz="1800" b="1" dirty="0" smtClean="0">
                <a:latin typeface="Cambria"/>
                <a:cs typeface="Cambria"/>
              </a:rPr>
              <a:t>11 584,5</a:t>
            </a:r>
            <a:endParaRPr sz="1800" dirty="0">
              <a:latin typeface="Cambria"/>
              <a:cs typeface="Cambria"/>
            </a:endParaRPr>
          </a:p>
          <a:p>
            <a:pPr marL="1696720">
              <a:lnSpc>
                <a:spcPts val="1995"/>
              </a:lnSpc>
            </a:pPr>
            <a:r>
              <a:rPr sz="1800" b="1" spc="-5" dirty="0">
                <a:latin typeface="Cambria"/>
                <a:cs typeface="Cambria"/>
              </a:rPr>
              <a:t> </a:t>
            </a:r>
            <a:r>
              <a:rPr lang="uk-UA" sz="1800" b="1" spc="-5" dirty="0" smtClean="0">
                <a:latin typeface="Cambria"/>
                <a:cs typeface="Cambria"/>
              </a:rPr>
              <a:t>2 026,6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31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32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ef3d0bb3604ff1f61b5af052da6e211c1b477a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679609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НА ПЕРЕМОГУ</a:t>
            </a:r>
          </a:p>
          <a:p>
            <a:pPr algn="ctr"/>
            <a:r>
              <a:rPr lang="ru-RU" sz="4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АБИ МАТИ МОЖЛИВІСТЬ </a:t>
            </a:r>
          </a:p>
          <a:p>
            <a:pPr algn="ctr"/>
            <a:r>
              <a:rPr lang="ru-RU" sz="4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ГІДНО ЖИТИ І РОЗВИВАТИСЯ!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59087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4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3846" y="183844"/>
            <a:ext cx="743775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ambria" pitchFamily="18" charset="0"/>
                <a:ea typeface="Cambria" pitchFamily="18" charset="0"/>
              </a:rPr>
              <a:t>Структура</a:t>
            </a:r>
            <a:r>
              <a:rPr spc="-15" dirty="0">
                <a:latin typeface="Cambria" pitchFamily="18" charset="0"/>
                <a:ea typeface="Cambria" pitchFamily="18" charset="0"/>
              </a:rPr>
              <a:t> </a:t>
            </a:r>
            <a:r>
              <a:rPr dirty="0">
                <a:latin typeface="Cambria" pitchFamily="18" charset="0"/>
                <a:ea typeface="Cambria" pitchFamily="18" charset="0"/>
              </a:rPr>
              <a:t>власних</a:t>
            </a:r>
            <a:r>
              <a:rPr spc="-60" dirty="0">
                <a:latin typeface="Cambria" pitchFamily="18" charset="0"/>
                <a:ea typeface="Cambria" pitchFamily="18" charset="0"/>
              </a:rPr>
              <a:t> </a:t>
            </a:r>
            <a:r>
              <a:rPr spc="-20" dirty="0">
                <a:latin typeface="Cambria" pitchFamily="18" charset="0"/>
                <a:ea typeface="Cambria" pitchFamily="18" charset="0"/>
              </a:rPr>
              <a:t>доходів</a:t>
            </a:r>
            <a:r>
              <a:rPr spc="-55" dirty="0">
                <a:latin typeface="Cambria" pitchFamily="18" charset="0"/>
                <a:ea typeface="Cambria" pitchFamily="18" charset="0"/>
              </a:rPr>
              <a:t> </a:t>
            </a:r>
            <a:r>
              <a:rPr dirty="0">
                <a:latin typeface="Cambria" pitchFamily="18" charset="0"/>
                <a:ea typeface="Cambria" pitchFamily="18" charset="0"/>
              </a:rPr>
              <a:t>загального</a:t>
            </a:r>
            <a:r>
              <a:rPr spc="-55" dirty="0">
                <a:latin typeface="Cambria" pitchFamily="18" charset="0"/>
                <a:ea typeface="Cambria" pitchFamily="18" charset="0"/>
              </a:rPr>
              <a:t> </a:t>
            </a:r>
            <a:r>
              <a:rPr lang="uk-UA" spc="-55" dirty="0">
                <a:latin typeface="Cambria" pitchFamily="18" charset="0"/>
                <a:ea typeface="Cambria" pitchFamily="18" charset="0"/>
              </a:rPr>
              <a:t> </a:t>
            </a:r>
            <a:r>
              <a:rPr spc="-10" dirty="0">
                <a:latin typeface="Cambria" pitchFamily="18" charset="0"/>
                <a:ea typeface="Cambria" pitchFamily="18" charset="0"/>
              </a:rPr>
              <a:t>фонду</a:t>
            </a:r>
            <a:r>
              <a:rPr lang="uk-UA" spc="-10" dirty="0">
                <a:latin typeface="Cambria" pitchFamily="18" charset="0"/>
                <a:ea typeface="Cambria" pitchFamily="18" charset="0"/>
              </a:rPr>
              <a:t/>
            </a:r>
            <a:br>
              <a:rPr lang="uk-UA" spc="-10" dirty="0">
                <a:latin typeface="Cambria" pitchFamily="18" charset="0"/>
                <a:ea typeface="Cambria" pitchFamily="18" charset="0"/>
              </a:rPr>
            </a:br>
            <a:r>
              <a:rPr lang="uk-UA" spc="-10" dirty="0">
                <a:latin typeface="Cambria" pitchFamily="18" charset="0"/>
                <a:ea typeface="Cambria" pitchFamily="18" charset="0"/>
              </a:rPr>
              <a:t>   Вербківської СТГ за </a:t>
            </a:r>
            <a:r>
              <a:rPr lang="uk-UA" spc="-10" dirty="0" smtClean="0">
                <a:latin typeface="Cambria" pitchFamily="18" charset="0"/>
                <a:ea typeface="Cambria" pitchFamily="18" charset="0"/>
              </a:rPr>
              <a:t>9 місяців </a:t>
            </a:r>
            <a:r>
              <a:rPr lang="uk-UA" spc="-10" dirty="0">
                <a:latin typeface="Cambria" pitchFamily="18" charset="0"/>
                <a:ea typeface="Cambria" pitchFamily="18" charset="0"/>
              </a:rPr>
              <a:t>2024-2025 </a:t>
            </a:r>
            <a:r>
              <a:rPr lang="uk-UA" spc="-10" dirty="0" err="1">
                <a:latin typeface="Cambria" pitchFamily="18" charset="0"/>
                <a:ea typeface="Cambria" pitchFamily="18" charset="0"/>
              </a:rPr>
              <a:t>р.р</a:t>
            </a:r>
            <a:r>
              <a:rPr lang="uk-UA" spc="-10" dirty="0">
                <a:latin typeface="Cambria" pitchFamily="18" charset="0"/>
                <a:ea typeface="Cambria" pitchFamily="18" charset="0"/>
              </a:rPr>
              <a:t>.</a:t>
            </a:r>
            <a:endParaRPr spc="-10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3" name="Диаграмма 42"/>
          <p:cNvGraphicFramePr/>
          <p:nvPr/>
        </p:nvGraphicFramePr>
        <p:xfrm>
          <a:off x="7543800" y="5334000"/>
          <a:ext cx="14478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66114832"/>
              </p:ext>
            </p:extLst>
          </p:nvPr>
        </p:nvGraphicFramePr>
        <p:xfrm>
          <a:off x="152400" y="1143000"/>
          <a:ext cx="8854678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13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14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2600" y="-76200"/>
            <a:ext cx="7162800" cy="1304203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R="5080" indent="12700" algn="ctr">
              <a:lnSpc>
                <a:spcPts val="3279"/>
              </a:lnSpc>
              <a:spcBef>
                <a:spcPts val="270"/>
              </a:spcBef>
            </a:pPr>
            <a:r>
              <a:rPr lang="uk-UA" spc="-20" dirty="0"/>
              <a:t>Показники </a:t>
            </a:r>
            <a:br>
              <a:rPr lang="uk-UA" spc="-20" dirty="0"/>
            </a:br>
            <a:r>
              <a:rPr lang="uk-UA" spc="-20" dirty="0"/>
              <a:t>міжбюджетних трансфертів у бюджеті     Вербківської СТГ за </a:t>
            </a:r>
            <a:r>
              <a:rPr lang="uk-UA" spc="-20" dirty="0" smtClean="0"/>
              <a:t>9 місяців </a:t>
            </a:r>
            <a:r>
              <a:rPr lang="uk-UA" spc="-20" dirty="0"/>
              <a:t>2025 року</a:t>
            </a:r>
            <a:endParaRPr spc="-20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3546094" y="3581400"/>
            <a:ext cx="5139690" cy="109260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0" marR="321310" indent="-114300">
              <a:lnSpc>
                <a:spcPts val="1420"/>
              </a:lnSpc>
              <a:spcBef>
                <a:spcPts val="265"/>
              </a:spcBef>
              <a:buFont typeface="Cambria"/>
              <a:buChar char="•"/>
              <a:tabLst>
                <a:tab pos="127000" algn="l"/>
              </a:tabLst>
            </a:pPr>
            <a:endParaRPr lang="uk-UA" dirty="0"/>
          </a:p>
          <a:p>
            <a:pPr marL="127000" marR="321310" indent="-114300">
              <a:lnSpc>
                <a:spcPts val="1420"/>
              </a:lnSpc>
              <a:spcBef>
                <a:spcPts val="265"/>
              </a:spcBef>
              <a:buFont typeface="Cambria"/>
              <a:buChar char="•"/>
              <a:tabLst>
                <a:tab pos="127000" algn="l"/>
              </a:tabLst>
            </a:pPr>
            <a:endParaRPr lang="uk-UA" dirty="0"/>
          </a:p>
          <a:p>
            <a:pPr marL="127000" marR="321310" indent="-114300">
              <a:lnSpc>
                <a:spcPts val="1420"/>
              </a:lnSpc>
              <a:spcBef>
                <a:spcPts val="265"/>
              </a:spcBef>
              <a:buFont typeface="Cambria"/>
              <a:buChar char="•"/>
              <a:tabLst>
                <a:tab pos="127000" algn="l"/>
              </a:tabLst>
            </a:pPr>
            <a:endParaRPr lang="uk-UA" dirty="0"/>
          </a:p>
          <a:p>
            <a:pPr marL="127000" marR="321310" indent="-114300">
              <a:lnSpc>
                <a:spcPts val="1420"/>
              </a:lnSpc>
              <a:spcBef>
                <a:spcPts val="265"/>
              </a:spcBef>
              <a:buFont typeface="Cambria"/>
              <a:buChar char="•"/>
              <a:tabLst>
                <a:tab pos="127000" algn="l"/>
              </a:tabLst>
            </a:pPr>
            <a:endParaRPr lang="uk-UA" dirty="0"/>
          </a:p>
          <a:p>
            <a:pPr marL="127000" marR="321310" indent="-114300">
              <a:lnSpc>
                <a:spcPts val="1420"/>
              </a:lnSpc>
              <a:spcBef>
                <a:spcPts val="265"/>
              </a:spcBef>
              <a:buFont typeface="Cambria"/>
              <a:buChar char="•"/>
              <a:tabLst>
                <a:tab pos="127000" algn="l"/>
              </a:tabLst>
            </a:pPr>
            <a:endParaRPr lang="uk-UA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895600" y="1066801"/>
            <a:ext cx="6096000" cy="27432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29000" y="1371600"/>
            <a:ext cx="5562600" cy="20755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indent="-39688">
              <a:lnSpc>
                <a:spcPct val="100000"/>
              </a:lnSpc>
              <a:spcBef>
                <a:spcPts val="35"/>
              </a:spcBef>
              <a:buFont typeface="Cambria"/>
              <a:buChar char="•"/>
              <a:tabLst>
                <a:tab pos="127000" algn="l"/>
              </a:tabLst>
            </a:pPr>
            <a:r>
              <a:rPr lang="uk-UA" sz="1400" b="1" dirty="0">
                <a:latin typeface="Cambria"/>
                <a:cs typeface="Cambria"/>
              </a:rPr>
              <a:t>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Освітня</a:t>
            </a:r>
            <a:r>
              <a:rPr lang="uk-UA" sz="12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субвенція</a:t>
            </a:r>
            <a:r>
              <a:rPr lang="uk-UA" sz="1200" spc="2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1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spc="-15" dirty="0" smtClean="0">
                <a:latin typeface="Times New Roman" pitchFamily="18" charset="0"/>
                <a:cs typeface="Times New Roman" pitchFamily="18" charset="0"/>
              </a:rPr>
              <a:t>23 419,6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тис.</a:t>
            </a:r>
            <a:r>
              <a:rPr lang="uk-UA" sz="1200" spc="-25" dirty="0">
                <a:latin typeface="Times New Roman" pitchFamily="18" charset="0"/>
                <a:cs typeface="Times New Roman" pitchFamily="18" charset="0"/>
              </a:rPr>
              <a:t> грн;</a:t>
            </a:r>
          </a:p>
          <a:p>
            <a:pPr marL="127000" indent="-39688">
              <a:lnSpc>
                <a:spcPct val="100000"/>
              </a:lnSpc>
              <a:spcBef>
                <a:spcPts val="35"/>
              </a:spcBef>
              <a:buFont typeface="Cambria"/>
              <a:buChar char="•"/>
              <a:tabLst>
                <a:tab pos="127000" algn="l"/>
              </a:tabLst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Субвенція  на надання державної підтримки особам з особливими освітніми потребами –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78,7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тис. грн;</a:t>
            </a:r>
          </a:p>
          <a:p>
            <a:pPr marL="127000" indent="-39688">
              <a:lnSpc>
                <a:spcPct val="100000"/>
              </a:lnSpc>
              <a:spcBef>
                <a:spcPts val="35"/>
              </a:spcBef>
              <a:buFont typeface="Cambria"/>
              <a:buChar char="•"/>
              <a:tabLst>
                <a:tab pos="127000" algn="l"/>
              </a:tabLst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Субвенція з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ДБ МБ на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реалізацію публічного інвестиційного проекту на забезпечення якісної, сучасної та доступної загальної середньої освіти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`НУШ`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507,2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тис. грн;</a:t>
            </a:r>
          </a:p>
          <a:p>
            <a:pPr marL="127000" indent="-39688">
              <a:lnSpc>
                <a:spcPct val="100000"/>
              </a:lnSpc>
              <a:spcBef>
                <a:spcPts val="35"/>
              </a:spcBef>
              <a:buFont typeface="Cambria"/>
              <a:buChar char="•"/>
              <a:tabLst>
                <a:tab pos="127000" algn="l"/>
              </a:tabLst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Субвенція  на здійснення доплат педагогічним працівникам закладів загальної середньої освіти -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1850,4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тис.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27000" indent="-39688">
              <a:lnSpc>
                <a:spcPct val="100000"/>
              </a:lnSpc>
              <a:spcBef>
                <a:spcPts val="35"/>
              </a:spcBef>
              <a:buFont typeface="Cambria"/>
              <a:buChar char="•"/>
              <a:tabLst>
                <a:tab pos="127000" algn="l"/>
              </a:tabLst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Субвенція з державного бюджету місцевим бюджетам на покращення якості гарячого харчування та фінансування харчування учнів початкових класів закладів загальної середньої освіти – 139,7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905000"/>
            <a:ext cx="2590800" cy="12192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2400" y="1828800"/>
            <a:ext cx="2667000" cy="1150956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05740" marR="5080" indent="-193675" algn="ctr">
              <a:lnSpc>
                <a:spcPts val="2530"/>
              </a:lnSpc>
              <a:spcBef>
                <a:spcPts val="475"/>
              </a:spcBef>
            </a:pPr>
            <a:r>
              <a:rPr sz="2400" b="1" spc="-20" dirty="0" err="1">
                <a:latin typeface="Cambria"/>
                <a:cs typeface="Cambria"/>
              </a:rPr>
              <a:t>Державний</a:t>
            </a:r>
            <a:r>
              <a:rPr sz="2400" b="1" spc="-45" dirty="0">
                <a:latin typeface="Cambria"/>
                <a:cs typeface="Cambria"/>
              </a:rPr>
              <a:t> </a:t>
            </a:r>
            <a:endParaRPr lang="uk-UA" sz="2400" b="1" spc="-45" dirty="0" smtClean="0">
              <a:latin typeface="Cambria"/>
              <a:cs typeface="Cambria"/>
            </a:endParaRPr>
          </a:p>
          <a:p>
            <a:pPr marL="205740" marR="5080" indent="-193675" algn="ctr">
              <a:lnSpc>
                <a:spcPts val="2530"/>
              </a:lnSpc>
              <a:spcBef>
                <a:spcPts val="475"/>
              </a:spcBef>
            </a:pPr>
            <a:r>
              <a:rPr sz="2400" b="1" spc="-10" dirty="0" err="1" smtClean="0">
                <a:latin typeface="Cambria"/>
                <a:cs typeface="Cambria"/>
              </a:rPr>
              <a:t>бюджет</a:t>
            </a:r>
            <a:r>
              <a:rPr sz="2400" b="1" spc="-10" dirty="0" smtClean="0">
                <a:latin typeface="Cambria"/>
                <a:cs typeface="Cambria"/>
              </a:rPr>
              <a:t> </a:t>
            </a:r>
            <a:endParaRPr lang="uk-UA" sz="2400" b="1" spc="-10" dirty="0" smtClean="0">
              <a:latin typeface="Cambria"/>
              <a:cs typeface="Cambria"/>
            </a:endParaRPr>
          </a:p>
          <a:p>
            <a:pPr marL="205740" marR="5080" indent="-193675">
              <a:lnSpc>
                <a:spcPts val="2530"/>
              </a:lnSpc>
              <a:spcBef>
                <a:spcPts val="475"/>
              </a:spcBef>
            </a:pPr>
            <a:r>
              <a:rPr lang="uk-UA" sz="2400" b="1" spc="-10" dirty="0" smtClean="0">
                <a:latin typeface="Cambria"/>
                <a:cs typeface="Cambria"/>
              </a:rPr>
              <a:t>  25 995,6 </a:t>
            </a:r>
            <a:r>
              <a:rPr sz="2400" b="1" dirty="0" err="1">
                <a:latin typeface="Cambria"/>
                <a:cs typeface="Cambria"/>
              </a:rPr>
              <a:t>тис</a:t>
            </a:r>
            <a:r>
              <a:rPr sz="2400" b="1" dirty="0">
                <a:latin typeface="Cambria"/>
                <a:cs typeface="Cambria"/>
              </a:rPr>
              <a:t>.</a:t>
            </a:r>
            <a:r>
              <a:rPr sz="2400" b="1" spc="-60" dirty="0">
                <a:latin typeface="Cambria"/>
                <a:cs typeface="Cambria"/>
              </a:rPr>
              <a:t> </a:t>
            </a:r>
            <a:r>
              <a:rPr sz="2400" b="1" spc="-20" dirty="0">
                <a:latin typeface="Cambria"/>
                <a:cs typeface="Cambria"/>
              </a:rPr>
              <a:t>грн.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7400" y="3810000"/>
            <a:ext cx="3124200" cy="16764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943600" y="4343400"/>
            <a:ext cx="2973070" cy="71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05"/>
              </a:lnSpc>
              <a:spcBef>
                <a:spcPts val="100"/>
              </a:spcBef>
              <a:tabLst>
                <a:tab pos="3071495" algn="l"/>
              </a:tabLst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Місцевий</a:t>
            </a:r>
            <a:r>
              <a:rPr sz="24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бюджет</a:t>
            </a:r>
            <a:endParaRPr lang="uk-UA" sz="2400" b="1" spc="-10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>
              <a:lnSpc>
                <a:spcPts val="2705"/>
              </a:lnSpc>
              <a:spcBef>
                <a:spcPts val="100"/>
              </a:spcBef>
              <a:tabLst>
                <a:tab pos="3071495" algn="l"/>
              </a:tabLst>
            </a:pPr>
            <a:r>
              <a:rPr lang="uk-UA" sz="2400" b="1" dirty="0" smtClean="0">
                <a:solidFill>
                  <a:srgbClr val="FFFFFF"/>
                </a:solidFill>
                <a:latin typeface="Cambria"/>
                <a:cs typeface="Cambria"/>
              </a:rPr>
              <a:t>8 709,1</a:t>
            </a:r>
            <a:r>
              <a:rPr sz="2400" b="1" spc="-55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тис.</a:t>
            </a:r>
            <a:r>
              <a:rPr sz="2400" b="1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грн.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17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5867400" cy="24384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3810000"/>
            <a:ext cx="5638800" cy="176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21310" indent="12700">
              <a:lnSpc>
                <a:spcPts val="1420"/>
              </a:lnSpc>
              <a:spcBef>
                <a:spcPts val="265"/>
              </a:spcBef>
              <a:buFont typeface="Cambria"/>
              <a:buChar char="•"/>
              <a:tabLst>
                <a:tab pos="179388" algn="l"/>
              </a:tabLst>
            </a:pPr>
            <a:r>
              <a:rPr lang="uk-UA" sz="1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Інші</a:t>
            </a:r>
            <a:r>
              <a:rPr lang="uk-UA" sz="1200" spc="-35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субвенції</a:t>
            </a:r>
            <a:r>
              <a:rPr lang="uk-UA" sz="1200" spc="-6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</a:t>
            </a:r>
            <a:r>
              <a:rPr lang="uk-UA" sz="1200" spc="-2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місцевого</a:t>
            </a:r>
            <a:r>
              <a:rPr lang="uk-UA" sz="1200" spc="-3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200" spc="-1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бюджету</a:t>
            </a:r>
            <a:r>
              <a:rPr lang="uk-UA" sz="1200" spc="-5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200" spc="-1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(кошти</a:t>
            </a:r>
            <a:r>
              <a:rPr lang="uk-UA" sz="1200" spc="-5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200" spc="-5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Богданівської</a:t>
            </a:r>
            <a:r>
              <a:rPr lang="uk-UA" sz="1200" spc="-1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СТГ,</a:t>
            </a:r>
            <a:r>
              <a:rPr lang="uk-UA" sz="1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Троїцької СТГ, обласного бюджету)</a:t>
            </a:r>
            <a:r>
              <a:rPr lang="uk-UA" sz="1200" spc="275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–</a:t>
            </a:r>
            <a:r>
              <a:rPr lang="uk-UA" sz="1200" spc="-25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200" spc="-25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6765,9</a:t>
            </a:r>
            <a:r>
              <a:rPr lang="uk-UA" sz="1200" spc="-15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тис.</a:t>
            </a:r>
            <a:r>
              <a:rPr lang="uk-UA" sz="1200" spc="-2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200" spc="-25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грн;</a:t>
            </a:r>
          </a:p>
          <a:p>
            <a:pPr marR="5080" indent="12700">
              <a:lnSpc>
                <a:spcPts val="1420"/>
              </a:lnSpc>
              <a:spcBef>
                <a:spcPts val="240"/>
              </a:spcBef>
              <a:buFont typeface="Arial" pitchFamily="34" charset="0"/>
              <a:buChar char="•"/>
              <a:tabLst>
                <a:tab pos="179388" algn="l"/>
              </a:tabLst>
            </a:pPr>
            <a:r>
              <a:rPr lang="uk-UA" sz="1200" spc="-25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1200" spc="-25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Субвенція на забезпечення діяльності фахівців із супроводу ветеранів війни – </a:t>
            </a:r>
            <a:r>
              <a:rPr lang="uk-UA" sz="1200" spc="-25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215,0 </a:t>
            </a:r>
            <a:r>
              <a:rPr lang="uk-UA" sz="1200" spc="-25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тис. грн;</a:t>
            </a:r>
          </a:p>
          <a:p>
            <a:pPr marR="5080" indent="12700">
              <a:lnSpc>
                <a:spcPts val="1420"/>
              </a:lnSpc>
              <a:spcBef>
                <a:spcPts val="240"/>
              </a:spcBef>
              <a:buFont typeface="Arial" pitchFamily="34" charset="0"/>
              <a:buChar char="•"/>
              <a:tabLst>
                <a:tab pos="179388" algn="l"/>
              </a:tabLst>
            </a:pPr>
            <a:r>
              <a:rPr lang="uk-UA" sz="1200" spc="-25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Субвенція з МБ на реалізацію публічного інвестиційного проекту із виплати грошової компенсації за належні для отримання жилі приміщення для сімей осіб, визначених пунктами 2-5 частини першої статті 10-1 Закону України </a:t>
            </a:r>
            <a:r>
              <a:rPr lang="uk-UA" sz="1200" spc="-25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`Про</a:t>
            </a:r>
            <a:r>
              <a:rPr lang="uk-UA" sz="1200" spc="-25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статус ветеранів – 1728,3 тис. грн.</a:t>
            </a:r>
          </a:p>
          <a:p>
            <a:pPr marL="127000" indent="-114300">
              <a:lnSpc>
                <a:spcPct val="100000"/>
              </a:lnSpc>
              <a:spcBef>
                <a:spcPts val="15"/>
              </a:spcBef>
              <a:buFont typeface="Cambria"/>
              <a:buChar char="•"/>
              <a:tabLst>
                <a:tab pos="127000" algn="l"/>
              </a:tabLst>
            </a:pPr>
            <a:endParaRPr lang="ru-RU" sz="1200" spc="-25" dirty="0"/>
          </a:p>
        </p:txBody>
      </p:sp>
      <p:pic>
        <p:nvPicPr>
          <p:cNvPr id="18" name="Рисунок 17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5562600"/>
            <a:ext cx="1828800" cy="1055827"/>
          </a:xfrm>
          <a:prstGeom prst="rect">
            <a:avLst/>
          </a:prstGeom>
        </p:spPr>
      </p:pic>
      <p:pic>
        <p:nvPicPr>
          <p:cNvPr id="20" name="Рисунок 19" descr="Без названия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2400"/>
            <a:ext cx="1645920" cy="1447800"/>
          </a:xfrm>
          <a:prstGeom prst="rect">
            <a:avLst/>
          </a:prstGeom>
        </p:spPr>
      </p:pic>
      <p:sp>
        <p:nvSpPr>
          <p:cNvPr id="21" name="Круглая лента лицом вверх 20"/>
          <p:cNvSpPr/>
          <p:nvPr/>
        </p:nvSpPr>
        <p:spPr>
          <a:xfrm>
            <a:off x="1143000" y="5794248"/>
            <a:ext cx="5715000" cy="835152"/>
          </a:xfrm>
          <a:prstGeom prst="ellipse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 Black" pitchFamily="34" charset="0"/>
              </a:rPr>
              <a:t>ВСЬОГО </a:t>
            </a:r>
          </a:p>
          <a:p>
            <a:pPr algn="ctr"/>
            <a:r>
              <a:rPr lang="uk-UA" sz="20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34 704,7 </a:t>
            </a:r>
            <a:r>
              <a:rPr lang="uk-UA" sz="2000" b="1" dirty="0">
                <a:solidFill>
                  <a:schemeClr val="tx1"/>
                </a:solidFill>
                <a:latin typeface="Arial Black" pitchFamily="34" charset="0"/>
              </a:rPr>
              <a:t>ТИС.Г</a:t>
            </a: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РН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23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24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838201" y="59243"/>
            <a:ext cx="830579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0460" marR="568325" lvl="0" indent="-1128395">
              <a:spcBef>
                <a:spcPts val="95"/>
              </a:spcBef>
            </a:pPr>
            <a:r>
              <a:rPr lang="uk-UA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Структура податку на доходи фізичних осіб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за </a:t>
            </a:r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</a:b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      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9 місяців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Arial" charset="0"/>
              </a:rPr>
              <a:t>2024 -2025 років </a:t>
            </a:r>
            <a:endParaRPr sz="1600" dirty="0">
              <a:latin typeface="Cambria"/>
              <a:cs typeface="Cambria"/>
            </a:endParaRPr>
          </a:p>
        </p:txBody>
      </p:sp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="" xmlns:p14="http://schemas.microsoft.com/office/powerpoint/2010/main" val="3483534607"/>
              </p:ext>
            </p:extLst>
          </p:nvPr>
        </p:nvGraphicFramePr>
        <p:xfrm>
          <a:off x="152400" y="1143000"/>
          <a:ext cx="8839200" cy="53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pic>
          <p:nvPicPr>
            <p:cNvPr id="8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7" y="6248400"/>
              <a:ext cx="576072" cy="576072"/>
            </a:xfrm>
            <a:prstGeom prst="rect">
              <a:avLst/>
            </a:prstGeom>
          </p:spPr>
        </p:pic>
        <p:sp>
          <p:nvSpPr>
            <p:cNvPr id="12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285ca4ccd956487668460-1440x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sp>
          <p:nvSpPr>
            <p:cNvPr id="9" name="object 9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8" y="6248400"/>
              <a:ext cx="576072" cy="576072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054709" y="0"/>
            <a:ext cx="761555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68325" indent="12700" algn="ctr">
              <a:lnSpc>
                <a:spcPct val="100000"/>
              </a:lnSpc>
              <a:spcBef>
                <a:spcPts val="95"/>
              </a:spcBef>
            </a:pPr>
            <a:r>
              <a:rPr lang="uk-UA" dirty="0">
                <a:latin typeface="Cambria" pitchFamily="18" charset="0"/>
                <a:ea typeface="Cambria" pitchFamily="18" charset="0"/>
              </a:rPr>
              <a:t>Структура надходжень акцизного податку за </a:t>
            </a:r>
            <a:r>
              <a:rPr lang="uk-UA" dirty="0" smtClean="0">
                <a:latin typeface="Cambria" pitchFamily="18" charset="0"/>
                <a:ea typeface="Cambria" pitchFamily="18" charset="0"/>
              </a:rPr>
              <a:t>9 місяців </a:t>
            </a:r>
            <a:r>
              <a:rPr lang="uk-UA" dirty="0">
                <a:latin typeface="Cambria" pitchFamily="18" charset="0"/>
                <a:ea typeface="Cambria" pitchFamily="18" charset="0"/>
              </a:rPr>
              <a:t>2025 року</a:t>
            </a:r>
            <a:endParaRPr dirty="0">
              <a:latin typeface="Cambria"/>
              <a:cs typeface="Cambria"/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850900" y="1371600"/>
          <a:ext cx="7869238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586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b="1" dirty="0" smtClean="0">
                <a:latin typeface="Cambria" pitchFamily="18" charset="0"/>
                <a:ea typeface="Cambria" pitchFamily="18" charset="0"/>
              </a:rPr>
              <a:t> 407,7 тис. </a:t>
            </a:r>
            <a:r>
              <a:rPr lang="uk-UA" b="1" dirty="0" err="1" smtClean="0">
                <a:latin typeface="Cambria" pitchFamily="18" charset="0"/>
                <a:ea typeface="Cambria" pitchFamily="18" charset="0"/>
              </a:rPr>
              <a:t>грн</a:t>
            </a:r>
            <a:r>
              <a:rPr lang="uk-UA" b="1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lvl="0" algn="ctr"/>
            <a:r>
              <a:rPr lang="uk-UA" b="1" dirty="0" smtClean="0">
                <a:latin typeface="Cambria" pitchFamily="18" charset="0"/>
                <a:ea typeface="Cambria" pitchFamily="18" charset="0"/>
              </a:rPr>
              <a:t>(+105,7 тис. </a:t>
            </a:r>
            <a:r>
              <a:rPr lang="uk-UA" b="1" dirty="0" err="1" smtClean="0">
                <a:latin typeface="Cambria" pitchFamily="18" charset="0"/>
                <a:ea typeface="Cambria" pitchFamily="18" charset="0"/>
              </a:rPr>
              <a:t>грн</a:t>
            </a:r>
            <a:r>
              <a:rPr lang="uk-UA" b="1" dirty="0" smtClean="0">
                <a:latin typeface="Cambria" pitchFamily="18" charset="0"/>
                <a:ea typeface="Cambria" pitchFamily="18" charset="0"/>
              </a:rPr>
              <a:t> до 9 місяців 2024 року)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0600" y="311353"/>
            <a:ext cx="701039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95"/>
              </a:spcBef>
            </a:pPr>
            <a:r>
              <a:rPr lang="uk-UA" b="1" spc="-10" dirty="0"/>
              <a:t>                      Структура єдиного податку за </a:t>
            </a:r>
            <a:br>
              <a:rPr lang="uk-UA" b="1" spc="-10" dirty="0"/>
            </a:br>
            <a:r>
              <a:rPr lang="uk-UA" b="1" spc="-10" dirty="0"/>
              <a:t>                            </a:t>
            </a:r>
            <a:r>
              <a:rPr lang="uk-UA" b="1" spc="-10" dirty="0" smtClean="0"/>
              <a:t>9 місяців </a:t>
            </a:r>
            <a:r>
              <a:rPr lang="uk-UA" b="1" spc="-10" dirty="0"/>
              <a:t>2024 -2025 років</a:t>
            </a:r>
            <a:endParaRPr spc="-10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sp>
          <p:nvSpPr>
            <p:cNvPr id="8" name="object 8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8" y="6248400"/>
              <a:ext cx="576072" cy="57607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0" y="1295400"/>
            <a:ext cx="8900921" cy="3766578"/>
            <a:chOff x="0" y="1327391"/>
            <a:chExt cx="8900921" cy="3766578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91639"/>
              <a:ext cx="3391662" cy="31142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0544" y="2339339"/>
              <a:ext cx="2609850" cy="26814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7647" y="2772155"/>
              <a:ext cx="2573274" cy="23218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1088" y="1353299"/>
              <a:ext cx="5423916" cy="8793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2423" y="1327391"/>
              <a:ext cx="5405628" cy="103633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32809" y="1395221"/>
              <a:ext cx="5305425" cy="760730"/>
            </a:xfrm>
            <a:custGeom>
              <a:avLst/>
              <a:gdLst/>
              <a:ahLst/>
              <a:cxnLst/>
              <a:rect l="l" t="t" r="r" b="b"/>
              <a:pathLst>
                <a:path w="5305425" h="760730">
                  <a:moveTo>
                    <a:pt x="4924806" y="0"/>
                  </a:moveTo>
                  <a:lnTo>
                    <a:pt x="380238" y="0"/>
                  </a:lnTo>
                  <a:lnTo>
                    <a:pt x="332530" y="2961"/>
                  </a:lnTo>
                  <a:lnTo>
                    <a:pt x="286594" y="11609"/>
                  </a:lnTo>
                  <a:lnTo>
                    <a:pt x="242785" y="25587"/>
                  </a:lnTo>
                  <a:lnTo>
                    <a:pt x="201460" y="44539"/>
                  </a:lnTo>
                  <a:lnTo>
                    <a:pt x="162974" y="68110"/>
                  </a:lnTo>
                  <a:lnTo>
                    <a:pt x="127683" y="95943"/>
                  </a:lnTo>
                  <a:lnTo>
                    <a:pt x="95943" y="127683"/>
                  </a:lnTo>
                  <a:lnTo>
                    <a:pt x="68110" y="162974"/>
                  </a:lnTo>
                  <a:lnTo>
                    <a:pt x="44539" y="201460"/>
                  </a:lnTo>
                  <a:lnTo>
                    <a:pt x="25587" y="242785"/>
                  </a:lnTo>
                  <a:lnTo>
                    <a:pt x="11609" y="286594"/>
                  </a:lnTo>
                  <a:lnTo>
                    <a:pt x="2961" y="332530"/>
                  </a:lnTo>
                  <a:lnTo>
                    <a:pt x="0" y="380238"/>
                  </a:lnTo>
                  <a:lnTo>
                    <a:pt x="2961" y="427945"/>
                  </a:lnTo>
                  <a:lnTo>
                    <a:pt x="11609" y="473881"/>
                  </a:lnTo>
                  <a:lnTo>
                    <a:pt x="25587" y="517690"/>
                  </a:lnTo>
                  <a:lnTo>
                    <a:pt x="44539" y="559015"/>
                  </a:lnTo>
                  <a:lnTo>
                    <a:pt x="68110" y="597501"/>
                  </a:lnTo>
                  <a:lnTo>
                    <a:pt x="95943" y="632792"/>
                  </a:lnTo>
                  <a:lnTo>
                    <a:pt x="127683" y="664532"/>
                  </a:lnTo>
                  <a:lnTo>
                    <a:pt x="162974" y="692365"/>
                  </a:lnTo>
                  <a:lnTo>
                    <a:pt x="201460" y="715936"/>
                  </a:lnTo>
                  <a:lnTo>
                    <a:pt x="242785" y="734888"/>
                  </a:lnTo>
                  <a:lnTo>
                    <a:pt x="286594" y="748866"/>
                  </a:lnTo>
                  <a:lnTo>
                    <a:pt x="332530" y="757514"/>
                  </a:lnTo>
                  <a:lnTo>
                    <a:pt x="380238" y="760476"/>
                  </a:lnTo>
                  <a:lnTo>
                    <a:pt x="4924806" y="760476"/>
                  </a:lnTo>
                  <a:lnTo>
                    <a:pt x="4972513" y="757514"/>
                  </a:lnTo>
                  <a:lnTo>
                    <a:pt x="5018449" y="748866"/>
                  </a:lnTo>
                  <a:lnTo>
                    <a:pt x="5062258" y="734888"/>
                  </a:lnTo>
                  <a:lnTo>
                    <a:pt x="5103583" y="715936"/>
                  </a:lnTo>
                  <a:lnTo>
                    <a:pt x="5142069" y="692365"/>
                  </a:lnTo>
                  <a:lnTo>
                    <a:pt x="5177360" y="664532"/>
                  </a:lnTo>
                  <a:lnTo>
                    <a:pt x="5209100" y="632792"/>
                  </a:lnTo>
                  <a:lnTo>
                    <a:pt x="5236933" y="597501"/>
                  </a:lnTo>
                  <a:lnTo>
                    <a:pt x="5260504" y="559015"/>
                  </a:lnTo>
                  <a:lnTo>
                    <a:pt x="5279456" y="517690"/>
                  </a:lnTo>
                  <a:lnTo>
                    <a:pt x="5293434" y="473881"/>
                  </a:lnTo>
                  <a:lnTo>
                    <a:pt x="5302082" y="427945"/>
                  </a:lnTo>
                  <a:lnTo>
                    <a:pt x="5305044" y="380238"/>
                  </a:lnTo>
                  <a:lnTo>
                    <a:pt x="5302082" y="332530"/>
                  </a:lnTo>
                  <a:lnTo>
                    <a:pt x="5293434" y="286594"/>
                  </a:lnTo>
                  <a:lnTo>
                    <a:pt x="5279456" y="242785"/>
                  </a:lnTo>
                  <a:lnTo>
                    <a:pt x="5260504" y="201460"/>
                  </a:lnTo>
                  <a:lnTo>
                    <a:pt x="5236933" y="162974"/>
                  </a:lnTo>
                  <a:lnTo>
                    <a:pt x="5209100" y="127683"/>
                  </a:lnTo>
                  <a:lnTo>
                    <a:pt x="5177360" y="95943"/>
                  </a:lnTo>
                  <a:lnTo>
                    <a:pt x="5142069" y="68110"/>
                  </a:lnTo>
                  <a:lnTo>
                    <a:pt x="5103583" y="44539"/>
                  </a:lnTo>
                  <a:lnTo>
                    <a:pt x="5062258" y="25587"/>
                  </a:lnTo>
                  <a:lnTo>
                    <a:pt x="5018449" y="11609"/>
                  </a:lnTo>
                  <a:lnTo>
                    <a:pt x="4972513" y="2961"/>
                  </a:lnTo>
                  <a:lnTo>
                    <a:pt x="4924806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r>
                <a:rPr lang="uk-UA" sz="2200" b="1" dirty="0">
                  <a:solidFill>
                    <a:schemeClr val="tx1"/>
                  </a:solidFill>
                </a:rPr>
                <a:t>        </a:t>
              </a:r>
              <a:r>
                <a:rPr lang="uk-UA" sz="2200" b="1" dirty="0" smtClean="0">
                  <a:solidFill>
                    <a:schemeClr val="tx1"/>
                  </a:solidFill>
                </a:rPr>
                <a:t>16 209,7 </a:t>
              </a:r>
              <a:r>
                <a:rPr lang="uk-UA" sz="2200" b="1" dirty="0">
                  <a:solidFill>
                    <a:schemeClr val="tx1"/>
                  </a:solidFill>
                </a:rPr>
                <a:t>тис. </a:t>
              </a:r>
              <a:r>
                <a:rPr lang="uk-UA" sz="2200" b="1" dirty="0" err="1">
                  <a:solidFill>
                    <a:schemeClr val="tx1"/>
                  </a:solidFill>
                </a:rPr>
                <a:t>грн</a:t>
              </a:r>
              <a:r>
                <a:rPr lang="uk-UA" sz="2200" b="1" dirty="0">
                  <a:solidFill>
                    <a:schemeClr val="tx1"/>
                  </a:solidFill>
                </a:rPr>
                <a:t> </a:t>
              </a:r>
              <a:r>
                <a:rPr lang="uk-UA" sz="2200" b="1" dirty="0" smtClean="0">
                  <a:solidFill>
                    <a:schemeClr val="tx1"/>
                  </a:solidFill>
                </a:rPr>
                <a:t>(+7 160,3 </a:t>
              </a:r>
              <a:r>
                <a:rPr lang="uk-UA" sz="2200" b="1" dirty="0">
                  <a:solidFill>
                    <a:schemeClr val="tx1"/>
                  </a:solidFill>
                </a:rPr>
                <a:t>тис. грн до </a:t>
              </a:r>
            </a:p>
            <a:p>
              <a:r>
                <a:rPr lang="uk-UA" sz="2200" b="1" dirty="0">
                  <a:solidFill>
                    <a:schemeClr val="tx1"/>
                  </a:solidFill>
                </a:rPr>
                <a:t>       </a:t>
              </a:r>
              <a:r>
                <a:rPr lang="uk-UA" sz="2200" b="1" dirty="0" smtClean="0">
                  <a:solidFill>
                    <a:schemeClr val="tx1"/>
                  </a:solidFill>
                </a:rPr>
                <a:t>9 місяців </a:t>
              </a:r>
              <a:r>
                <a:rPr lang="uk-UA" sz="2200" b="1" dirty="0">
                  <a:solidFill>
                    <a:schemeClr val="tx1"/>
                  </a:solidFill>
                </a:rPr>
                <a:t>2024 року)</a:t>
              </a:r>
              <a:endParaRPr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432809" y="1395221"/>
              <a:ext cx="5305425" cy="760730"/>
            </a:xfrm>
            <a:custGeom>
              <a:avLst/>
              <a:gdLst/>
              <a:ahLst/>
              <a:cxnLst/>
              <a:rect l="l" t="t" r="r" b="b"/>
              <a:pathLst>
                <a:path w="5305425" h="760730">
                  <a:moveTo>
                    <a:pt x="0" y="380238"/>
                  </a:moveTo>
                  <a:lnTo>
                    <a:pt x="2961" y="332530"/>
                  </a:lnTo>
                  <a:lnTo>
                    <a:pt x="11609" y="286594"/>
                  </a:lnTo>
                  <a:lnTo>
                    <a:pt x="25587" y="242785"/>
                  </a:lnTo>
                  <a:lnTo>
                    <a:pt x="44539" y="201460"/>
                  </a:lnTo>
                  <a:lnTo>
                    <a:pt x="68110" y="162974"/>
                  </a:lnTo>
                  <a:lnTo>
                    <a:pt x="95943" y="127683"/>
                  </a:lnTo>
                  <a:lnTo>
                    <a:pt x="127683" y="95943"/>
                  </a:lnTo>
                  <a:lnTo>
                    <a:pt x="162974" y="68110"/>
                  </a:lnTo>
                  <a:lnTo>
                    <a:pt x="201460" y="44539"/>
                  </a:lnTo>
                  <a:lnTo>
                    <a:pt x="242785" y="25587"/>
                  </a:lnTo>
                  <a:lnTo>
                    <a:pt x="286594" y="11609"/>
                  </a:lnTo>
                  <a:lnTo>
                    <a:pt x="332530" y="2961"/>
                  </a:lnTo>
                  <a:lnTo>
                    <a:pt x="380238" y="0"/>
                  </a:lnTo>
                  <a:lnTo>
                    <a:pt x="4924806" y="0"/>
                  </a:lnTo>
                  <a:lnTo>
                    <a:pt x="4972513" y="2961"/>
                  </a:lnTo>
                  <a:lnTo>
                    <a:pt x="5018449" y="11609"/>
                  </a:lnTo>
                  <a:lnTo>
                    <a:pt x="5062258" y="25587"/>
                  </a:lnTo>
                  <a:lnTo>
                    <a:pt x="5103583" y="44539"/>
                  </a:lnTo>
                  <a:lnTo>
                    <a:pt x="5142069" y="68110"/>
                  </a:lnTo>
                  <a:lnTo>
                    <a:pt x="5177360" y="95943"/>
                  </a:lnTo>
                  <a:lnTo>
                    <a:pt x="5209100" y="127683"/>
                  </a:lnTo>
                  <a:lnTo>
                    <a:pt x="5236933" y="162974"/>
                  </a:lnTo>
                  <a:lnTo>
                    <a:pt x="5260504" y="201460"/>
                  </a:lnTo>
                  <a:lnTo>
                    <a:pt x="5279456" y="242785"/>
                  </a:lnTo>
                  <a:lnTo>
                    <a:pt x="5293434" y="286594"/>
                  </a:lnTo>
                  <a:lnTo>
                    <a:pt x="5302082" y="332530"/>
                  </a:lnTo>
                  <a:lnTo>
                    <a:pt x="5305044" y="380238"/>
                  </a:lnTo>
                  <a:lnTo>
                    <a:pt x="5302082" y="427945"/>
                  </a:lnTo>
                  <a:lnTo>
                    <a:pt x="5293434" y="473881"/>
                  </a:lnTo>
                  <a:lnTo>
                    <a:pt x="5279456" y="517690"/>
                  </a:lnTo>
                  <a:lnTo>
                    <a:pt x="5260504" y="559015"/>
                  </a:lnTo>
                  <a:lnTo>
                    <a:pt x="5236933" y="597501"/>
                  </a:lnTo>
                  <a:lnTo>
                    <a:pt x="5209100" y="632792"/>
                  </a:lnTo>
                  <a:lnTo>
                    <a:pt x="5177360" y="664532"/>
                  </a:lnTo>
                  <a:lnTo>
                    <a:pt x="5142069" y="692365"/>
                  </a:lnTo>
                  <a:lnTo>
                    <a:pt x="5103583" y="715936"/>
                  </a:lnTo>
                  <a:lnTo>
                    <a:pt x="5062258" y="734888"/>
                  </a:lnTo>
                  <a:lnTo>
                    <a:pt x="5018449" y="748866"/>
                  </a:lnTo>
                  <a:lnTo>
                    <a:pt x="4972513" y="757514"/>
                  </a:lnTo>
                  <a:lnTo>
                    <a:pt x="4924806" y="760476"/>
                  </a:lnTo>
                  <a:lnTo>
                    <a:pt x="380238" y="760476"/>
                  </a:lnTo>
                  <a:lnTo>
                    <a:pt x="332530" y="757514"/>
                  </a:lnTo>
                  <a:lnTo>
                    <a:pt x="286594" y="748866"/>
                  </a:lnTo>
                  <a:lnTo>
                    <a:pt x="242785" y="734888"/>
                  </a:lnTo>
                  <a:lnTo>
                    <a:pt x="201460" y="715936"/>
                  </a:lnTo>
                  <a:lnTo>
                    <a:pt x="162974" y="692365"/>
                  </a:lnTo>
                  <a:lnTo>
                    <a:pt x="127683" y="664532"/>
                  </a:lnTo>
                  <a:lnTo>
                    <a:pt x="95943" y="632792"/>
                  </a:lnTo>
                  <a:lnTo>
                    <a:pt x="68110" y="597501"/>
                  </a:lnTo>
                  <a:lnTo>
                    <a:pt x="44539" y="559015"/>
                  </a:lnTo>
                  <a:lnTo>
                    <a:pt x="25587" y="517690"/>
                  </a:lnTo>
                  <a:lnTo>
                    <a:pt x="11609" y="473881"/>
                  </a:lnTo>
                  <a:lnTo>
                    <a:pt x="2961" y="427945"/>
                  </a:lnTo>
                  <a:lnTo>
                    <a:pt x="0" y="380238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267200" y="2667000"/>
            <a:ext cx="1371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1800" b="1" dirty="0">
                <a:latin typeface="Cambria"/>
                <a:cs typeface="Cambria"/>
              </a:rPr>
              <a:t>     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2981" y="2722321"/>
            <a:ext cx="306387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mbria"/>
                <a:cs typeface="Cambria"/>
              </a:rPr>
              <a:t>З</a:t>
            </a:r>
            <a:r>
              <a:rPr sz="2000" b="1" spc="-10" dirty="0">
                <a:latin typeface="Cambria"/>
                <a:cs typeface="Cambria"/>
              </a:rPr>
              <a:t> сільськогосподарських</a:t>
            </a:r>
            <a:endParaRPr sz="2000" dirty="0">
              <a:latin typeface="Cambria"/>
              <a:cs typeface="Cambria"/>
            </a:endParaRPr>
          </a:p>
          <a:p>
            <a:pPr marL="414655" marR="360680" algn="ctr">
              <a:lnSpc>
                <a:spcPct val="100000"/>
              </a:lnSpc>
            </a:pPr>
            <a:r>
              <a:rPr sz="2000" b="1" spc="-10" dirty="0" err="1">
                <a:latin typeface="Cambria"/>
                <a:cs typeface="Cambria"/>
              </a:rPr>
              <a:t>товаровиробників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lang="uk-UA" sz="2000" b="1" dirty="0" smtClean="0">
                <a:latin typeface="Cambria"/>
                <a:cs typeface="Cambria"/>
              </a:rPr>
              <a:t>13 262,7</a:t>
            </a:r>
            <a:r>
              <a:rPr sz="2000" b="1" spc="-20" dirty="0" smtClean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тис.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20" dirty="0">
                <a:latin typeface="Cambria"/>
                <a:cs typeface="Cambria"/>
              </a:rPr>
              <a:t>грн.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24427" y="3259963"/>
            <a:ext cx="19665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mbria"/>
                <a:cs typeface="Cambria"/>
              </a:rPr>
              <a:t>З</a:t>
            </a:r>
            <a:r>
              <a:rPr sz="2000" b="1" spc="-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фізичних</a:t>
            </a:r>
            <a:r>
              <a:rPr sz="2000" b="1" spc="-20" dirty="0">
                <a:latin typeface="Cambria"/>
                <a:cs typeface="Cambria"/>
              </a:rPr>
              <a:t> </a:t>
            </a:r>
            <a:r>
              <a:rPr sz="2000" b="1" spc="-20" dirty="0" err="1">
                <a:latin typeface="Cambria"/>
                <a:cs typeface="Cambria"/>
              </a:rPr>
              <a:t>осіб</a:t>
            </a:r>
            <a:r>
              <a:rPr sz="2000" b="1" spc="-20" dirty="0">
                <a:latin typeface="Cambria"/>
                <a:cs typeface="Cambria"/>
              </a:rPr>
              <a:t> </a:t>
            </a:r>
            <a:r>
              <a:rPr lang="uk-UA" sz="2000" b="1" spc="-20" dirty="0" smtClean="0">
                <a:latin typeface="Cambria"/>
                <a:cs typeface="Cambria"/>
              </a:rPr>
              <a:t>2 747,2</a:t>
            </a:r>
            <a:r>
              <a:rPr sz="2000" b="1" spc="-25" dirty="0" smtClean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тис.</a:t>
            </a:r>
            <a:r>
              <a:rPr sz="2000" b="1" spc="-20" dirty="0">
                <a:latin typeface="Cambria"/>
                <a:cs typeface="Cambria"/>
              </a:rPr>
              <a:t> </a:t>
            </a:r>
            <a:r>
              <a:rPr lang="uk-UA" sz="2000" b="1" spc="-20" dirty="0" smtClean="0">
                <a:latin typeface="Cambria"/>
                <a:cs typeface="Cambria"/>
              </a:rPr>
              <a:t>г</a:t>
            </a:r>
            <a:r>
              <a:rPr sz="2000" b="1" spc="-20" dirty="0" err="1" smtClean="0">
                <a:latin typeface="Cambria"/>
                <a:cs typeface="Cambria"/>
              </a:rPr>
              <a:t>рн</a:t>
            </a:r>
            <a:r>
              <a:rPr sz="2000" b="1" spc="-20" dirty="0">
                <a:latin typeface="Cambria"/>
                <a:cs typeface="Cambria"/>
              </a:rPr>
              <a:t>.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3200" y="3581400"/>
            <a:ext cx="21888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marR="5080" indent="-243204">
              <a:lnSpc>
                <a:spcPct val="100000"/>
              </a:lnSpc>
              <a:spcBef>
                <a:spcPts val="1710"/>
              </a:spcBef>
            </a:pPr>
            <a:r>
              <a:rPr sz="2000" b="1" dirty="0">
                <a:latin typeface="Cambria"/>
                <a:cs typeface="Cambria"/>
              </a:rPr>
              <a:t>З</a:t>
            </a:r>
            <a:r>
              <a:rPr sz="2000" b="1" spc="-35" dirty="0">
                <a:latin typeface="Cambria"/>
                <a:cs typeface="Cambria"/>
              </a:rPr>
              <a:t> </a:t>
            </a:r>
            <a:r>
              <a:rPr sz="2000" b="1" dirty="0" err="1">
                <a:latin typeface="Cambria"/>
                <a:cs typeface="Cambria"/>
              </a:rPr>
              <a:t>юридичних</a:t>
            </a:r>
            <a:r>
              <a:rPr sz="2000" b="1" spc="-35" dirty="0">
                <a:latin typeface="Cambria"/>
                <a:cs typeface="Cambria"/>
              </a:rPr>
              <a:t> </a:t>
            </a:r>
            <a:r>
              <a:rPr sz="2000" b="1" spc="-20" dirty="0" err="1">
                <a:latin typeface="Cambria"/>
                <a:cs typeface="Cambria"/>
              </a:rPr>
              <a:t>осіб</a:t>
            </a:r>
            <a:r>
              <a:rPr sz="2000" b="1" spc="-20" dirty="0">
                <a:latin typeface="Cambria"/>
                <a:cs typeface="Cambria"/>
              </a:rPr>
              <a:t> </a:t>
            </a:r>
            <a:r>
              <a:rPr lang="uk-UA" sz="2000" b="1" spc="-20" dirty="0" smtClean="0">
                <a:latin typeface="Cambria"/>
                <a:cs typeface="Cambria"/>
              </a:rPr>
              <a:t>199,8</a:t>
            </a:r>
            <a:r>
              <a:rPr sz="2000" b="1" spc="-20" dirty="0" smtClean="0">
                <a:latin typeface="Cambria"/>
                <a:cs typeface="Cambria"/>
              </a:rPr>
              <a:t> </a:t>
            </a:r>
            <a:r>
              <a:rPr sz="2000" b="1" dirty="0" err="1">
                <a:latin typeface="Cambria"/>
                <a:cs typeface="Cambria"/>
              </a:rPr>
              <a:t>тис</a:t>
            </a:r>
            <a:r>
              <a:rPr sz="2000" b="1" dirty="0">
                <a:latin typeface="Cambria"/>
                <a:cs typeface="Cambria"/>
              </a:rPr>
              <a:t>.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20" dirty="0" err="1">
                <a:latin typeface="Cambria"/>
                <a:cs typeface="Cambria"/>
              </a:rPr>
              <a:t>грн</a:t>
            </a:r>
            <a:r>
              <a:rPr sz="2000" b="1" spc="-20" dirty="0">
                <a:latin typeface="Cambria"/>
                <a:cs typeface="Cambria"/>
              </a:rPr>
              <a:t>.</a:t>
            </a:r>
            <a:endParaRPr sz="2000" dirty="0">
              <a:latin typeface="Cambria"/>
              <a:cs typeface="Cambria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0" y="5029200"/>
            <a:ext cx="8705215" cy="1200150"/>
            <a:chOff x="0" y="5029200"/>
            <a:chExt cx="8705215" cy="1200150"/>
          </a:xfrm>
        </p:grpSpPr>
        <p:grpSp>
          <p:nvGrpSpPr>
            <p:cNvPr id="38" name="object 38"/>
            <p:cNvGrpSpPr/>
            <p:nvPr/>
          </p:nvGrpSpPr>
          <p:grpSpPr>
            <a:xfrm>
              <a:off x="0" y="5029200"/>
              <a:ext cx="8705215" cy="1200150"/>
              <a:chOff x="160020" y="5004815"/>
              <a:chExt cx="8705215" cy="1200150"/>
            </a:xfrm>
          </p:grpSpPr>
          <p:pic>
            <p:nvPicPr>
              <p:cNvPr id="39" name="object 39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" y="5004815"/>
                <a:ext cx="2989326" cy="1200150"/>
              </a:xfrm>
              <a:prstGeom prst="rect">
                <a:avLst/>
              </a:prstGeom>
            </p:spPr>
          </p:pic>
          <p:pic>
            <p:nvPicPr>
              <p:cNvPr id="40" name="object 4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0594" y="5013197"/>
                <a:ext cx="2950464" cy="1153667"/>
              </a:xfrm>
              <a:prstGeom prst="rect">
                <a:avLst/>
              </a:prstGeom>
            </p:spPr>
          </p:pic>
          <p:sp>
            <p:nvSpPr>
              <p:cNvPr id="41" name="object 41"/>
              <p:cNvSpPr/>
              <p:nvPr/>
            </p:nvSpPr>
            <p:spPr>
              <a:xfrm>
                <a:off x="180594" y="5013197"/>
                <a:ext cx="2950845" cy="1153795"/>
              </a:xfrm>
              <a:custGeom>
                <a:avLst/>
                <a:gdLst/>
                <a:ahLst/>
                <a:cxnLst/>
                <a:rect l="l" t="t" r="r" b="b"/>
                <a:pathLst>
                  <a:path w="2950845" h="1153795">
                    <a:moveTo>
                      <a:pt x="0" y="403986"/>
                    </a:moveTo>
                    <a:lnTo>
                      <a:pt x="1331087" y="403986"/>
                    </a:lnTo>
                    <a:lnTo>
                      <a:pt x="1331087" y="288416"/>
                    </a:lnTo>
                    <a:lnTo>
                      <a:pt x="1187069" y="288416"/>
                    </a:lnTo>
                    <a:lnTo>
                      <a:pt x="1475232" y="0"/>
                    </a:lnTo>
                    <a:lnTo>
                      <a:pt x="1763395" y="288416"/>
                    </a:lnTo>
                    <a:lnTo>
                      <a:pt x="1619377" y="288416"/>
                    </a:lnTo>
                    <a:lnTo>
                      <a:pt x="1619377" y="403986"/>
                    </a:lnTo>
                    <a:lnTo>
                      <a:pt x="2950464" y="403986"/>
                    </a:lnTo>
                    <a:lnTo>
                      <a:pt x="2950464" y="1153667"/>
                    </a:lnTo>
                    <a:lnTo>
                      <a:pt x="0" y="1153667"/>
                    </a:lnTo>
                    <a:lnTo>
                      <a:pt x="0" y="403986"/>
                    </a:lnTo>
                    <a:close/>
                  </a:path>
                </a:pathLst>
              </a:custGeom>
              <a:ln w="381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43" name="object 4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360420" y="5081015"/>
                <a:ext cx="2743200" cy="1066800"/>
              </a:xfrm>
              <a:prstGeom prst="rect">
                <a:avLst/>
              </a:prstGeom>
            </p:spPr>
          </p:pic>
          <p:sp>
            <p:nvSpPr>
              <p:cNvPr id="44" name="object 44"/>
              <p:cNvSpPr/>
              <p:nvPr/>
            </p:nvSpPr>
            <p:spPr>
              <a:xfrm>
                <a:off x="3360420" y="5081015"/>
                <a:ext cx="2734310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2734310" h="937260">
                    <a:moveTo>
                      <a:pt x="0" y="328295"/>
                    </a:moveTo>
                    <a:lnTo>
                      <a:pt x="1249934" y="328295"/>
                    </a:lnTo>
                    <a:lnTo>
                      <a:pt x="1249934" y="234315"/>
                    </a:lnTo>
                    <a:lnTo>
                      <a:pt x="1132966" y="234315"/>
                    </a:lnTo>
                    <a:lnTo>
                      <a:pt x="1367027" y="0"/>
                    </a:lnTo>
                    <a:lnTo>
                      <a:pt x="1601089" y="234315"/>
                    </a:lnTo>
                    <a:lnTo>
                      <a:pt x="1484122" y="234315"/>
                    </a:lnTo>
                    <a:lnTo>
                      <a:pt x="1484122" y="328295"/>
                    </a:lnTo>
                    <a:lnTo>
                      <a:pt x="2734055" y="328295"/>
                    </a:lnTo>
                    <a:lnTo>
                      <a:pt x="2734055" y="937260"/>
                    </a:lnTo>
                    <a:lnTo>
                      <a:pt x="0" y="937260"/>
                    </a:lnTo>
                    <a:lnTo>
                      <a:pt x="0" y="328295"/>
                    </a:lnTo>
                    <a:close/>
                  </a:path>
                </a:pathLst>
              </a:custGeom>
              <a:ln w="381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46" name="object 46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560820" y="5157215"/>
                <a:ext cx="2286000" cy="990600"/>
              </a:xfrm>
              <a:prstGeom prst="rect">
                <a:avLst/>
              </a:prstGeom>
            </p:spPr>
          </p:pic>
          <p:sp>
            <p:nvSpPr>
              <p:cNvPr id="47" name="object 47"/>
              <p:cNvSpPr/>
              <p:nvPr/>
            </p:nvSpPr>
            <p:spPr>
              <a:xfrm>
                <a:off x="6560820" y="5157215"/>
                <a:ext cx="2304415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2304415" h="864235">
                    <a:moveTo>
                      <a:pt x="0" y="302640"/>
                    </a:moveTo>
                    <a:lnTo>
                      <a:pt x="1043939" y="302640"/>
                    </a:lnTo>
                    <a:lnTo>
                      <a:pt x="1043939" y="216026"/>
                    </a:lnTo>
                    <a:lnTo>
                      <a:pt x="935862" y="216026"/>
                    </a:lnTo>
                    <a:lnTo>
                      <a:pt x="1152143" y="0"/>
                    </a:lnTo>
                    <a:lnTo>
                      <a:pt x="1368425" y="216026"/>
                    </a:lnTo>
                    <a:lnTo>
                      <a:pt x="1260347" y="216026"/>
                    </a:lnTo>
                    <a:lnTo>
                      <a:pt x="1260347" y="302640"/>
                    </a:lnTo>
                    <a:lnTo>
                      <a:pt x="2304287" y="302640"/>
                    </a:lnTo>
                    <a:lnTo>
                      <a:pt x="2304287" y="864107"/>
                    </a:lnTo>
                    <a:lnTo>
                      <a:pt x="0" y="864107"/>
                    </a:lnTo>
                    <a:lnTo>
                      <a:pt x="0" y="302640"/>
                    </a:lnTo>
                    <a:close/>
                  </a:path>
                </a:pathLst>
              </a:custGeom>
              <a:ln w="381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48" name="object 48"/>
            <p:cNvSpPr txBox="1"/>
            <p:nvPr/>
          </p:nvSpPr>
          <p:spPr>
            <a:xfrm>
              <a:off x="76200" y="5486400"/>
              <a:ext cx="2819400" cy="5796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uk-UA" b="1" dirty="0" smtClean="0">
                  <a:latin typeface="Cambria"/>
                  <a:cs typeface="Cambria"/>
                </a:rPr>
                <a:t>+6 660,6 </a:t>
              </a:r>
              <a:r>
                <a:rPr lang="uk-UA" b="1" dirty="0">
                  <a:latin typeface="Cambria"/>
                  <a:cs typeface="Cambria"/>
                </a:rPr>
                <a:t>тис</a:t>
              </a:r>
              <a:r>
                <a:rPr sz="1800" b="1" dirty="0">
                  <a:latin typeface="Cambria"/>
                  <a:cs typeface="Cambria"/>
                </a:rPr>
                <a:t>.</a:t>
              </a:r>
              <a:r>
                <a:rPr sz="1800" b="1" spc="-5" dirty="0">
                  <a:latin typeface="Cambria"/>
                  <a:cs typeface="Cambria"/>
                </a:rPr>
                <a:t> </a:t>
              </a:r>
              <a:r>
                <a:rPr sz="1800" b="1" spc="-20" dirty="0">
                  <a:latin typeface="Cambria"/>
                  <a:cs typeface="Cambria"/>
                </a:rPr>
                <a:t>грн</a:t>
              </a:r>
              <a:endParaRPr lang="uk-UA" sz="1800" b="1" spc="-20" dirty="0">
                <a:latin typeface="Cambria"/>
                <a:cs typeface="Cambria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uk-UA" sz="1800" b="1" spc="-20" dirty="0">
                  <a:latin typeface="Cambria"/>
                  <a:cs typeface="Cambria"/>
                </a:rPr>
                <a:t> до </a:t>
              </a:r>
              <a:r>
                <a:rPr lang="uk-UA" sz="1800" b="1" spc="-20" dirty="0" smtClean="0">
                  <a:latin typeface="Cambria"/>
                  <a:cs typeface="Cambria"/>
                </a:rPr>
                <a:t>9 місяців </a:t>
              </a:r>
              <a:r>
                <a:rPr lang="uk-UA" sz="1800" b="1" spc="-20" dirty="0">
                  <a:latin typeface="Cambria"/>
                  <a:cs typeface="Cambria"/>
                </a:rPr>
                <a:t>2024 р</a:t>
              </a:r>
              <a:endParaRPr sz="1800" dirty="0">
                <a:latin typeface="Cambria"/>
                <a:cs typeface="Cambria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3200400" y="5486400"/>
              <a:ext cx="2667000" cy="5796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b="1" dirty="0" smtClean="0">
                  <a:latin typeface="Cambria"/>
                  <a:cs typeface="Cambria"/>
                </a:rPr>
                <a:t>+458,2 </a:t>
              </a:r>
              <a:r>
                <a:rPr lang="ru-RU" b="1" dirty="0">
                  <a:latin typeface="Cambria"/>
                  <a:cs typeface="Cambria"/>
                </a:rPr>
                <a:t>тис</a:t>
              </a:r>
              <a:r>
                <a:rPr lang="ru-RU" sz="1800" b="1" dirty="0">
                  <a:latin typeface="Cambria"/>
                  <a:cs typeface="Cambria"/>
                </a:rPr>
                <a:t>.</a:t>
              </a:r>
              <a:r>
                <a:rPr lang="ru-RU" sz="1800" b="1" spc="-5" dirty="0">
                  <a:latin typeface="Cambria"/>
                  <a:cs typeface="Cambria"/>
                </a:rPr>
                <a:t> </a:t>
              </a:r>
              <a:r>
                <a:rPr lang="ru-RU" sz="1800" b="1" spc="-20" dirty="0">
                  <a:latin typeface="Cambria"/>
                  <a:cs typeface="Cambria"/>
                </a:rPr>
                <a:t>грн</a:t>
              </a: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800" b="1" spc="-20" dirty="0">
                  <a:latin typeface="Cambria"/>
                  <a:cs typeface="Cambria"/>
                </a:rPr>
                <a:t> до </a:t>
              </a:r>
              <a:r>
                <a:rPr lang="ru-RU" sz="1800" b="1" spc="-20" dirty="0" smtClean="0">
                  <a:latin typeface="Cambria"/>
                  <a:cs typeface="Cambria"/>
                </a:rPr>
                <a:t>9 </a:t>
              </a:r>
              <a:r>
                <a:rPr lang="ru-RU" sz="1800" b="1" spc="-20" dirty="0" err="1" smtClean="0">
                  <a:latin typeface="Cambria"/>
                  <a:cs typeface="Cambria"/>
                </a:rPr>
                <a:t>місяців</a:t>
              </a:r>
              <a:r>
                <a:rPr lang="ru-RU" sz="1800" b="1" spc="-20" dirty="0" smtClean="0">
                  <a:latin typeface="Cambria"/>
                  <a:cs typeface="Cambria"/>
                </a:rPr>
                <a:t> </a:t>
              </a:r>
              <a:r>
                <a:rPr lang="ru-RU" sz="1800" b="1" spc="-20" dirty="0">
                  <a:latin typeface="Cambria"/>
                  <a:cs typeface="Cambria"/>
                </a:rPr>
                <a:t>2024 </a:t>
              </a:r>
              <a:r>
                <a:rPr lang="ru-RU" sz="1800" b="1" spc="-20" dirty="0" err="1">
                  <a:latin typeface="Cambria"/>
                  <a:cs typeface="Cambria"/>
                </a:rPr>
                <a:t>р</a:t>
              </a:r>
              <a:endParaRPr sz="1800" dirty="0">
                <a:latin typeface="Cambria"/>
                <a:cs typeface="Cambria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6477000" y="5562600"/>
              <a:ext cx="2209800" cy="5488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uk-UA" sz="1700" b="1" dirty="0">
                  <a:latin typeface="Cambria"/>
                  <a:cs typeface="Cambria"/>
                </a:rPr>
                <a:t>+</a:t>
              </a:r>
              <a:r>
                <a:rPr sz="1700" b="1" spc="-10" dirty="0">
                  <a:latin typeface="Cambria"/>
                  <a:cs typeface="Cambria"/>
                </a:rPr>
                <a:t> </a:t>
              </a:r>
              <a:r>
                <a:rPr lang="uk-UA" sz="1700" b="1" spc="-10" dirty="0" smtClean="0">
                  <a:latin typeface="Cambria"/>
                  <a:cs typeface="Cambria"/>
                </a:rPr>
                <a:t>41,5</a:t>
              </a:r>
              <a:r>
                <a:rPr sz="1700" b="1" spc="-20" dirty="0" smtClean="0">
                  <a:latin typeface="Cambria"/>
                  <a:cs typeface="Cambria"/>
                </a:rPr>
                <a:t> </a:t>
              </a:r>
              <a:r>
                <a:rPr sz="1700" b="1" dirty="0">
                  <a:latin typeface="Cambria"/>
                  <a:cs typeface="Cambria"/>
                </a:rPr>
                <a:t>тис. </a:t>
              </a:r>
              <a:r>
                <a:rPr sz="1700" b="1" spc="-20" dirty="0">
                  <a:latin typeface="Cambria"/>
                  <a:cs typeface="Cambria"/>
                </a:rPr>
                <a:t>грн</a:t>
              </a:r>
              <a:r>
                <a:rPr lang="uk-UA" sz="1700" b="1" spc="-20" dirty="0">
                  <a:latin typeface="Cambria"/>
                  <a:cs typeface="Cambria"/>
                </a:rPr>
                <a:t> </a:t>
              </a: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uk-UA" sz="1700" b="1" spc="-20" dirty="0">
                  <a:latin typeface="Cambria"/>
                  <a:cs typeface="Cambria"/>
                </a:rPr>
                <a:t>до </a:t>
              </a:r>
              <a:r>
                <a:rPr lang="uk-UA" sz="1700" b="1" spc="-20" dirty="0" smtClean="0">
                  <a:latin typeface="Cambria"/>
                  <a:cs typeface="Cambria"/>
                </a:rPr>
                <a:t>9 місяців </a:t>
              </a:r>
              <a:r>
                <a:rPr lang="uk-UA" sz="1700" b="1" spc="-20" dirty="0">
                  <a:latin typeface="Cambria"/>
                  <a:cs typeface="Cambria"/>
                </a:rPr>
                <a:t>2024 р</a:t>
              </a:r>
              <a:endParaRPr sz="1800" dirty="0">
                <a:latin typeface="Cambria"/>
                <a:cs typeface="Cambria"/>
              </a:endParaRPr>
            </a:p>
          </p:txBody>
        </p:sp>
      </p:grpSp>
      <p:pic>
        <p:nvPicPr>
          <p:cNvPr id="52" name="Рисунок 51" descr="Без названия (3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" y="152400"/>
            <a:ext cx="1960474" cy="1375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5652" y="192843"/>
            <a:ext cx="809053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7640" marR="5080" indent="-1448435">
              <a:lnSpc>
                <a:spcPct val="100000"/>
              </a:lnSpc>
              <a:spcBef>
                <a:spcPts val="95"/>
              </a:spcBef>
            </a:pPr>
            <a:r>
              <a:rPr lang="uk-UA" b="1" spc="-20" dirty="0"/>
              <a:t>Структура земельного податку та орендної плати за </a:t>
            </a:r>
            <a:r>
              <a:rPr lang="uk-UA" b="1" spc="-20" dirty="0" smtClean="0"/>
              <a:t>9 місяців </a:t>
            </a:r>
            <a:r>
              <a:rPr lang="uk-UA" b="1" spc="-20" dirty="0"/>
              <a:t>2025 року</a:t>
            </a:r>
            <a:endParaRPr b="1" spc="-2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0" y="6248400"/>
            <a:ext cx="9144507" cy="576072"/>
            <a:chOff x="0" y="6248400"/>
            <a:chExt cx="9144507" cy="576072"/>
          </a:xfrm>
        </p:grpSpPr>
        <p:sp>
          <p:nvSpPr>
            <p:cNvPr id="6" name="object 6"/>
            <p:cNvSpPr/>
            <p:nvPr/>
          </p:nvSpPr>
          <p:spPr>
            <a:xfrm>
              <a:off x="0" y="6597395"/>
              <a:ext cx="1835150" cy="71755"/>
            </a:xfrm>
            <a:custGeom>
              <a:avLst/>
              <a:gdLst/>
              <a:ahLst/>
              <a:cxnLst/>
              <a:rect l="l" t="t" r="r" b="b"/>
              <a:pathLst>
                <a:path w="1835150" h="71754">
                  <a:moveTo>
                    <a:pt x="1834895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834895" y="71627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3366FF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555748" y="6597395"/>
              <a:ext cx="6588759" cy="71755"/>
            </a:xfrm>
            <a:custGeom>
              <a:avLst/>
              <a:gdLst/>
              <a:ahLst/>
              <a:cxnLst/>
              <a:rect l="l" t="t" r="r" b="b"/>
              <a:pathLst>
                <a:path w="6588759" h="71754">
                  <a:moveTo>
                    <a:pt x="658825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6588252" y="71627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8" y="6248400"/>
              <a:ext cx="576072" cy="5760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172200" y="4267199"/>
            <a:ext cx="1875789" cy="140102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ctr">
              <a:lnSpc>
                <a:spcPct val="87900"/>
              </a:lnSpc>
              <a:spcBef>
                <a:spcPts val="350"/>
              </a:spcBef>
            </a:pPr>
            <a:endParaRPr lang="uk-UA" sz="1700" b="1" dirty="0">
              <a:latin typeface="Cambria"/>
              <a:cs typeface="Cambria"/>
            </a:endParaRPr>
          </a:p>
          <a:p>
            <a:pPr marL="12700" marR="5080" algn="ctr">
              <a:lnSpc>
                <a:spcPct val="87900"/>
              </a:lnSpc>
              <a:spcBef>
                <a:spcPts val="350"/>
              </a:spcBef>
            </a:pPr>
            <a:endParaRPr lang="uk-UA" sz="1700" b="1" dirty="0">
              <a:latin typeface="Cambria"/>
              <a:cs typeface="Cambria"/>
            </a:endParaRPr>
          </a:p>
          <a:p>
            <a:pPr marL="12700" marR="5080" algn="ctr">
              <a:lnSpc>
                <a:spcPct val="87900"/>
              </a:lnSpc>
              <a:spcBef>
                <a:spcPts val="350"/>
              </a:spcBef>
            </a:pPr>
            <a:endParaRPr lang="uk-UA" sz="1700" b="1" dirty="0">
              <a:latin typeface="Cambria"/>
              <a:cs typeface="Cambria"/>
            </a:endParaRPr>
          </a:p>
          <a:p>
            <a:pPr marL="12700" marR="5080" algn="ctr">
              <a:lnSpc>
                <a:spcPct val="87900"/>
              </a:lnSpc>
              <a:spcBef>
                <a:spcPts val="350"/>
              </a:spcBef>
            </a:pPr>
            <a:endParaRPr lang="uk-UA" sz="1700" b="1" dirty="0">
              <a:latin typeface="Cambria"/>
              <a:cs typeface="Cambria"/>
            </a:endParaRPr>
          </a:p>
          <a:p>
            <a:pPr marL="12700" marR="5080" algn="ctr">
              <a:lnSpc>
                <a:spcPct val="87900"/>
              </a:lnSpc>
              <a:spcBef>
                <a:spcPts val="350"/>
              </a:spcBef>
            </a:pPr>
            <a:endParaRPr lang="uk-UA" sz="1700" b="1" dirty="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9845" y="4800600"/>
            <a:ext cx="1701164" cy="1026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105"/>
              </a:spcBef>
            </a:pPr>
            <a:endParaRPr lang="uk-UA" sz="1700" b="1" spc="-10" dirty="0">
              <a:latin typeface="Cambria"/>
              <a:cs typeface="Cambria"/>
            </a:endParaRPr>
          </a:p>
          <a:p>
            <a:pPr algn="ctr">
              <a:lnSpc>
                <a:spcPts val="1914"/>
              </a:lnSpc>
              <a:spcBef>
                <a:spcPts val="105"/>
              </a:spcBef>
            </a:pPr>
            <a:endParaRPr lang="uk-UA" sz="1700" b="1" spc="-10" dirty="0">
              <a:latin typeface="Cambria"/>
              <a:cs typeface="Cambria"/>
            </a:endParaRPr>
          </a:p>
          <a:p>
            <a:pPr algn="ctr">
              <a:lnSpc>
                <a:spcPts val="1914"/>
              </a:lnSpc>
              <a:spcBef>
                <a:spcPts val="105"/>
              </a:spcBef>
            </a:pPr>
            <a:endParaRPr lang="uk-UA" sz="1700" b="1" spc="-10" dirty="0">
              <a:latin typeface="Cambria"/>
              <a:cs typeface="Cambria"/>
            </a:endParaRPr>
          </a:p>
          <a:p>
            <a:pPr algn="ctr">
              <a:lnSpc>
                <a:spcPts val="1914"/>
              </a:lnSpc>
              <a:spcBef>
                <a:spcPts val="105"/>
              </a:spcBef>
            </a:pPr>
            <a:endParaRPr lang="uk-UA" sz="1700" b="1" spc="-10" dirty="0">
              <a:latin typeface="Cambria"/>
              <a:cs typeface="Cambria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895600" y="2667000"/>
            <a:ext cx="3048000" cy="2438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9052,3 </a:t>
            </a:r>
            <a:r>
              <a:rPr lang="uk-UA" sz="2200" b="1" dirty="0">
                <a:solidFill>
                  <a:schemeClr val="tx1"/>
                </a:solidFill>
              </a:rPr>
              <a:t>тис. грн (+1 </a:t>
            </a:r>
            <a:r>
              <a:rPr lang="uk-UA" sz="2200" b="1" dirty="0" smtClean="0">
                <a:solidFill>
                  <a:schemeClr val="tx1"/>
                </a:solidFill>
              </a:rPr>
              <a:t>372,5 </a:t>
            </a:r>
            <a:r>
              <a:rPr lang="uk-UA" sz="2200" b="1" dirty="0">
                <a:solidFill>
                  <a:schemeClr val="tx1"/>
                </a:solidFill>
              </a:rPr>
              <a:t>тис. грн до </a:t>
            </a:r>
            <a:r>
              <a:rPr lang="uk-UA" sz="2200" b="1" dirty="0" smtClean="0">
                <a:solidFill>
                  <a:schemeClr val="tx1"/>
                </a:solidFill>
              </a:rPr>
              <a:t>9 місяців </a:t>
            </a:r>
            <a:r>
              <a:rPr lang="uk-UA" sz="2200" b="1" dirty="0">
                <a:solidFill>
                  <a:schemeClr val="tx1"/>
                </a:solidFill>
              </a:rPr>
              <a:t>2024 року або  </a:t>
            </a:r>
            <a:r>
              <a:rPr lang="uk-UA" sz="2200" b="1" dirty="0" smtClean="0">
                <a:solidFill>
                  <a:schemeClr val="tx1"/>
                </a:solidFill>
              </a:rPr>
              <a:t>117,9%)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743200" y="1219200"/>
            <a:ext cx="3505200" cy="1219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09" marR="5080" indent="-17145" algn="ctr">
              <a:lnSpc>
                <a:spcPct val="88000"/>
              </a:lnSpc>
              <a:spcBef>
                <a:spcPts val="350"/>
              </a:spcBef>
            </a:pPr>
            <a:r>
              <a:rPr lang="uk-UA" b="1" dirty="0">
                <a:solidFill>
                  <a:schemeClr val="tx1"/>
                </a:solidFill>
                <a:latin typeface="Cambria"/>
                <a:cs typeface="Cambria"/>
              </a:rPr>
              <a:t>   Орендна</a:t>
            </a:r>
            <a:r>
              <a:rPr lang="uk-UA" b="1" spc="-6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Cambria"/>
                <a:cs typeface="Cambria"/>
              </a:rPr>
              <a:t>плата</a:t>
            </a:r>
          </a:p>
          <a:p>
            <a:pPr marL="29209" marR="5080" indent="-17145" algn="ctr">
              <a:lnSpc>
                <a:spcPct val="88000"/>
              </a:lnSpc>
              <a:spcBef>
                <a:spcPts val="350"/>
              </a:spcBef>
            </a:pPr>
            <a:r>
              <a:rPr lang="uk-UA" b="1" spc="-3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spc="-50" dirty="0">
                <a:solidFill>
                  <a:schemeClr val="tx1"/>
                </a:solidFill>
                <a:latin typeface="Cambria"/>
                <a:cs typeface="Cambria"/>
              </a:rPr>
              <a:t>з </a:t>
            </a:r>
            <a:r>
              <a:rPr lang="uk-UA" b="1" dirty="0">
                <a:solidFill>
                  <a:schemeClr val="tx1"/>
                </a:solidFill>
                <a:latin typeface="Cambria"/>
                <a:cs typeface="Cambria"/>
              </a:rPr>
              <a:t>юридичних</a:t>
            </a:r>
            <a:r>
              <a:rPr lang="uk-UA" b="1" spc="-8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spc="-20" dirty="0">
                <a:solidFill>
                  <a:schemeClr val="tx1"/>
                </a:solidFill>
                <a:latin typeface="Cambria"/>
                <a:cs typeface="Cambria"/>
              </a:rPr>
              <a:t>осіб </a:t>
            </a:r>
          </a:p>
          <a:p>
            <a:pPr marL="29209" marR="5080" indent="-17145" algn="ctr">
              <a:lnSpc>
                <a:spcPct val="88000"/>
              </a:lnSpc>
              <a:spcBef>
                <a:spcPts val="350"/>
              </a:spcBef>
            </a:pPr>
            <a:r>
              <a:rPr lang="uk-UA" b="1" spc="-20" dirty="0" smtClean="0">
                <a:solidFill>
                  <a:schemeClr val="tx1"/>
                </a:solidFill>
                <a:latin typeface="Cambria"/>
                <a:cs typeface="Cambria"/>
              </a:rPr>
              <a:t>6 862,1</a:t>
            </a:r>
            <a:r>
              <a:rPr lang="uk-UA" b="1" spc="-4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Cambria"/>
                <a:cs typeface="Cambria"/>
              </a:rPr>
              <a:t>тис.</a:t>
            </a:r>
            <a:r>
              <a:rPr lang="uk-UA" b="1" spc="-6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spc="-20" dirty="0">
                <a:solidFill>
                  <a:schemeClr val="tx1"/>
                </a:solidFill>
                <a:latin typeface="Cambria"/>
                <a:cs typeface="Cambria"/>
              </a:rPr>
              <a:t>грн</a:t>
            </a:r>
            <a:endParaRPr lang="uk-U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0" y="2895600"/>
            <a:ext cx="2667000" cy="182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14"/>
              </a:lnSpc>
              <a:spcBef>
                <a:spcPts val="105"/>
              </a:spcBef>
            </a:pPr>
            <a:r>
              <a:rPr lang="uk-UA" b="1" spc="-10" dirty="0">
                <a:solidFill>
                  <a:schemeClr val="tx1"/>
                </a:solidFill>
                <a:latin typeface="Cambria"/>
                <a:cs typeface="Cambria"/>
              </a:rPr>
              <a:t>Земельний</a:t>
            </a:r>
            <a:endParaRPr lang="uk-UA" dirty="0">
              <a:solidFill>
                <a:schemeClr val="tx1"/>
              </a:solidFill>
              <a:latin typeface="Cambria"/>
              <a:cs typeface="Cambria"/>
            </a:endParaRPr>
          </a:p>
          <a:p>
            <a:pPr marL="12700" marR="5080" indent="635" algn="ctr">
              <a:lnSpc>
                <a:spcPct val="87900"/>
              </a:lnSpc>
              <a:spcBef>
                <a:spcPts val="120"/>
              </a:spcBef>
            </a:pPr>
            <a:r>
              <a:rPr lang="uk-UA" b="1" spc="-10" dirty="0">
                <a:solidFill>
                  <a:schemeClr val="tx1"/>
                </a:solidFill>
                <a:latin typeface="Cambria"/>
                <a:cs typeface="Cambria"/>
              </a:rPr>
              <a:t>податок</a:t>
            </a:r>
            <a:r>
              <a:rPr lang="uk-UA" b="1" spc="-8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spc="-50" dirty="0">
                <a:solidFill>
                  <a:schemeClr val="tx1"/>
                </a:solidFill>
                <a:latin typeface="Cambria"/>
                <a:cs typeface="Cambria"/>
              </a:rPr>
              <a:t>з </a:t>
            </a:r>
            <a:r>
              <a:rPr lang="uk-UA" b="1" dirty="0">
                <a:solidFill>
                  <a:schemeClr val="tx1"/>
                </a:solidFill>
                <a:latin typeface="Cambria"/>
                <a:cs typeface="Cambria"/>
              </a:rPr>
              <a:t>юридичних</a:t>
            </a:r>
            <a:r>
              <a:rPr lang="uk-UA" b="1" spc="-8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spc="-20" dirty="0">
                <a:solidFill>
                  <a:schemeClr val="tx1"/>
                </a:solidFill>
                <a:latin typeface="Cambria"/>
                <a:cs typeface="Cambria"/>
              </a:rPr>
              <a:t>осіб </a:t>
            </a:r>
            <a:r>
              <a:rPr lang="uk-UA" b="1" spc="-20" dirty="0" smtClean="0">
                <a:solidFill>
                  <a:schemeClr val="tx1"/>
                </a:solidFill>
                <a:latin typeface="Cambria"/>
                <a:cs typeface="Cambria"/>
              </a:rPr>
              <a:t>699,5</a:t>
            </a:r>
            <a:r>
              <a:rPr lang="uk-UA" b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Cambria"/>
                <a:cs typeface="Cambria"/>
              </a:rPr>
              <a:t>тис.</a:t>
            </a:r>
            <a:r>
              <a:rPr lang="uk-UA" b="1" spc="-7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spc="-20" dirty="0">
                <a:solidFill>
                  <a:schemeClr val="tx1"/>
                </a:solidFill>
                <a:latin typeface="Cambria"/>
                <a:cs typeface="Cambria"/>
              </a:rPr>
              <a:t>грн</a:t>
            </a:r>
            <a:endParaRPr lang="uk-U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324600" y="2819400"/>
            <a:ext cx="2743200" cy="1752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87900"/>
              </a:lnSpc>
              <a:spcBef>
                <a:spcPts val="350"/>
              </a:spcBef>
            </a:pPr>
            <a:r>
              <a:rPr lang="uk-UA" b="1" dirty="0">
                <a:solidFill>
                  <a:schemeClr val="tx1"/>
                </a:solidFill>
                <a:latin typeface="Cambria"/>
                <a:cs typeface="Cambria"/>
              </a:rPr>
              <a:t>Орендна</a:t>
            </a:r>
            <a:r>
              <a:rPr lang="uk-UA" b="1" spc="-7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Cambria"/>
                <a:cs typeface="Cambria"/>
              </a:rPr>
              <a:t>плата</a:t>
            </a:r>
            <a:r>
              <a:rPr lang="uk-UA" b="1" spc="-4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spc="-50" dirty="0">
                <a:solidFill>
                  <a:schemeClr val="tx1"/>
                </a:solidFill>
                <a:latin typeface="Cambria"/>
                <a:cs typeface="Cambria"/>
              </a:rPr>
              <a:t>з </a:t>
            </a:r>
            <a:r>
              <a:rPr lang="uk-UA" b="1" dirty="0">
                <a:solidFill>
                  <a:schemeClr val="tx1"/>
                </a:solidFill>
                <a:latin typeface="Cambria"/>
                <a:cs typeface="Cambria"/>
              </a:rPr>
              <a:t>фізичних</a:t>
            </a:r>
            <a:r>
              <a:rPr lang="uk-UA" b="1" spc="-7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spc="-20" dirty="0">
                <a:solidFill>
                  <a:schemeClr val="tx1"/>
                </a:solidFill>
                <a:latin typeface="Cambria"/>
                <a:cs typeface="Cambria"/>
              </a:rPr>
              <a:t>осіб </a:t>
            </a:r>
            <a:r>
              <a:rPr lang="uk-UA" b="1" spc="-20" dirty="0" smtClean="0">
                <a:solidFill>
                  <a:schemeClr val="tx1"/>
                </a:solidFill>
                <a:latin typeface="Cambria"/>
                <a:cs typeface="Cambria"/>
              </a:rPr>
              <a:t>307</a:t>
            </a:r>
            <a:r>
              <a:rPr lang="uk-UA" b="1" dirty="0" smtClean="0">
                <a:solidFill>
                  <a:schemeClr val="tx1"/>
                </a:solidFill>
                <a:latin typeface="Cambria"/>
                <a:cs typeface="Cambria"/>
              </a:rPr>
              <a:t>,6</a:t>
            </a:r>
            <a:r>
              <a:rPr lang="uk-UA" b="1" spc="-65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Cambria"/>
                <a:cs typeface="Cambria"/>
              </a:rPr>
              <a:t>тис.</a:t>
            </a:r>
            <a:r>
              <a:rPr lang="uk-UA" b="1" spc="-7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spc="-20" dirty="0">
                <a:solidFill>
                  <a:schemeClr val="tx1"/>
                </a:solidFill>
                <a:latin typeface="Cambria"/>
                <a:cs typeface="Cambria"/>
              </a:rPr>
              <a:t>грн</a:t>
            </a:r>
            <a:endParaRPr lang="uk-U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743200" y="5334000"/>
            <a:ext cx="35814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indent="-635" algn="ctr">
              <a:lnSpc>
                <a:spcPct val="87800"/>
              </a:lnSpc>
              <a:spcBef>
                <a:spcPts val="350"/>
              </a:spcBef>
            </a:pPr>
            <a:r>
              <a:rPr lang="uk-UA" b="1" spc="-10" dirty="0">
                <a:solidFill>
                  <a:schemeClr val="tx1"/>
                </a:solidFill>
                <a:latin typeface="Cambria"/>
                <a:cs typeface="Cambria"/>
              </a:rPr>
              <a:t>Земельний податок</a:t>
            </a:r>
            <a:r>
              <a:rPr lang="uk-UA" b="1" spc="-8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spc="-50" dirty="0">
                <a:solidFill>
                  <a:schemeClr val="tx1"/>
                </a:solidFill>
                <a:latin typeface="Cambria"/>
                <a:cs typeface="Cambria"/>
              </a:rPr>
              <a:t>з </a:t>
            </a:r>
            <a:r>
              <a:rPr lang="uk-UA" b="1" dirty="0">
                <a:solidFill>
                  <a:schemeClr val="tx1"/>
                </a:solidFill>
                <a:latin typeface="Cambria"/>
                <a:cs typeface="Cambria"/>
              </a:rPr>
              <a:t>фізичних</a:t>
            </a:r>
            <a:r>
              <a:rPr lang="uk-UA" b="1" spc="-7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spc="-20" dirty="0">
                <a:solidFill>
                  <a:schemeClr val="tx1"/>
                </a:solidFill>
                <a:latin typeface="Cambria"/>
                <a:cs typeface="Cambria"/>
              </a:rPr>
              <a:t>осіб </a:t>
            </a:r>
          </a:p>
          <a:p>
            <a:pPr marL="12065" marR="5080" indent="-635" algn="ctr">
              <a:lnSpc>
                <a:spcPct val="87800"/>
              </a:lnSpc>
              <a:spcBef>
                <a:spcPts val="350"/>
              </a:spcBef>
            </a:pPr>
            <a:r>
              <a:rPr lang="uk-UA" b="1" spc="-20" dirty="0" smtClean="0">
                <a:solidFill>
                  <a:schemeClr val="tx1"/>
                </a:solidFill>
                <a:latin typeface="Cambria"/>
                <a:cs typeface="Cambria"/>
              </a:rPr>
              <a:t>1183,0</a:t>
            </a:r>
            <a:r>
              <a:rPr lang="uk-UA" b="1" spc="-65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Cambria"/>
                <a:cs typeface="Cambria"/>
              </a:rPr>
              <a:t>тис.</a:t>
            </a:r>
            <a:r>
              <a:rPr lang="uk-UA" b="1" spc="-7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uk-UA" b="1" spc="-20" dirty="0">
                <a:solidFill>
                  <a:schemeClr val="tx1"/>
                </a:solidFill>
                <a:latin typeface="Cambria"/>
                <a:cs typeface="Cambria"/>
              </a:rPr>
              <a:t>грн</a:t>
            </a:r>
            <a:endParaRPr lang="uk-U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667000" y="3581400"/>
            <a:ext cx="304800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191000" y="2438400"/>
            <a:ext cx="484632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>
            <a:off x="5867400" y="3505200"/>
            <a:ext cx="457200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4267200" y="5029200"/>
            <a:ext cx="484632" cy="304800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Без названия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876800"/>
            <a:ext cx="1419149" cy="1338682"/>
          </a:xfrm>
          <a:prstGeom prst="rect">
            <a:avLst/>
          </a:prstGeom>
        </p:spPr>
      </p:pic>
      <p:pic>
        <p:nvPicPr>
          <p:cNvPr id="29" name="Рисунок 28" descr="Без названия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95400"/>
            <a:ext cx="1426464" cy="1338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3241</TotalTime>
  <Words>2304</Words>
  <Application>Microsoft Office PowerPoint</Application>
  <PresentationFormat>Экран (4:3)</PresentationFormat>
  <Paragraphs>344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Слайд 1</vt:lpstr>
      <vt:lpstr>      Структура доходів бюджету Вербківської СТГ                            за 9 місяців 2025 року</vt:lpstr>
      <vt:lpstr>Виконання власних доходів бюджету  Вербківської СТГ за 9 місяців 2024-2025 р.р.</vt:lpstr>
      <vt:lpstr>Структура власних доходів загального  фонду    Вербківської СТГ за 9 місяців 2024-2025 р.р.</vt:lpstr>
      <vt:lpstr>Показники  міжбюджетних трансфертів у бюджеті     Вербківської СТГ за 9 місяців 2025 року</vt:lpstr>
      <vt:lpstr>Структура податку на доходи фізичних осіб за         9 місяців 2024 -2025 років </vt:lpstr>
      <vt:lpstr>Структура надходжень акцизного податку за 9 місяців 2025 року</vt:lpstr>
      <vt:lpstr>                      Структура єдиного податку за                              9 місяців 2024 -2025 років</vt:lpstr>
      <vt:lpstr>Структура земельного податку та орендної плати за 9 місяців 2025 року</vt:lpstr>
      <vt:lpstr>Структура власних надходжень спеціального фонду бюджету Вербківської СТГ за 9 місяців 2025  року</vt:lpstr>
      <vt:lpstr>Виконання видаткової частини бюджету Вербківської СТГ за 9 місяців2024 - 2025 роки</vt:lpstr>
      <vt:lpstr>Виконання видаткової частини загального фонду бюджету за галузевою ознакою  за 9 місяців 2025 року, тис. грн</vt:lpstr>
      <vt:lpstr>Структура видатків загального фонду бюджету за 9 місяців 2025 року за економічною ознакою</vt:lpstr>
      <vt:lpstr>Видатки загального фонду бюджету по галузі “Охорона здоров'я” за 9 місяців2025 року</vt:lpstr>
      <vt:lpstr>Видатки загального фонду бюджету по галузі                     “Освіта” за 9 місяців 2025 року</vt:lpstr>
      <vt:lpstr>Видатки загального фонду по галузі “Соціальний захист та соціальне забезпечення”  за  9 місяців 2025 року</vt:lpstr>
      <vt:lpstr>Видатки загального фонду по галузі “Соціальний захист та соціальне забезпечення”  за  9 місяців 2025 року</vt:lpstr>
      <vt:lpstr>Видатки загального фонду по заходам державної політики з питань дітей  за  9 місяців 2025 року</vt:lpstr>
      <vt:lpstr>Видатки загального фонду бюджету по галузі “Культура та мистецтво” за 9 місяців 2025 року</vt:lpstr>
      <vt:lpstr>Видатки загального фонду бюджету по галузі “Фізична культура і спорт” за 9 місяців 2025 року</vt:lpstr>
      <vt:lpstr>Видатки загального фонду бюджету по галузі “Житлово-комунальне господарство” за 9 місяців 2025 року</vt:lpstr>
      <vt:lpstr>Інші видатки загального фонду бюджету Вербківської СТГ за 9 місяців  2025 року</vt:lpstr>
      <vt:lpstr>Інші видатки загального фонду бюджету Вербківської СТГ за 9 місяців  2025 року</vt:lpstr>
      <vt:lpstr>Видатки спеціального фонду бюджету          за 9 місяців 2025 року</vt:lpstr>
      <vt:lpstr>Видатки спеціального фонду бюджету          за 9 місяців 2025 року</vt:lpstr>
      <vt:lpstr>Міжбюджетні трансферти з бюджету за 9 місяців 2025 року</vt:lpstr>
      <vt:lpstr>Міжбюджетні трансферти з бюджету за 9 місяців 2025 року</vt:lpstr>
      <vt:lpstr>Слайд 28</vt:lpstr>
      <vt:lpstr>Обсяг заборгованості  за 9 місяців 2025 року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578</cp:revision>
  <dcterms:created xsi:type="dcterms:W3CDTF">2025-04-01T13:46:16Z</dcterms:created>
  <dcterms:modified xsi:type="dcterms:W3CDTF">2025-11-26T14:12:29Z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2025-04-01T00:00:00Z</vt:filetime>
  </property>
  <property fmtid="{D5CDD505-2E9C-101B-9397-08002B2CF9AE}" pid="5" name="Producer">
    <vt:lpwstr>Microsoft® PowerPoint® LTSC</vt:lpwstr>
  </property>
</Properties>
</file>