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88" r:id="rId2"/>
    <p:sldId id="289" r:id="rId3"/>
    <p:sldId id="359" r:id="rId4"/>
    <p:sldId id="360" r:id="rId5"/>
    <p:sldId id="361" r:id="rId6"/>
    <p:sldId id="362" r:id="rId7"/>
    <p:sldId id="365" r:id="rId8"/>
    <p:sldId id="366" r:id="rId9"/>
    <p:sldId id="367" r:id="rId10"/>
    <p:sldId id="368" r:id="rId11"/>
    <p:sldId id="369" r:id="rId12"/>
    <p:sldId id="370" r:id="rId13"/>
    <p:sldId id="377" r:id="rId14"/>
    <p:sldId id="271" r:id="rId15"/>
    <p:sldId id="374" r:id="rId16"/>
    <p:sldId id="285" r:id="rId17"/>
    <p:sldId id="356" r:id="rId18"/>
    <p:sldId id="286" r:id="rId19"/>
    <p:sldId id="378" r:id="rId20"/>
    <p:sldId id="300" r:id="rId21"/>
    <p:sldId id="352" r:id="rId22"/>
    <p:sldId id="328" r:id="rId23"/>
    <p:sldId id="357" r:id="rId24"/>
    <p:sldId id="303" r:id="rId25"/>
    <p:sldId id="304" r:id="rId26"/>
    <p:sldId id="333" r:id="rId27"/>
    <p:sldId id="334" r:id="rId28"/>
    <p:sldId id="324" r:id="rId29"/>
    <p:sldId id="325" r:id="rId30"/>
    <p:sldId id="311" r:id="rId31"/>
    <p:sldId id="332" r:id="rId32"/>
    <p:sldId id="327" r:id="rId33"/>
    <p:sldId id="329" r:id="rId34"/>
    <p:sldId id="331" r:id="rId35"/>
    <p:sldId id="375" r:id="rId36"/>
    <p:sldId id="358" r:id="rId37"/>
    <p:sldId id="373" r:id="rId38"/>
    <p:sldId id="376" r:id="rId39"/>
    <p:sldId id="326" r:id="rId40"/>
    <p:sldId id="301" r:id="rId41"/>
    <p:sldId id="336" r:id="rId4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FFFF99"/>
    <a:srgbClr val="FF9966"/>
    <a:srgbClr val="FF9900"/>
    <a:srgbClr val="3399FF"/>
    <a:srgbClr val="FF3399"/>
    <a:srgbClr val="FFFF66"/>
    <a:srgbClr val="99CCFF"/>
    <a:srgbClr val="F2C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7471" autoAdjust="0"/>
  </p:normalViewPr>
  <p:slideViewPr>
    <p:cSldViewPr snapToGrid="0" snapToObjects="1"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3108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3.xml"/><Relationship Id="rId4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4"/>
  <c:chart>
    <c:view3D>
      <c:rAngAx val="1"/>
    </c:view3D>
    <c:sideWall>
      <c:spPr>
        <a:ln>
          <a:solidFill>
            <a:schemeClr val="accent6">
              <a:lumMod val="20000"/>
              <a:lumOff val="80000"/>
            </a:schemeClr>
          </a:solidFill>
        </a:ln>
      </c:spPr>
    </c:sideWall>
    <c:backWall>
      <c:spPr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18943655652988736"/>
          <c:w val="0.95854706216909991"/>
          <c:h val="0.682262199926729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рік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3.8306184511447648E-2"/>
                  <c:y val="-1.2071398807079654E-2"/>
                </c:manualLayout>
              </c:layout>
              <c:showVal val="1"/>
            </c:dLbl>
            <c:dLbl>
              <c:idx val="1"/>
              <c:layout>
                <c:manualLayout>
                  <c:x val="-4.2726128878153184E-2"/>
                  <c:y val="-3.3799916659823619E-2"/>
                </c:manualLayout>
              </c:layout>
              <c:showVal val="1"/>
            </c:dLbl>
            <c:dLbl>
              <c:idx val="2"/>
              <c:layout>
                <c:manualLayout>
                  <c:x val="-4.1252814089251293E-2"/>
                  <c:y val="-2.4142797614159859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Доходи загального фонду (без трансфертів)</c:v>
                </c:pt>
                <c:pt idx="1">
                  <c:v>Доходи спеціального фонду (без трансфертів)</c:v>
                </c:pt>
                <c:pt idx="2">
                  <c:v>Офіційні трансферти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56696</c:v>
                </c:pt>
                <c:pt idx="1">
                  <c:v>889.1</c:v>
                </c:pt>
                <c:pt idx="2">
                  <c:v>10927.2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рік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7.2192424656192536E-2"/>
                  <c:y val="-2.4821457358116392E-2"/>
                </c:manualLayout>
              </c:layout>
              <c:showVal val="1"/>
            </c:dLbl>
            <c:dLbl>
              <c:idx val="1"/>
              <c:layout>
                <c:manualLayout>
                  <c:x val="5.5985961978269723E-2"/>
                  <c:y val="-1.7375056923344456E-2"/>
                </c:manualLayout>
              </c:layout>
              <c:showVal val="1"/>
            </c:dLbl>
            <c:dLbl>
              <c:idx val="2"/>
              <c:layout>
                <c:manualLayout>
                  <c:x val="7.8085683811798173E-2"/>
                  <c:y val="-1.9925031860889043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Доходи загального фонду (без трансфертів)</c:v>
                </c:pt>
                <c:pt idx="1">
                  <c:v>Доходи спеціального фонду (без трансфертів)</c:v>
                </c:pt>
                <c:pt idx="2">
                  <c:v>Офіційні трансферти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62292.800000000003</c:v>
                </c:pt>
                <c:pt idx="1">
                  <c:v>738</c:v>
                </c:pt>
                <c:pt idx="2">
                  <c:v>15674.3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Доходи загального фонду (без трансфертів)</c:v>
                </c:pt>
                <c:pt idx="1">
                  <c:v>Доходи спеціального фонду (без трансфертів)</c:v>
                </c:pt>
                <c:pt idx="2">
                  <c:v>Офіційні трансферти</c:v>
                </c:pt>
              </c:strCache>
            </c:strRef>
          </c:cat>
          <c:val>
            <c:numRef>
              <c:f>Лист1!$D$2:$D$5</c:f>
            </c:numRef>
          </c:val>
        </c:ser>
        <c:shape val="cylinder"/>
        <c:axId val="169723392"/>
        <c:axId val="169724928"/>
        <c:axId val="0"/>
      </c:bar3DChart>
      <c:catAx>
        <c:axId val="1697233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69724928"/>
        <c:crosses val="autoZero"/>
        <c:auto val="1"/>
        <c:lblAlgn val="ctr"/>
        <c:lblOffset val="100"/>
      </c:catAx>
      <c:valAx>
        <c:axId val="1697249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972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2239030127315"/>
          <c:y val="6.3963966019107504E-2"/>
          <c:w val="0.29016446693365533"/>
          <c:h val="0.12223008839159052"/>
        </c:manualLayout>
      </c:layout>
      <c:txPr>
        <a:bodyPr/>
        <a:lstStyle/>
        <a:p>
          <a:pPr>
            <a:defRPr lang="ru-RU"/>
          </a:pPr>
          <a:endParaRPr lang="uk-UA"/>
        </a:p>
      </c:txPr>
    </c:legend>
    <c:plotVisOnly val="1"/>
  </c:chart>
  <c:spPr>
    <a:noFill/>
  </c:spPr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30"/>
      <c:depthPercent val="100"/>
      <c:perspective val="30"/>
    </c:view3D>
    <c:plotArea>
      <c:layout>
        <c:manualLayout>
          <c:layoutTarget val="inner"/>
          <c:xMode val="edge"/>
          <c:yMode val="edge"/>
          <c:x val="0.14166666666666666"/>
          <c:y val="0.12361111111111189"/>
          <c:w val="0.84444444444444955"/>
          <c:h val="0.8342592592592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 грн.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9"/>
          <c:dPt>
            <c:idx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Lbls>
            <c:dLbl>
              <c:idx val="0"/>
              <c:layout>
                <c:manualLayout>
                  <c:x val="0.11652154418197729"/>
                  <c:y val="0.12689959673408172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Електроенергія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1 772,1 </a:t>
                    </a:r>
                    <a:r>
                      <a:rPr dirty="0" err="1"/>
                      <a:t>тис.грн</a:t>
                    </a:r>
                    <a:endParaRPr dirty="0"/>
                  </a:p>
                </c:rich>
              </c:tx>
              <c:dLblPos val="bestFit"/>
              <c:showCatName val="1"/>
              <c:separator>
</c:separator>
            </c:dLbl>
            <c:dLbl>
              <c:idx val="1"/>
              <c:layout>
                <c:manualLayout>
                  <c:x val="-0.2554762685914263"/>
                  <c:y val="-0.26874911044282729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Природний</a:t>
                    </a:r>
                    <a:r>
                      <a:rPr dirty="0"/>
                      <a:t> </a:t>
                    </a:r>
                    <a:r>
                      <a:rPr dirty="0" err="1" smtClean="0"/>
                      <a:t>газ</a:t>
                    </a:r>
                    <a:endParaRPr dirty="0" smtClean="0"/>
                  </a:p>
                  <a:p>
                    <a:r>
                      <a:rPr dirty="0" smtClean="0"/>
                      <a:t> 1 560,9 </a:t>
                    </a:r>
                    <a:r>
                      <a:rPr dirty="0" err="1"/>
                      <a:t>тис.грн</a:t>
                    </a:r>
                    <a:endParaRPr dirty="0"/>
                  </a:p>
                </c:rich>
              </c:tx>
              <c:dLblPos val="bestFit"/>
              <c:showCatName val="1"/>
              <c:separator>
</c:separator>
            </c:dLbl>
            <c:dLbl>
              <c:idx val="2"/>
              <c:layout>
                <c:manualLayout>
                  <c:x val="-3.7740048118985146E-2"/>
                  <c:y val="-8.1987404635645009E-2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Інші</a:t>
                    </a:r>
                    <a:r>
                      <a:rPr dirty="0" smtClean="0"/>
                      <a:t> </a:t>
                    </a:r>
                    <a:r>
                      <a:rPr dirty="0" err="1"/>
                      <a:t>енергоносії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err="1" smtClean="0"/>
                      <a:t>та</a:t>
                    </a:r>
                    <a:r>
                      <a:rPr dirty="0" smtClean="0"/>
                      <a:t> </a:t>
                    </a:r>
                  </a:p>
                  <a:p>
                    <a:r>
                      <a:rPr dirty="0" err="1" smtClean="0"/>
                      <a:t>інші</a:t>
                    </a:r>
                    <a:r>
                      <a:rPr dirty="0" smtClean="0"/>
                      <a:t> </a:t>
                    </a:r>
                    <a:r>
                      <a:rPr dirty="0" err="1"/>
                      <a:t>комунальні</a:t>
                    </a:r>
                    <a:r>
                      <a:rPr dirty="0"/>
                      <a:t> </a:t>
                    </a:r>
                    <a:r>
                      <a:rPr dirty="0" err="1"/>
                      <a:t>послуги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13,1 </a:t>
                    </a:r>
                    <a:r>
                      <a:rPr dirty="0" err="1"/>
                      <a:t>тис.грн</a:t>
                    </a:r>
                    <a:endParaRPr dirty="0"/>
                  </a:p>
                </c:rich>
              </c:tx>
              <c:dLblPos val="bestFit"/>
              <c:showCatName val="1"/>
              <c:separator>
</c:separator>
            </c:dLbl>
            <c:dLbl>
              <c:idx val="3"/>
              <c:layout>
                <c:manualLayout>
                  <c:x val="0.18147233158355244"/>
                  <c:y val="-0.33206182560513281"/>
                </c:manualLayout>
              </c:layout>
              <c:dLblPos val="bestFit"/>
              <c:showCatName val="1"/>
              <c:separator>
</c:separator>
            </c:dLbl>
            <c:dLbl>
              <c:idx val="4"/>
              <c:layout>
                <c:manualLayout>
                  <c:x val="-0.21170507564578692"/>
                  <c:y val="-0.25272863238463938"/>
                </c:manualLayout>
              </c:layout>
              <c:dLblPos val="bestFit"/>
              <c:showCatName val="1"/>
              <c:separator>
</c:separator>
            </c:dLbl>
            <c:dLbl>
              <c:idx val="5"/>
              <c:layout>
                <c:manualLayout>
                  <c:x val="0.2193568700084067"/>
                  <c:y val="3.085118550125409E-2"/>
                </c:manualLayout>
              </c:layout>
              <c:dLblPos val="bestFit"/>
              <c:showCatName val="1"/>
              <c:separator>
</c:separator>
            </c:dLbl>
            <c:dLbl>
              <c:idx val="6"/>
              <c:layout>
                <c:manualLayout>
                  <c:x val="4.0262471594758494E-3"/>
                  <c:y val="-1.1079341339315881E-3"/>
                </c:manualLayout>
              </c:layout>
              <c:dLblPos val="bestFit"/>
              <c:showCatName val="1"/>
              <c:separator>
</c:separator>
            </c:dLbl>
            <c:txPr>
              <a:bodyPr/>
              <a:lstStyle/>
              <a:p>
                <a:pPr>
                  <a:def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bestFit"/>
            <c:showCatName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Електроенергія 1772,1 тис.грн</c:v>
                </c:pt>
                <c:pt idx="1">
                  <c:v>Природний газ 1560,9 тис.грн</c:v>
                </c:pt>
                <c:pt idx="2">
                  <c:v>Інші енергоносії та інші комунальні послуги 13,1 тис.грн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1772.1</c:v>
                </c:pt>
                <c:pt idx="1">
                  <c:v>1560.9</c:v>
                </c:pt>
                <c:pt idx="2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19050">
              <a:noFill/>
            </a:ln>
          </c:spPr>
          <c:dLbls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Електроенергія 1772,1 тис.грн</c:v>
                </c:pt>
                <c:pt idx="1">
                  <c:v>Природний газ 1560,9 тис.грн</c:v>
                </c:pt>
                <c:pt idx="2">
                  <c:v>Інші енергоносії та інші комунальні послуги 13,1 тис.грн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2.1339620628967053E-3"/>
          <c:y val="1.5130633292824301E-3"/>
          <c:w val="0.89896604410219416"/>
          <c:h val="0.884150425161935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7"/>
            <c:spPr>
              <a:solidFill>
                <a:srgbClr val="7030A0"/>
              </a:solidFill>
            </c:spPr>
          </c:dPt>
          <c:dPt>
            <c:idx val="1"/>
            <c:explosion val="9"/>
            <c:spPr>
              <a:solidFill>
                <a:srgbClr val="FFFF00"/>
              </a:solidFill>
            </c:spPr>
          </c:dPt>
          <c:dPt>
            <c:idx val="2"/>
            <c:explosion val="11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700199841014751"/>
                  <c:y val="0.16041351282702573"/>
                </c:manualLayout>
              </c:layout>
              <c:tx>
                <c:rich>
                  <a:bodyPr/>
                  <a:lstStyle/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/>
                      <a:t>Бюджет Вербківської СТГ </a:t>
                    </a:r>
                    <a:endParaRPr sz="1400" dirty="0" smtClean="0"/>
                  </a:p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smtClean="0"/>
                      <a:t>1235,7 </a:t>
                    </a:r>
                    <a:r>
                      <a:rPr sz="1400" dirty="0" err="1"/>
                      <a:t>тис.грн</a:t>
                    </a:r>
                    <a:r>
                      <a:rPr sz="1400" dirty="0"/>
                      <a:t> </a:t>
                    </a:r>
                    <a:endParaRPr sz="1400" dirty="0" smtClean="0"/>
                  </a:p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smtClean="0"/>
                      <a:t>35,2 </a:t>
                    </a:r>
                    <a:r>
                      <a:rPr sz="1400" dirty="0"/>
                      <a:t>%</a:t>
                    </a:r>
                  </a:p>
                </c:rich>
              </c:tx>
              <c:spPr/>
              <c:showCatName val="1"/>
              <c:separator>
</c:separator>
            </c:dLbl>
            <c:dLbl>
              <c:idx val="1"/>
              <c:layout>
                <c:manualLayout>
                  <c:x val="1.8840667638743178E-2"/>
                  <c:y val="1.5746846160359065E-2"/>
                </c:manualLayout>
              </c:layout>
              <c:tx>
                <c:rich>
                  <a:bodyPr/>
                  <a:lstStyle/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err="1"/>
                      <a:t>Бюджет</a:t>
                    </a:r>
                    <a:r>
                      <a:rPr sz="1400" dirty="0"/>
                      <a:t> </a:t>
                    </a:r>
                    <a:r>
                      <a:rPr sz="1400" dirty="0" err="1"/>
                      <a:t>Троїцької</a:t>
                    </a:r>
                    <a:r>
                      <a:rPr sz="1400" dirty="0"/>
                      <a:t> СТГ 204,5 </a:t>
                    </a:r>
                    <a:endParaRPr sz="1400" dirty="0" smtClean="0"/>
                  </a:p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err="1" smtClean="0"/>
                      <a:t>тис.грн</a:t>
                    </a:r>
                    <a:r>
                      <a:rPr sz="1400" dirty="0" smtClean="0"/>
                      <a:t> </a:t>
                    </a:r>
                  </a:p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smtClean="0"/>
                      <a:t>5,8 </a:t>
                    </a:r>
                    <a:r>
                      <a:rPr sz="1400" dirty="0"/>
                      <a:t>%</a:t>
                    </a:r>
                  </a:p>
                </c:rich>
              </c:tx>
              <c:spPr/>
              <c:showCatName val="1"/>
              <c:separator>
</c:separator>
            </c:dLbl>
            <c:dLbl>
              <c:idx val="2"/>
              <c:layout>
                <c:manualLayout>
                  <c:x val="1.8524435021257262E-2"/>
                  <c:y val="-3.8900063981882539E-2"/>
                </c:manualLayout>
              </c:layout>
              <c:tx>
                <c:rich>
                  <a:bodyPr/>
                  <a:lstStyle/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err="1" smtClean="0"/>
                      <a:t>Бюджет</a:t>
                    </a:r>
                    <a:r>
                      <a:rPr sz="1400" dirty="0" smtClean="0"/>
                      <a:t> </a:t>
                    </a:r>
                    <a:r>
                      <a:rPr sz="1400" dirty="0"/>
                      <a:t>Богданівської СТГ </a:t>
                    </a:r>
                    <a:endParaRPr sz="1400" dirty="0" smtClean="0"/>
                  </a:p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smtClean="0"/>
                      <a:t>2 072,7 </a:t>
                    </a:r>
                    <a:r>
                      <a:rPr sz="1400" dirty="0" err="1"/>
                      <a:t>тис.грн</a:t>
                    </a:r>
                    <a:r>
                      <a:rPr sz="1400" dirty="0"/>
                      <a:t> </a:t>
                    </a:r>
                    <a:endParaRPr sz="1400" dirty="0" smtClean="0"/>
                  </a:p>
                  <a:p>
                    <a:pPr>
                      <a:defRPr lang="ru-RU" sz="1800" b="1">
                        <a:latin typeface="Cambria" pitchFamily="18" charset="0"/>
                        <a:ea typeface="Cambria" pitchFamily="18" charset="0"/>
                      </a:defRPr>
                    </a:pPr>
                    <a:r>
                      <a:rPr sz="1400" dirty="0" smtClean="0"/>
                      <a:t>59 </a:t>
                    </a:r>
                    <a:r>
                      <a:rPr sz="1400" dirty="0"/>
                      <a:t>%</a:t>
                    </a:r>
                  </a:p>
                </c:rich>
              </c:tx>
              <c:spPr/>
              <c:showCatName val="1"/>
              <c:separator>
</c:separator>
            </c:dLbl>
            <c:txPr>
              <a:bodyPr/>
              <a:lstStyle/>
              <a:p>
                <a:pPr>
                  <a:defRPr lang="ru-RU" sz="1400" b="1">
                    <a:latin typeface="Cambria" pitchFamily="18" charset="0"/>
                    <a:ea typeface="Cambria" pitchFamily="18" charset="0"/>
                  </a:defRPr>
                </a:pPr>
                <a:endParaRPr lang="uk-UA"/>
              </a:p>
            </c:txPr>
            <c:showCatName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Бюджет Вербківської СТГ 1235,7 тис.грн 35,2 %</c:v>
                </c:pt>
                <c:pt idx="1">
                  <c:v>Бюджет Троїцької СТГ 204,5 тис.грн 5,8 %</c:v>
                </c:pt>
                <c:pt idx="2">
                  <c:v>Бюджет Богданівської СТГ 2072,7 тис.грн 59 %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#,##0.0_ ;\-#,##0.0\ ">
                  <c:v>1235.7</c:v>
                </c:pt>
                <c:pt idx="1">
                  <c:v>204.5</c:v>
                </c:pt>
                <c:pt idx="2">
                  <c:v>2072.6999999999998</c:v>
                </c:pt>
              </c:numCache>
            </c:numRef>
          </c:val>
        </c:ser>
        <c:dLbls>
          <c:showPercent val="1"/>
        </c:dLbls>
      </c:pie3DChart>
    </c:plotArea>
    <c:plotVisOnly val="1"/>
  </c:chart>
  <c:spPr>
    <a:noFill/>
    <a:effectLst>
      <a:outerShdw blurRad="177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/>
      </a:pPr>
      <a:endParaRPr lang="uk-UA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30"/>
  <c:chart>
    <c:autoTitleDeleted val="1"/>
    <c:view3D>
      <c:rotY val="0"/>
      <c:depthPercent val="100"/>
      <c:rAngAx val="1"/>
    </c:view3D>
    <c:plotArea>
      <c:layout>
        <c:manualLayout>
          <c:layoutTarget val="inner"/>
          <c:xMode val="edge"/>
          <c:yMode val="edge"/>
          <c:x val="1.5953620529717303E-2"/>
          <c:y val="0"/>
          <c:w val="0.96809275894056535"/>
          <c:h val="0.877876546007288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2292214817608799E-4"/>
                  <c:y val="1.5295502571674613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 </a:t>
                    </a:r>
                    <a:r>
                      <a:rPr lang="en-US" b="0" dirty="0" smtClean="0"/>
                      <a:t>049,9</a:t>
                    </a:r>
                    <a:endParaRPr lang="uk-UA" b="0" dirty="0" smtClean="0"/>
                  </a:p>
                  <a:p>
                    <a:r>
                      <a:rPr lang="uk-UA" b="0" dirty="0" err="1" smtClean="0"/>
                      <a:t>тис.грн</a:t>
                    </a:r>
                    <a:endParaRPr lang="en-US" b="0" dirty="0"/>
                  </a:p>
                </c:rich>
              </c:tx>
              <c:showVal val="1"/>
              <c:separator>
</c:separator>
            </c:dLbl>
            <c:dLbl>
              <c:idx val="1"/>
              <c:layout>
                <c:manualLayout>
                  <c:x val="2.9007002297353822E-3"/>
                  <c:y val="5.76944980580391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183,8</a:t>
                    </a:r>
                    <a:endParaRPr lang="uk-UA" dirty="0" smtClean="0"/>
                  </a:p>
                  <a:p>
                    <a:r>
                      <a:rPr lang="uk-UA" dirty="0" err="1" smtClean="0"/>
                      <a:t>тис.грн</a:t>
                    </a:r>
                    <a:endParaRPr lang="en-US" dirty="0"/>
                  </a:p>
                </c:rich>
              </c:tx>
              <c:showVal val="1"/>
              <c:separator>
</c:separator>
            </c:dLbl>
            <c:showVal val="1"/>
            <c:separator>
</c:separator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1049.9000000000001</c:v>
                </c:pt>
                <c:pt idx="1">
                  <c:v>183.8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4503291390652161E-3"/>
                  <c:y val="1.24062518016408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mbria" pitchFamily="18" charset="0"/>
                        <a:ea typeface="Cambria" pitchFamily="18" charset="0"/>
                      </a:rPr>
                      <a:t>2</a:t>
                    </a:r>
                    <a:r>
                      <a:rPr lang="en-US" b="1" dirty="0"/>
                      <a:t>52 </a:t>
                    </a:r>
                    <a:r>
                      <a:rPr lang="en-US" b="1" dirty="0" smtClean="0"/>
                      <a:t>707,8</a:t>
                    </a:r>
                    <a:endParaRPr lang="uk-UA" b="1" dirty="0" smtClean="0"/>
                  </a:p>
                  <a:p>
                    <a:r>
                      <a:rPr lang="uk-UA" dirty="0" err="1" smtClean="0"/>
                      <a:t>тис.грн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503501148676991E-3"/>
                  <c:y val="4.914005547796184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mbria" pitchFamily="18" charset="0"/>
                        <a:ea typeface="Cambria" pitchFamily="18" charset="0"/>
                      </a:rPr>
                      <a:t>3</a:t>
                    </a:r>
                    <a:r>
                      <a:rPr lang="en-US" b="1" dirty="0"/>
                      <a:t>0 </a:t>
                    </a:r>
                    <a:r>
                      <a:rPr lang="en-US" b="1" dirty="0" smtClean="0"/>
                      <a:t>643,7</a:t>
                    </a:r>
                    <a:endParaRPr lang="uk-UA" b="1" dirty="0" smtClean="0"/>
                  </a:p>
                  <a:p>
                    <a:r>
                      <a:rPr lang="uk-UA" dirty="0" err="1" smtClean="0"/>
                      <a:t>тис.грн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>
                    <a:latin typeface="Cambria" pitchFamily="18" charset="0"/>
                    <a:ea typeface="Cambria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gapWidth val="0"/>
        <c:gapDepth val="0"/>
        <c:shape val="cylinder"/>
        <c:axId val="190438784"/>
        <c:axId val="190440576"/>
        <c:axId val="0"/>
      </c:bar3DChart>
      <c:catAx>
        <c:axId val="190438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ru-RU">
                <a:latin typeface="Cambria" pitchFamily="18" charset="0"/>
                <a:ea typeface="Cambria" pitchFamily="18" charset="0"/>
              </a:defRPr>
            </a:pPr>
            <a:endParaRPr lang="uk-UA"/>
          </a:p>
        </c:txPr>
        <c:crossAx val="190440576"/>
        <c:crosses val="autoZero"/>
        <c:auto val="1"/>
        <c:lblAlgn val="ctr"/>
        <c:lblOffset val="100"/>
      </c:catAx>
      <c:valAx>
        <c:axId val="190440576"/>
        <c:scaling>
          <c:orientation val="minMax"/>
        </c:scaling>
        <c:axPos val="l"/>
        <c:numFmt formatCode="#,##0.0" sourceLinked="1"/>
        <c:tickLblPos val="none"/>
        <c:txPr>
          <a:bodyPr/>
          <a:lstStyle/>
          <a:p>
            <a:pPr>
              <a:defRPr lang="ru-RU"/>
            </a:pPr>
            <a:endParaRPr lang="uk-UA"/>
          </a:p>
        </c:txPr>
        <c:crossAx val="190438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50"/>
      <c:rotY val="26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9"/>
          <c:dPt>
            <c:idx val="0"/>
            <c:spPr>
              <a:solidFill>
                <a:srgbClr val="3DA5C1">
                  <a:alpha val="70980"/>
                </a:srgb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Pt>
            <c:idx val="4"/>
            <c:spPr>
              <a:solidFill>
                <a:srgbClr val="F8BAE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9E-46EB-8CC5-FED4794D8735}"/>
              </c:ext>
            </c:extLst>
          </c:dPt>
          <c:dPt>
            <c:idx val="5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8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9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Lbls>
            <c:dLbl>
              <c:idx val="0"/>
              <c:layout>
                <c:manualLayout>
                  <c:x val="0.15423083681381111"/>
                  <c:y val="0.20044892578472986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Державне</a:t>
                    </a:r>
                    <a:r>
                      <a:rPr dirty="0" smtClean="0"/>
                      <a:t> </a:t>
                    </a:r>
                    <a:r>
                      <a:rPr dirty="0" err="1"/>
                      <a:t>управління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70,2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38,2%)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1"/>
              <c:layout>
                <c:manualLayout>
                  <c:x val="-0.19784081139562881"/>
                  <c:y val="-0.17962906220432853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Освіта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84,5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46%)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2"/>
              <c:layout>
                <c:manualLayout>
                  <c:x val="0.16211495746539575"/>
                  <c:y val="-0.18347351377457907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Культура</a:t>
                    </a:r>
                    <a:r>
                      <a:rPr dirty="0" smtClean="0"/>
                      <a:t> </a:t>
                    </a:r>
                    <a:r>
                      <a:rPr dirty="0"/>
                      <a:t>і </a:t>
                    </a:r>
                    <a:r>
                      <a:rPr dirty="0" err="1"/>
                      <a:t>мистецтво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29,1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15,8%)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3"/>
              <c:layout>
                <c:manualLayout>
                  <c:x val="4.7335036347018716E-2"/>
                  <c:y val="-0.22545765489721098"/>
                </c:manualLayout>
              </c:layout>
              <c:dLblPos val="bestFit"/>
              <c:showCatName val="1"/>
              <c:separator>
</c:separator>
            </c:dLbl>
            <c:dLbl>
              <c:idx val="4"/>
              <c:layout>
                <c:manualLayout>
                  <c:x val="5.0891214531802072E-2"/>
                  <c:y val="-0.14106847503790618"/>
                </c:manualLayout>
              </c:layout>
              <c:dLblPos val="bestFit"/>
              <c:showCatName val="1"/>
              <c:separator>
</c:separator>
            </c:dLbl>
            <c:dLbl>
              <c:idx val="5"/>
              <c:layout>
                <c:manualLayout>
                  <c:x val="9.9611096238236677E-2"/>
                  <c:y val="-5.7400268405363372E-2"/>
                </c:manualLayout>
              </c:layout>
              <c:dLblPos val="bestFit"/>
              <c:showCatName val="1"/>
              <c:separator>
</c:separator>
            </c:dLbl>
            <c:dLbl>
              <c:idx val="6"/>
              <c:layout>
                <c:manualLayout>
                  <c:x val="0.16290673757916699"/>
                  <c:y val="2.2026975134895481E-2"/>
                </c:manualLayout>
              </c:layout>
              <c:dLblPos val="bestFit"/>
              <c:showCatName val="1"/>
              <c:separator>
</c:separator>
            </c:dLbl>
            <c:dLbl>
              <c:idx val="7"/>
              <c:layout>
                <c:manualLayout>
                  <c:x val="-3.6699797358949612E-2"/>
                  <c:y val="4.2323804547056094E-2"/>
                </c:manualLayout>
              </c:layout>
              <c:dLblPos val="bestFit"/>
              <c:showCatName val="1"/>
              <c:separator>
</c:separator>
            </c:dLbl>
            <c:dLbl>
              <c:idx val="9"/>
              <c:layout>
                <c:manualLayout>
                  <c:x val="0.146817820080689"/>
                  <c:y val="-0.25307617090850082"/>
                </c:manualLayout>
              </c:layout>
              <c:dLblPos val="bestFit"/>
              <c:showCatName val="1"/>
              <c:separator>
</c:separator>
            </c:dLbl>
            <c:dLbl>
              <c:idx val="10"/>
              <c:layout>
                <c:manualLayout>
                  <c:x val="4.3768465326516924E-2"/>
                  <c:y val="0.12531965178560825"/>
                </c:manualLayout>
              </c:layout>
              <c:dLblPos val="bestFit"/>
              <c:showCatName val="1"/>
              <c:separator>
</c:separator>
            </c:dLbl>
            <c:txPr>
              <a:bodyPr/>
              <a:lstStyle/>
              <a:p>
                <a:pPr>
                  <a:def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bestFit"/>
            <c:showCatName val="1"/>
            <c:separator>
</c:separator>
          </c:dLbls>
          <c:cat>
            <c:strRef>
              <c:f>Аркуш1!$A$2:$A$4</c:f>
              <c:strCache>
                <c:ptCount val="3"/>
                <c:pt idx="0">
                  <c:v>Державне управління 70,2 тис.грн (38,2%)</c:v>
                </c:pt>
                <c:pt idx="1">
                  <c:v>Освіта 84,5 тис.грн (46%)</c:v>
                </c:pt>
                <c:pt idx="2">
                  <c:v>Культура і мистецтво 29,1 тис.грн (15,8%)</c:v>
                </c:pt>
              </c:strCache>
            </c:strRef>
          </c:cat>
          <c:val>
            <c:numRef>
              <c:f>Аркуш1!$B$2:$B$4</c:f>
              <c:numCache>
                <c:formatCode>#,##0.00</c:formatCode>
                <c:ptCount val="3"/>
                <c:pt idx="0">
                  <c:v>70.2</c:v>
                </c:pt>
                <c:pt idx="1">
                  <c:v>84.5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50"/>
      <c:rotY val="26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9"/>
          <c:dPt>
            <c:idx val="0"/>
            <c:spPr>
              <a:solidFill>
                <a:srgbClr val="3DA5C1">
                  <a:alpha val="70980"/>
                </a:srgb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Pt>
            <c:idx val="4"/>
            <c:spPr>
              <a:solidFill>
                <a:srgbClr val="F8BAE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9E-46EB-8CC5-FED4794D8735}"/>
              </c:ext>
            </c:extLst>
          </c:dPt>
          <c:dPt>
            <c:idx val="5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8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9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 err="1"/>
                      <a:t>Інші</a:t>
                    </a:r>
                    <a:r>
                      <a:rPr dirty="0"/>
                      <a:t> </a:t>
                    </a:r>
                    <a:r>
                      <a:rPr dirty="0" err="1"/>
                      <a:t>джерела</a:t>
                    </a:r>
                    <a:r>
                      <a:rPr dirty="0"/>
                      <a:t> </a:t>
                    </a:r>
                    <a:r>
                      <a:rPr dirty="0" err="1"/>
                      <a:t>власних</a:t>
                    </a:r>
                    <a:r>
                      <a:rPr dirty="0"/>
                      <a:t> </a:t>
                    </a:r>
                    <a:r>
                      <a:rPr err="1"/>
                      <a:t>надходжень</a:t>
                    </a:r>
                    <a:r>
                      <a:rPr/>
                      <a:t> </a:t>
                    </a:r>
                    <a:endParaRPr smtClean="0"/>
                  </a:p>
                  <a:p>
                    <a:r>
                      <a:rPr smtClean="0"/>
                      <a:t>144,5 </a:t>
                    </a:r>
                    <a:r>
                      <a:rPr dirty="0" err="1"/>
                      <a:t>тис.грн</a:t>
                    </a:r>
                    <a:r>
                      <a:rPr dirty="0"/>
                      <a:t> (78,6%)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1"/>
              <c:layout>
                <c:manualLayout>
                  <c:x val="0.19366141732283471"/>
                  <c:y val="-0.2019164941065786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+mn-cs"/>
                      </a:defRPr>
                    </a:pPr>
                    <a:r>
                      <a:rPr dirty="0" err="1"/>
                      <a:t>Інші</a:t>
                    </a:r>
                    <a:r>
                      <a:rPr dirty="0"/>
                      <a:t> </a:t>
                    </a:r>
                    <a:r>
                      <a:rPr dirty="0" err="1"/>
                      <a:t>кошти</a:t>
                    </a:r>
                    <a:r>
                      <a:rPr dirty="0"/>
                      <a:t> </a:t>
                    </a:r>
                    <a:r>
                      <a:rPr dirty="0" err="1"/>
                      <a:t>спецфонду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+mn-cs"/>
                      </a:defRPr>
                    </a:pPr>
                    <a:r>
                      <a:rPr dirty="0" smtClean="0"/>
                      <a:t>39,3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+mn-cs"/>
                      </a:defRPr>
                    </a:pPr>
                    <a:r>
                      <a:rPr dirty="0" smtClean="0"/>
                      <a:t>(</a:t>
                    </a:r>
                    <a:r>
                      <a:rPr dirty="0"/>
                      <a:t>21,4</a:t>
                    </a:r>
                    <a:r>
                      <a:rPr dirty="0" smtClean="0"/>
                      <a:t>%)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+mn-cs"/>
                      </a:defRPr>
                    </a:pPr>
                    <a:r>
                      <a:rPr lang="uk-UA" sz="1000" b="0" i="0" baseline="0" dirty="0" smtClean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(субвенція з ДБ МБ на покращення якості гарячого харчування та фінансування харчування учнів початкових класів ЗЗСО)</a:t>
                    </a:r>
                    <a:endParaRPr lang="ru-RU" sz="1000" b="0" i="0" baseline="0" dirty="0" smtClean="0">
                      <a:effectLst>
                        <a:outerShdw blurRad="50800" dist="38100" algn="tr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+mn-cs"/>
                      </a:defRPr>
                    </a:pPr>
                    <a:endParaRPr dirty="0"/>
                  </a:p>
                </c:rich>
              </c:tx>
              <c:spPr/>
              <c:dLblPos val="bestFit"/>
              <c:showCatName val="1"/>
              <c:separator>
</c:separator>
            </c:dLbl>
            <c:txPr>
              <a:bodyPr/>
              <a:lstStyle/>
              <a:p>
                <a:pPr>
                  <a:def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bestFit"/>
            <c:showCatName val="1"/>
            <c:separator>
</c:separator>
          </c:dLbls>
          <c:cat>
            <c:strRef>
              <c:f>Аркуш1!$A$2:$A$3</c:f>
              <c:strCache>
                <c:ptCount val="2"/>
                <c:pt idx="0">
                  <c:v>Інші джерела власних надходжень 144,5 тис.грн (78,6%)</c:v>
                </c:pt>
                <c:pt idx="1">
                  <c:v>Інші кошти спецфонду 39,3 тис.грн (21,4%)</c:v>
                </c:pt>
              </c:strCache>
            </c:strRef>
          </c:cat>
          <c:val>
            <c:numRef>
              <c:f>Аркуш1!$B$2:$B$3</c:f>
              <c:numCache>
                <c:formatCode>#,##0.00</c:formatCode>
                <c:ptCount val="2"/>
                <c:pt idx="0">
                  <c:v>144.5</c:v>
                </c:pt>
                <c:pt idx="1">
                  <c:v>39.300000000000004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3.3311270499134751E-2"/>
          <c:y val="2.157485385461071E-2"/>
          <c:w val="0.96625978755984065"/>
          <c:h val="0.791535699476477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рік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Lbls>
            <c:txPr>
              <a:bodyPr/>
              <a:lstStyle/>
              <a:p>
                <a:pPr>
                  <a:defRPr lang="ru-RU" b="1"/>
                </a:pPr>
                <a:endParaRPr lang="uk-UA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56596</c:v>
                </c:pt>
                <c:pt idx="1">
                  <c:v>889.1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рік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lang="ru-RU" b="1"/>
                </a:pPr>
                <a:endParaRPr lang="uk-UA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62292.800000000003</c:v>
                </c:pt>
                <c:pt idx="1">
                  <c:v>738</c:v>
                </c:pt>
              </c:numCache>
            </c:numRef>
          </c:val>
        </c:ser>
        <c:axId val="170801024"/>
        <c:axId val="170802560"/>
      </c:barChart>
      <c:catAx>
        <c:axId val="1708010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70802560"/>
        <c:crosses val="autoZero"/>
        <c:auto val="1"/>
        <c:lblAlgn val="ctr"/>
        <c:lblOffset val="100"/>
      </c:catAx>
      <c:valAx>
        <c:axId val="170802560"/>
        <c:scaling>
          <c:orientation val="minMax"/>
        </c:scaling>
        <c:delete val="1"/>
        <c:axPos val="l"/>
        <c:numFmt formatCode="#,##0.0" sourceLinked="1"/>
        <c:tickLblPos val="none"/>
        <c:crossAx val="17080102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5430652632800197"/>
          <c:y val="0.84999321874484801"/>
          <c:w val="0.28728848135648927"/>
          <c:h val="0.12916786375214473"/>
        </c:manualLayout>
      </c:layout>
      <c:txPr>
        <a:bodyPr/>
        <a:lstStyle/>
        <a:p>
          <a:pPr>
            <a:defRPr lang="ru-RU"/>
          </a:pPr>
          <a:endParaRPr lang="uk-UA"/>
        </a:p>
      </c:txPr>
    </c:legend>
    <c:plotVisOnly val="1"/>
  </c:chart>
  <c:txPr>
    <a:bodyPr/>
    <a:lstStyle/>
    <a:p>
      <a:pPr>
        <a:defRPr sz="1800">
          <a:latin typeface="Cambria" pitchFamily="18" charset="0"/>
          <a:ea typeface="Cambria" pitchFamily="18" charset="0"/>
        </a:defRPr>
      </a:pPr>
      <a:endParaRPr lang="uk-UA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1719269466316714E-2"/>
          <c:y val="4.6266393734276039E-2"/>
          <c:w val="0.63900595744373234"/>
          <c:h val="0.94095675877283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explosion val="22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0463254593175842"/>
                  <c:y val="-0.20315010862876587"/>
                </c:manualLayout>
              </c:layout>
              <c:tx>
                <c:rich>
                  <a:bodyPr/>
                  <a:lstStyle/>
                  <a:p>
                    <a:r>
                      <a:rPr lang="uk-UA" sz="1600" b="0" dirty="0" smtClean="0"/>
                      <a:t>ПДФО </a:t>
                    </a:r>
                  </a:p>
                  <a:p>
                    <a:r>
                      <a:rPr lang="uk-UA" sz="1600" b="0" dirty="0" smtClean="0"/>
                      <a:t>50077,4 тис.грн (80,4%)</a:t>
                    </a:r>
                    <a:endParaRPr lang="uk-UA" dirty="0"/>
                  </a:p>
                </c:rich>
              </c:tx>
              <c:showCatName val="1"/>
              <c:separator>
</c:separator>
            </c:dLbl>
            <c:dLbl>
              <c:idx val="1"/>
              <c:layout>
                <c:manualLayout>
                  <c:x val="2.6181102362204765E-4"/>
                  <c:y val="-6.542725221548263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Рентна плата </a:t>
                    </a:r>
                  </a:p>
                  <a:p>
                    <a:r>
                      <a:rPr lang="ru-RU" sz="1400" b="0" dirty="0" smtClean="0"/>
                      <a:t>за надра 679 тис.грн (1,1%)</a:t>
                    </a:r>
                    <a:endParaRPr lang="ru-RU" sz="1400" b="0" dirty="0"/>
                  </a:p>
                </c:rich>
              </c:tx>
              <c:showCatName val="1"/>
              <c:separator>
</c:separator>
            </c:dLbl>
            <c:dLbl>
              <c:idx val="2"/>
              <c:layout>
                <c:manualLayout>
                  <c:x val="3.6111111111111135E-2"/>
                  <c:y val="-0.10931210153754704"/>
                </c:manualLayout>
              </c:layout>
              <c:showCatName val="1"/>
              <c:separator>
</c:separator>
            </c:dLbl>
            <c:dLbl>
              <c:idx val="3"/>
              <c:layout>
                <c:manualLayout>
                  <c:x val="-1.3609908136482943E-2"/>
                  <c:y val="-0.1339712918660288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Податок на нерухоме майно 466,9 тис.грн (0,7%)</a:t>
                    </a:r>
                    <a:endParaRPr lang="ru-RU" sz="1400" dirty="0"/>
                  </a:p>
                </c:rich>
              </c:tx>
              <c:showCatName val="1"/>
              <c:separator>
</c:separator>
            </c:dLbl>
            <c:dLbl>
              <c:idx val="4"/>
              <c:layout>
                <c:manualLayout>
                  <c:x val="0.1305803805774281"/>
                  <c:y val="-4.26596675415572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 smtClean="0"/>
                      <a:t>Земельний</a:t>
                    </a:r>
                    <a:r>
                      <a:rPr lang="ru-RU" sz="1400" dirty="0" smtClean="0"/>
                      <a:t> податок та орендна плата </a:t>
                    </a:r>
                  </a:p>
                  <a:p>
                    <a:r>
                      <a:rPr lang="ru-RU" sz="1400" dirty="0" smtClean="0"/>
                      <a:t>за землю </a:t>
                    </a:r>
                  </a:p>
                  <a:p>
                    <a:r>
                      <a:rPr lang="ru-RU" sz="1400" dirty="0" smtClean="0"/>
                      <a:t>2980,1 </a:t>
                    </a:r>
                    <a:r>
                      <a:rPr lang="ru-RU" sz="1400" dirty="0" err="1" smtClean="0"/>
                      <a:t>тис.грн</a:t>
                    </a:r>
                    <a:r>
                      <a:rPr lang="ru-RU" sz="1400" dirty="0" smtClean="0"/>
                      <a:t> </a:t>
                    </a:r>
                  </a:p>
                  <a:p>
                    <a:r>
                      <a:rPr lang="ru-RU" sz="1400" dirty="0" smtClean="0"/>
                      <a:t>(4,8%)</a:t>
                    </a:r>
                    <a:endParaRPr lang="ru-RU" dirty="0"/>
                  </a:p>
                </c:rich>
              </c:tx>
              <c:showCatName val="1"/>
              <c:separator>
</c:separator>
            </c:dLbl>
            <c:dLbl>
              <c:idx val="5"/>
              <c:layout>
                <c:manualLayout>
                  <c:x val="0.27360334645669265"/>
                  <c:y val="-0.13399523624140303"/>
                </c:manualLayout>
              </c:layout>
              <c:showCatName val="1"/>
              <c:separator>
</c:separator>
            </c:dLbl>
            <c:dLbl>
              <c:idx val="6"/>
              <c:layout>
                <c:manualLayout>
                  <c:x val="0.33625273403324607"/>
                  <c:y val="-3.3926333371008047E-2"/>
                </c:manualLayout>
              </c:layout>
              <c:showCatName val="1"/>
              <c:separator>
</c:separator>
            </c:dLbl>
            <c:dLbl>
              <c:idx val="7"/>
              <c:layout>
                <c:manualLayout>
                  <c:x val="0.17993000874890641"/>
                  <c:y val="3.5416912598843837E-2"/>
                </c:manualLayout>
              </c:layout>
              <c:showCatName val="1"/>
              <c:separator>
</c:separator>
            </c:dLbl>
            <c:txPr>
              <a:bodyPr/>
              <a:lstStyle/>
              <a:p>
                <a:pPr>
                  <a:defRPr sz="1100" b="0"/>
                </a:pPr>
                <a:endParaRPr lang="uk-UA"/>
              </a:p>
            </c:txPr>
            <c:showCatName val="1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ПДФО 50077,4 тис.грн (80,4%)</c:v>
                </c:pt>
                <c:pt idx="1">
                  <c:v>Рентна плата за надра 679 тис.грн (1,1%)</c:v>
                </c:pt>
                <c:pt idx="2">
                  <c:v>Єдиний податок 6821,1 тис.грн (11%)</c:v>
                </c:pt>
                <c:pt idx="3">
                  <c:v>Податок на нерухоме майно 466,9 тис.грн (0,7%)</c:v>
                </c:pt>
                <c:pt idx="4">
                  <c:v>Земельний податок та орендна плата за землю 2980,1 тис.грн (4,8%)</c:v>
                </c:pt>
                <c:pt idx="5">
                  <c:v>Акцизний податок 133,4 тис.грн (0,2%)</c:v>
                </c:pt>
                <c:pt idx="6">
                  <c:v>Плата за надання адмін.послуг 256,9 тис.грн (0,4%)</c:v>
                </c:pt>
                <c:pt idx="7">
                  <c:v>Інші надходження 878 тис.грн (1,4%)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50077.4</c:v>
                </c:pt>
                <c:pt idx="1">
                  <c:v>679</c:v>
                </c:pt>
                <c:pt idx="2">
                  <c:v>6821.1</c:v>
                </c:pt>
                <c:pt idx="3">
                  <c:v>466.9</c:v>
                </c:pt>
                <c:pt idx="4">
                  <c:v>2980.1</c:v>
                </c:pt>
                <c:pt idx="5">
                  <c:v>133.4</c:v>
                </c:pt>
                <c:pt idx="6">
                  <c:v>256.89999999999975</c:v>
                </c:pt>
                <c:pt idx="7">
                  <c:v>878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ПДФО 50077,4 тис.грн (80,4%)</c:v>
                </c:pt>
                <c:pt idx="1">
                  <c:v>Рентна плата за надра 679 тис.грн (1,1%)</c:v>
                </c:pt>
                <c:pt idx="2">
                  <c:v>Єдиний податок 6821,1 тис.грн (11%)</c:v>
                </c:pt>
                <c:pt idx="3">
                  <c:v>Податок на нерухоме майно 466,9 тис.грн (0,7%)</c:v>
                </c:pt>
                <c:pt idx="4">
                  <c:v>Земельний податок та орендна плата за землю 2980,1 тис.грн (4,8%)</c:v>
                </c:pt>
                <c:pt idx="5">
                  <c:v>Акцизний податок 133,4 тис.грн (0,2%)</c:v>
                </c:pt>
                <c:pt idx="6">
                  <c:v>Плата за надання адмін.послуг 256,9 тис.грн (0,4%)</c:v>
                </c:pt>
                <c:pt idx="7">
                  <c:v>Інші надходження 878 тис.грн (1,4%)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80.400000000000006</c:v>
                </c:pt>
                <c:pt idx="1">
                  <c:v>1.1000000000000001</c:v>
                </c:pt>
                <c:pt idx="2">
                  <c:v>11</c:v>
                </c:pt>
                <c:pt idx="3">
                  <c:v>0.7000000000000004</c:v>
                </c:pt>
                <c:pt idx="4" formatCode="0.00">
                  <c:v>4.8</c:v>
                </c:pt>
                <c:pt idx="5">
                  <c:v>0.2</c:v>
                </c:pt>
                <c:pt idx="6">
                  <c:v>0.4</c:v>
                </c:pt>
                <c:pt idx="7">
                  <c:v>1.4</c:v>
                </c:pt>
              </c:numCache>
            </c:numRef>
          </c:val>
        </c:ser>
      </c:pie3DChart>
    </c:plotArea>
    <c:legend>
      <c:legendPos val="r"/>
      <c:legendEntry>
        <c:idx val="7"/>
        <c:txPr>
          <a:bodyPr/>
          <a:lstStyle/>
          <a:p>
            <a:pPr>
              <a:defRPr lang="ru-RU" sz="1400" baseline="0"/>
            </a:pPr>
            <a:endParaRPr lang="uk-UA"/>
          </a:p>
        </c:txPr>
      </c:legendEntry>
      <c:layout>
        <c:manualLayout>
          <c:xMode val="edge"/>
          <c:yMode val="edge"/>
          <c:x val="0.7400477909011377"/>
          <c:y val="2.1999958412177386E-2"/>
          <c:w val="0.25200328083989526"/>
          <c:h val="0.97800004158782305"/>
        </c:manualLayout>
      </c:layout>
      <c:txPr>
        <a:bodyPr/>
        <a:lstStyle/>
        <a:p>
          <a:pPr>
            <a:defRPr lang="ru-RU" sz="1400"/>
          </a:pPr>
          <a:endParaRPr lang="uk-UA"/>
        </a:p>
      </c:txPr>
    </c:legend>
    <c:plotVisOnly val="1"/>
  </c:chart>
  <c:txPr>
    <a:bodyPr/>
    <a:lstStyle/>
    <a:p>
      <a:pPr>
        <a:defRPr sz="18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0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91349768225017E-3"/>
          <c:y val="9.6949100203634994E-2"/>
          <c:w val="0.98933459926890932"/>
          <c:h val="0.744547937158113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рік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7.2912956384034833E-2"/>
                  <c:y val="6.0655120634316738E-2"/>
                </c:manualLayout>
              </c:layout>
              <c:showVal val="1"/>
            </c:dLbl>
            <c:dLbl>
              <c:idx val="1"/>
              <c:layout>
                <c:manualLayout>
                  <c:x val="-1.7730445023789395E-2"/>
                  <c:y val="-1.7657299898293306E-2"/>
                </c:manualLayout>
              </c:layout>
              <c:showVal val="1"/>
            </c:dLbl>
            <c:dLbl>
              <c:idx val="2"/>
              <c:layout>
                <c:manualLayout>
                  <c:x val="6.7504590659764893E-3"/>
                  <c:y val="-5.2337055489903722E-2"/>
                </c:manualLayout>
              </c:layout>
              <c:showVal val="1"/>
            </c:dLbl>
            <c:dLbl>
              <c:idx val="3"/>
              <c:layout>
                <c:manualLayout>
                  <c:x val="-1.3449575881506347E-2"/>
                  <c:y val="-3.0748302623771376E-2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lang="ru-RU" b="1"/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Із заробітної плати  </c:v>
                </c:pt>
                <c:pt idx="1">
                  <c:v>Із доходів інших, ніж зарплата</c:v>
                </c:pt>
                <c:pt idx="2">
                  <c:v>За результатами річного декларування  </c:v>
                </c:pt>
                <c:pt idx="3">
                  <c:v>У вигляді мінімального податкового зобов'язання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44293.599999999999</c:v>
                </c:pt>
                <c:pt idx="1">
                  <c:v>1993.5</c:v>
                </c:pt>
                <c:pt idx="2">
                  <c:v>27.4</c:v>
                </c:pt>
                <c:pt idx="3">
                  <c:v>343.2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рік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7.2558824835984484E-2"/>
                  <c:y val="-5.6602657171729003E-3"/>
                </c:manualLayout>
              </c:layout>
              <c:showVal val="1"/>
            </c:dLbl>
            <c:dLbl>
              <c:idx val="1"/>
              <c:layout>
                <c:manualLayout>
                  <c:x val="4.2887936653018488E-2"/>
                  <c:y val="-1.565339493353541E-2"/>
                </c:manualLayout>
              </c:layout>
              <c:showVal val="1"/>
            </c:dLbl>
            <c:dLbl>
              <c:idx val="2"/>
              <c:layout>
                <c:manualLayout>
                  <c:x val="3.6915678253407982E-2"/>
                  <c:y val="-6.9270880259061723E-2"/>
                </c:manualLayout>
              </c:layout>
              <c:showVal val="1"/>
            </c:dLbl>
            <c:dLbl>
              <c:idx val="3"/>
              <c:layout>
                <c:manualLayout>
                  <c:x val="3.9928588990768427E-2"/>
                  <c:y val="-2.6432176552184175E-2"/>
                </c:manualLayout>
              </c:layout>
              <c:showVal val="1"/>
            </c:dLbl>
            <c:dLbl>
              <c:idx val="4"/>
              <c:layout>
                <c:manualLayout>
                  <c:x val="4.3509874171957265E-3"/>
                  <c:y val="-3.182068475569472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716,8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 b="1"/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Із заробітної плати  </c:v>
                </c:pt>
                <c:pt idx="1">
                  <c:v>Із доходів інших, ніж зарплата</c:v>
                </c:pt>
                <c:pt idx="2">
                  <c:v>За результатами річного декларування  </c:v>
                </c:pt>
                <c:pt idx="3">
                  <c:v>У вигляді мінімального податкового зобов'язання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47086.2</c:v>
                </c:pt>
                <c:pt idx="1">
                  <c:v>2502.8000000000002</c:v>
                </c:pt>
                <c:pt idx="2">
                  <c:v>49.6</c:v>
                </c:pt>
                <c:pt idx="3">
                  <c:v>438.7</c:v>
                </c:pt>
              </c:numCache>
            </c:numRef>
          </c:val>
        </c:ser>
        <c:dLbls>
          <c:showVal val="1"/>
        </c:dLbls>
        <c:shape val="cylinder"/>
        <c:axId val="172072320"/>
        <c:axId val="172098688"/>
        <c:axId val="0"/>
      </c:bar3DChart>
      <c:catAx>
        <c:axId val="1720723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ru-RU" sz="1200" b="1"/>
            </a:pPr>
            <a:endParaRPr lang="uk-UA"/>
          </a:p>
        </c:txPr>
        <c:crossAx val="172098688"/>
        <c:crosses val="autoZero"/>
        <c:auto val="1"/>
        <c:lblAlgn val="ctr"/>
        <c:lblOffset val="100"/>
      </c:catAx>
      <c:valAx>
        <c:axId val="17209868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72072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5002125609259622E-2"/>
          <c:y val="0.8972642915596678"/>
          <c:w val="0.34210495652855072"/>
          <c:h val="6.9355743783933721E-2"/>
        </c:manualLayout>
      </c:layout>
      <c:txPr>
        <a:bodyPr/>
        <a:lstStyle/>
        <a:p>
          <a:pPr>
            <a:defRPr lang="ru-RU" sz="2000"/>
          </a:pPr>
          <a:endParaRPr lang="uk-UA"/>
        </a:p>
      </c:txPr>
    </c:legend>
    <c:plotVisOnly val="1"/>
    <c:dispBlanksAs val="gap"/>
  </c:chart>
  <c:txPr>
    <a:bodyPr/>
    <a:lstStyle/>
    <a:p>
      <a:pPr>
        <a:defRPr sz="1600">
          <a:latin typeface="Cambria" pitchFamily="18" charset="0"/>
        </a:defRPr>
      </a:pPr>
      <a:endParaRPr lang="uk-UA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0"/>
  <c:chart>
    <c:autoTitleDeleted val="1"/>
    <c:view3D>
      <c:rotY val="0"/>
      <c:depthPercent val="100"/>
      <c:rAngAx val="1"/>
    </c:view3D>
    <c:plotArea>
      <c:layout>
        <c:manualLayout>
          <c:layoutTarget val="inner"/>
          <c:xMode val="edge"/>
          <c:yMode val="edge"/>
          <c:x val="1.5953620529717303E-2"/>
          <c:y val="0"/>
          <c:w val="0.96809275894056535"/>
          <c:h val="0.877876546007288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2.9731275014294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 </a:t>
                    </a:r>
                    <a:r>
                      <a:rPr lang="en-US" smtClean="0"/>
                      <a:t>786,7</a:t>
                    </a:r>
                    <a:endParaRPr lang="uk-UA" smtClean="0"/>
                  </a:p>
                  <a:p>
                    <a:r>
                      <a:rPr lang="uk-UA" smtClean="0"/>
                      <a:t>тис.грн</a:t>
                    </a:r>
                    <a:endParaRPr lang="en-US"/>
                  </a:p>
                </c:rich>
              </c:tx>
              <c:showVal val="1"/>
              <c:separator>
</c:separator>
            </c:dLbl>
            <c:dLbl>
              <c:idx val="1"/>
              <c:layout>
                <c:manualLayout>
                  <c:x val="1.3888890407796441E-3"/>
                  <c:y val="-3.20182961692394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152,2</a:t>
                    </a:r>
                    <a:endParaRPr lang="uk-UA" smtClean="0"/>
                  </a:p>
                  <a:p>
                    <a:r>
                      <a:rPr lang="uk-UA" smtClean="0"/>
                      <a:t>тис.грн</a:t>
                    </a:r>
                    <a:endParaRPr lang="en-US"/>
                  </a:p>
                </c:rich>
              </c:tx>
              <c:showVal val="1"/>
              <c:separator>
</c:separator>
            </c:dLbl>
            <c:numFmt formatCode="#,##0.0" sourceLinked="0"/>
            <c:showVal val="1"/>
            <c:separator>
</c:separator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56786.7</c:v>
                </c:pt>
                <c:pt idx="1">
                  <c:v>2152.1999999999998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7777780815592852E-3"/>
                  <c:y val="-2.9731275014294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 </a:t>
                    </a:r>
                    <a:r>
                      <a:rPr lang="en-US" smtClean="0"/>
                      <a:t>906,3</a:t>
                    </a:r>
                    <a:endParaRPr lang="uk-UA" smtClean="0"/>
                  </a:p>
                  <a:p>
                    <a:r>
                      <a:rPr lang="uk-UA" smtClean="0"/>
                      <a:t>тис.грн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2500001367016848E-2"/>
                  <c:y val="-4.574222390297294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183,8</a:t>
                    </a:r>
                    <a:endParaRPr lang="uk-UA" smtClean="0"/>
                  </a:p>
                  <a:p>
                    <a:r>
                      <a:rPr lang="uk-UA" smtClean="0"/>
                      <a:t>тис.грн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64906.3</c:v>
                </c:pt>
                <c:pt idx="1">
                  <c:v>183.8</c:v>
                </c:pt>
              </c:numCache>
            </c:numRef>
          </c:val>
        </c:ser>
        <c:gapWidth val="0"/>
        <c:gapDepth val="0"/>
        <c:shape val="cylinder"/>
        <c:axId val="180354432"/>
        <c:axId val="181142656"/>
        <c:axId val="0"/>
      </c:bar3DChart>
      <c:catAx>
        <c:axId val="180354432"/>
        <c:scaling>
          <c:orientation val="minMax"/>
        </c:scaling>
        <c:axPos val="b"/>
        <c:majorTickMark val="none"/>
        <c:tickLblPos val="nextTo"/>
        <c:txPr>
          <a:bodyPr anchor="b"/>
          <a:lstStyle/>
          <a:p>
            <a:pPr>
              <a:defRPr lang="ru-RU">
                <a:latin typeface="Cambria" pitchFamily="18" charset="0"/>
                <a:ea typeface="Cambria" pitchFamily="18" charset="0"/>
              </a:defRPr>
            </a:pPr>
            <a:endParaRPr lang="uk-UA"/>
          </a:p>
        </c:txPr>
        <c:crossAx val="181142656"/>
        <c:crosses val="autoZero"/>
        <c:auto val="1"/>
        <c:lblAlgn val="l"/>
        <c:lblOffset val="100"/>
      </c:catAx>
      <c:valAx>
        <c:axId val="181142656"/>
        <c:scaling>
          <c:orientation val="minMax"/>
        </c:scaling>
        <c:axPos val="l"/>
        <c:numFmt formatCode="#,##0.0" sourceLinked="1"/>
        <c:tickLblPos val="none"/>
        <c:txPr>
          <a:bodyPr/>
          <a:lstStyle/>
          <a:p>
            <a:pPr>
              <a:defRPr lang="ru-RU"/>
            </a:pPr>
            <a:endParaRPr lang="uk-UA"/>
          </a:p>
        </c:txPr>
        <c:crossAx val="18035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5124995092410034"/>
          <c:y val="0.1382579921935144"/>
          <c:w val="4.9197074496618212E-2"/>
          <c:h val="0.16181863201919691"/>
        </c:manualLayout>
      </c:layout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0"/>
  <c:chart>
    <c:autoTitleDeleted val="1"/>
    <c:view3D>
      <c:rotY val="0"/>
      <c:depthPercent val="100"/>
      <c:rAngAx val="1"/>
    </c:view3D>
    <c:plotArea>
      <c:layout>
        <c:manualLayout>
          <c:layoutTarget val="inner"/>
          <c:xMode val="edge"/>
          <c:yMode val="edge"/>
          <c:x val="1.5953620529717303E-2"/>
          <c:y val="0"/>
          <c:w val="0.96809275894056535"/>
          <c:h val="0.877876546007288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2292214817608799E-4"/>
                  <c:y val="5.6811866694791567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83 </a:t>
                    </a:r>
                    <a:r>
                      <a:rPr lang="en-US" b="0" dirty="0" smtClean="0"/>
                      <a:t>748,8</a:t>
                    </a:r>
                    <a:endParaRPr lang="uk-UA" b="0" dirty="0" smtClean="0"/>
                  </a:p>
                  <a:p>
                    <a:r>
                      <a:rPr lang="uk-UA" b="0" dirty="0" err="1" smtClean="0"/>
                      <a:t>тис.грн</a:t>
                    </a:r>
                    <a:endParaRPr lang="en-US" b="0" dirty="0"/>
                  </a:p>
                </c:rich>
              </c:tx>
              <c:showVal val="1"/>
              <c:separator>
</c:separator>
            </c:dLbl>
            <c:dLbl>
              <c:idx val="1"/>
              <c:layout>
                <c:manualLayout>
                  <c:x val="2.9007002297353813E-3"/>
                  <c:y val="5.76944980580391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906,3</a:t>
                    </a:r>
                    <a:endParaRPr lang="uk-UA" dirty="0" smtClean="0"/>
                  </a:p>
                  <a:p>
                    <a:r>
                      <a:rPr lang="uk-UA" dirty="0" err="1" smtClean="0"/>
                      <a:t>тис.грн</a:t>
                    </a:r>
                    <a:endParaRPr lang="en-US" dirty="0"/>
                  </a:p>
                </c:rich>
              </c:tx>
              <c:showVal val="1"/>
              <c:separator>
</c:separator>
            </c:dLbl>
            <c:showVal val="1"/>
            <c:separator>
</c:separator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83748.800000000003</c:v>
                </c:pt>
                <c:pt idx="1">
                  <c:v>64906.3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4503291390652161E-3"/>
                  <c:y val="1.24062518016408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mbria" pitchFamily="18" charset="0"/>
                        <a:ea typeface="Cambria" pitchFamily="18" charset="0"/>
                      </a:rPr>
                      <a:t>2</a:t>
                    </a:r>
                    <a:r>
                      <a:rPr lang="en-US" b="1" dirty="0"/>
                      <a:t>52 </a:t>
                    </a:r>
                    <a:r>
                      <a:rPr lang="en-US" b="1" dirty="0" smtClean="0"/>
                      <a:t>707,8</a:t>
                    </a:r>
                    <a:endParaRPr lang="uk-UA" b="1" dirty="0" smtClean="0"/>
                  </a:p>
                  <a:p>
                    <a:r>
                      <a:rPr lang="uk-UA" dirty="0" err="1" smtClean="0"/>
                      <a:t>тис.грн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503501148676987E-3"/>
                  <c:y val="4.914005547796184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mbria" pitchFamily="18" charset="0"/>
                        <a:ea typeface="Cambria" pitchFamily="18" charset="0"/>
                      </a:rPr>
                      <a:t>3</a:t>
                    </a:r>
                    <a:r>
                      <a:rPr lang="en-US" b="1" dirty="0"/>
                      <a:t>0 </a:t>
                    </a:r>
                    <a:r>
                      <a:rPr lang="en-US" b="1" dirty="0" smtClean="0"/>
                      <a:t>643,7</a:t>
                    </a:r>
                    <a:endParaRPr lang="uk-UA" b="1" dirty="0" smtClean="0"/>
                  </a:p>
                  <a:p>
                    <a:r>
                      <a:rPr lang="uk-UA" dirty="0" err="1" smtClean="0"/>
                      <a:t>тис.грн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>
                    <a:latin typeface="Cambria" pitchFamily="18" charset="0"/>
                    <a:ea typeface="Cambria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gapWidth val="0"/>
        <c:gapDepth val="0"/>
        <c:shape val="cylinder"/>
        <c:axId val="181325184"/>
        <c:axId val="181236864"/>
        <c:axId val="0"/>
      </c:bar3DChart>
      <c:catAx>
        <c:axId val="181325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ru-RU">
                <a:latin typeface="Cambria" pitchFamily="18" charset="0"/>
                <a:ea typeface="Cambria" pitchFamily="18" charset="0"/>
              </a:defRPr>
            </a:pPr>
            <a:endParaRPr lang="uk-UA"/>
          </a:p>
        </c:txPr>
        <c:crossAx val="181236864"/>
        <c:crosses val="autoZero"/>
        <c:auto val="1"/>
        <c:lblAlgn val="ctr"/>
        <c:lblOffset val="100"/>
      </c:catAx>
      <c:valAx>
        <c:axId val="181236864"/>
        <c:scaling>
          <c:orientation val="minMax"/>
        </c:scaling>
        <c:axPos val="l"/>
        <c:numFmt formatCode="#,##0.0" sourceLinked="1"/>
        <c:tickLblPos val="none"/>
        <c:txPr>
          <a:bodyPr/>
          <a:lstStyle/>
          <a:p>
            <a:pPr>
              <a:defRPr lang="ru-RU"/>
            </a:pPr>
            <a:endParaRPr lang="uk-UA"/>
          </a:p>
        </c:txPr>
        <c:crossAx val="181325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50"/>
      <c:rotY val="26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9"/>
          <c:dPt>
            <c:idx val="0"/>
            <c:spPr>
              <a:solidFill>
                <a:srgbClr val="3DA5C1">
                  <a:alpha val="70980"/>
                </a:srgb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Pt>
            <c:idx val="4"/>
            <c:spPr>
              <a:solidFill>
                <a:srgbClr val="F8BAE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9E-46EB-8CC5-FED4794D8735}"/>
              </c:ext>
            </c:extLst>
          </c:dPt>
          <c:dPt>
            <c:idx val="5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8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9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Lbls>
            <c:dLbl>
              <c:idx val="0"/>
              <c:layout>
                <c:manualLayout>
                  <c:x val="0.19089445170766844"/>
                  <c:y val="7.9785275709314624E-2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Державне</a:t>
                    </a:r>
                    <a:r>
                      <a:rPr dirty="0"/>
                      <a:t> </a:t>
                    </a:r>
                    <a:r>
                      <a:rPr dirty="0" err="1"/>
                      <a:t>управління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10336,8 </a:t>
                    </a:r>
                    <a:r>
                      <a:rPr dirty="0" err="1"/>
                      <a:t>тис.грн</a:t>
                    </a:r>
                    <a:r>
                      <a:rPr dirty="0"/>
                      <a:t> (15,9%)</a:t>
                    </a:r>
                  </a:p>
                </c:rich>
              </c:tx>
              <c:dLblPos val="bestFit"/>
              <c:showCatName val="1"/>
            </c:dLbl>
            <c:dLbl>
              <c:idx val="1"/>
              <c:layout>
                <c:manualLayout>
                  <c:x val="-0.15751073878242555"/>
                  <c:y val="0.16225127967601335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Освіта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21036,2 </a:t>
                    </a:r>
                    <a:r>
                      <a:rPr dirty="0" err="1"/>
                      <a:t>тис.грн</a:t>
                    </a:r>
                    <a:r>
                      <a:rPr dirty="0"/>
                      <a:t> (32,4%)</a:t>
                    </a:r>
                  </a:p>
                </c:rich>
              </c:tx>
              <c:dLblPos val="bestFit"/>
              <c:showCatName val="1"/>
            </c:dLbl>
            <c:dLbl>
              <c:idx val="2"/>
              <c:layout>
                <c:manualLayout>
                  <c:x val="1.2568306431606384E-2"/>
                  <c:y val="-0.29207079884245263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4.7335036347018675E-2"/>
                  <c:y val="-0.22545765489721092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Соціальний</a:t>
                    </a:r>
                    <a:r>
                      <a:rPr dirty="0" smtClean="0"/>
                      <a:t> </a:t>
                    </a:r>
                    <a:r>
                      <a:rPr dirty="0" err="1" smtClean="0"/>
                      <a:t>захист</a:t>
                    </a:r>
                    <a:endParaRPr dirty="0" smtClean="0"/>
                  </a:p>
                  <a:p>
                    <a:r>
                      <a:rPr dirty="0" smtClean="0"/>
                      <a:t> </a:t>
                    </a:r>
                    <a:r>
                      <a:rPr dirty="0" err="1"/>
                      <a:t>та</a:t>
                    </a:r>
                    <a:r>
                      <a:rPr dirty="0"/>
                      <a:t> </a:t>
                    </a:r>
                    <a:r>
                      <a:rPr dirty="0" err="1"/>
                      <a:t>соціальне</a:t>
                    </a:r>
                    <a:r>
                      <a:rPr dirty="0"/>
                      <a:t> </a:t>
                    </a:r>
                    <a:r>
                      <a:rPr dirty="0" err="1" smtClean="0"/>
                      <a:t>забезпечення</a:t>
                    </a:r>
                    <a:r>
                      <a:rPr dirty="0" smtClean="0"/>
                      <a:t> </a:t>
                    </a:r>
                  </a:p>
                  <a:p>
                    <a:r>
                      <a:rPr dirty="0" smtClean="0"/>
                      <a:t>2598,9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4%)</a:t>
                    </a:r>
                  </a:p>
                </c:rich>
              </c:tx>
              <c:dLblPos val="bestFit"/>
              <c:showCatName val="1"/>
            </c:dLbl>
            <c:dLbl>
              <c:idx val="4"/>
              <c:layout>
                <c:manualLayout>
                  <c:x val="5.0891214531802044E-2"/>
                  <c:y val="-0.14106847503790607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Культура</a:t>
                    </a:r>
                    <a:r>
                      <a:rPr dirty="0" smtClean="0"/>
                      <a:t> </a:t>
                    </a:r>
                    <a:r>
                      <a:rPr dirty="0"/>
                      <a:t>і </a:t>
                    </a:r>
                    <a:r>
                      <a:rPr dirty="0" err="1"/>
                      <a:t>мистецтво</a:t>
                    </a:r>
                    <a:r>
                      <a:rPr dirty="0"/>
                      <a:t> 1599,5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2,5%)</a:t>
                    </a:r>
                  </a:p>
                </c:rich>
              </c:tx>
              <c:dLblPos val="bestFit"/>
              <c:showCatName val="1"/>
            </c:dLbl>
            <c:dLbl>
              <c:idx val="5"/>
              <c:layout>
                <c:manualLayout>
                  <c:x val="0.10449957822408398"/>
                  <c:y val="-2.5223295051919427E-2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Фізична</a:t>
                    </a:r>
                    <a:r>
                      <a:rPr dirty="0"/>
                      <a:t> </a:t>
                    </a:r>
                    <a:r>
                      <a:rPr dirty="0" err="1"/>
                      <a:t>культура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і </a:t>
                    </a:r>
                    <a:r>
                      <a:rPr dirty="0" err="1"/>
                      <a:t>спорт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324,8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0,5%)</a:t>
                    </a:r>
                  </a:p>
                </c:rich>
              </c:tx>
              <c:dLblPos val="bestFit"/>
              <c:showCatName val="1"/>
            </c:dLbl>
            <c:dLbl>
              <c:idx val="6"/>
              <c:layout>
                <c:manualLayout>
                  <c:x val="0.15435189410393266"/>
                  <c:y val="4.4148644315388182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ЖКГ </a:t>
                    </a:r>
                  </a:p>
                  <a:p>
                    <a:r>
                      <a:rPr dirty="0" smtClean="0"/>
                      <a:t>3158,7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4,9%)</a:t>
                    </a:r>
                  </a:p>
                </c:rich>
              </c:tx>
              <c:dLblPos val="bestFit"/>
              <c:showCatName val="1"/>
            </c:dLbl>
            <c:dLbl>
              <c:idx val="7"/>
              <c:layout>
                <c:manualLayout>
                  <c:x val="-3.6699797358949612E-2"/>
                  <c:y val="4.2323804547056094E-2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Економічна</a:t>
                    </a:r>
                    <a:r>
                      <a:rPr dirty="0"/>
                      <a:t> </a:t>
                    </a:r>
                    <a:r>
                      <a:rPr dirty="0" err="1"/>
                      <a:t>діяльність</a:t>
                    </a:r>
                    <a:r>
                      <a:rPr dirty="0"/>
                      <a:t> 1,2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0%)</a:t>
                    </a:r>
                  </a:p>
                </c:rich>
              </c:tx>
              <c:dLblPos val="bestFit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dirty="0" err="1"/>
                      <a:t>Інша</a:t>
                    </a:r>
                    <a:r>
                      <a:rPr dirty="0"/>
                      <a:t> </a:t>
                    </a:r>
                    <a:r>
                      <a:rPr err="1"/>
                      <a:t>діяльність</a:t>
                    </a:r>
                    <a:r>
                      <a:rPr/>
                      <a:t> </a:t>
                    </a:r>
                    <a:endParaRPr smtClean="0"/>
                  </a:p>
                  <a:p>
                    <a:r>
                      <a:rPr smtClean="0"/>
                      <a:t>1159 </a:t>
                    </a:r>
                    <a:r>
                      <a:rPr err="1"/>
                      <a:t>тис.грн</a:t>
                    </a:r>
                    <a:r>
                      <a:rPr/>
                      <a:t> </a:t>
                    </a:r>
                    <a:endParaRPr smtClean="0"/>
                  </a:p>
                  <a:p>
                    <a:r>
                      <a:rPr smtClean="0"/>
                      <a:t>(</a:t>
                    </a:r>
                    <a:r>
                      <a:rPr dirty="0"/>
                      <a:t>1,8%)</a:t>
                    </a:r>
                  </a:p>
                </c:rich>
              </c:tx>
              <c:dLblPos val="bestFit"/>
              <c:showCatName val="1"/>
            </c:dLbl>
            <c:dLbl>
              <c:idx val="9"/>
              <c:layout>
                <c:manualLayout>
                  <c:x val="0.146817820080689"/>
                  <c:y val="-0.25307617090850082"/>
                </c:manualLayout>
              </c:layout>
              <c:dLblPos val="bestFit"/>
              <c:showCatName val="1"/>
            </c:dLbl>
            <c:dLbl>
              <c:idx val="10"/>
              <c:layout>
                <c:manualLayout>
                  <c:x val="4.2546344830055004E-2"/>
                  <c:y val="0.16755177096075605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Міжбюджетні</a:t>
                    </a:r>
                    <a:r>
                      <a:rPr dirty="0"/>
                      <a:t> </a:t>
                    </a:r>
                    <a:r>
                      <a:rPr dirty="0" err="1"/>
                      <a:t>трансферти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832,1 </a:t>
                    </a:r>
                    <a:r>
                      <a:rPr dirty="0" err="1"/>
                      <a:t>тис.грн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(</a:t>
                    </a:r>
                    <a:r>
                      <a:rPr dirty="0"/>
                      <a:t>1,3%)</a:t>
                    </a:r>
                  </a:p>
                </c:rich>
              </c:tx>
              <c:dLblPos val="bestFit"/>
              <c:showCatName val="1"/>
            </c:dLbl>
            <c:txPr>
              <a:bodyPr/>
              <a:lstStyle/>
              <a:p>
                <a:pPr>
                  <a:def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bestFit"/>
            <c:showCatName val="1"/>
            <c:showLeaderLines val="1"/>
          </c:dLbls>
          <c:cat>
            <c:strRef>
              <c:f>Аркуш1!$A$2:$A$12</c:f>
              <c:strCache>
                <c:ptCount val="11"/>
                <c:pt idx="0">
                  <c:v>Державне управління 10336,8 тис.грн (15,9%)</c:v>
                </c:pt>
                <c:pt idx="1">
                  <c:v>Освіта 21036,2 тис.грн (32,4%)</c:v>
                </c:pt>
                <c:pt idx="2">
                  <c:v>Охорона здоров'я 6004,9 тис.грн (9,3%)</c:v>
                </c:pt>
                <c:pt idx="3">
                  <c:v>Соціальний захист та соціальне забезпечення 2598,9 тис.грн (4%)</c:v>
                </c:pt>
                <c:pt idx="4">
                  <c:v>Культура і мистецтво 1599,5 тис.грн (2,5%)</c:v>
                </c:pt>
                <c:pt idx="5">
                  <c:v>Фізична культура і спорт 324,8 тис.грн (0,5%)</c:v>
                </c:pt>
                <c:pt idx="6">
                  <c:v>ЖКГ 3158,7 тис.грн (4,9%)</c:v>
                </c:pt>
                <c:pt idx="7">
                  <c:v>Економічна діяльність 1,2 тис.грн (0%)</c:v>
                </c:pt>
                <c:pt idx="8">
                  <c:v>Інша діяльність 1159 тис.грн (1,8%)</c:v>
                </c:pt>
                <c:pt idx="9">
                  <c:v>Реверсна дотація 17854,2 тис.грн (27,4%)</c:v>
                </c:pt>
                <c:pt idx="10">
                  <c:v>Міжбюджетні трансферти 832,1 тис.грн (1,3%)</c:v>
                </c:pt>
              </c:strCache>
            </c:strRef>
          </c:cat>
          <c:val>
            <c:numRef>
              <c:f>Аркуш1!$B$2:$B$12</c:f>
              <c:numCache>
                <c:formatCode>#,##0.00</c:formatCode>
                <c:ptCount val="11"/>
                <c:pt idx="0">
                  <c:v>10336.799999999987</c:v>
                </c:pt>
                <c:pt idx="1">
                  <c:v>21036.2</c:v>
                </c:pt>
                <c:pt idx="2">
                  <c:v>6004.9</c:v>
                </c:pt>
                <c:pt idx="3">
                  <c:v>2598.9</c:v>
                </c:pt>
                <c:pt idx="4">
                  <c:v>1599.5</c:v>
                </c:pt>
                <c:pt idx="5">
                  <c:v>324.8</c:v>
                </c:pt>
                <c:pt idx="6">
                  <c:v>3158.7</c:v>
                </c:pt>
                <c:pt idx="7">
                  <c:v>1.2</c:v>
                </c:pt>
                <c:pt idx="8">
                  <c:v>1159</c:v>
                </c:pt>
                <c:pt idx="9">
                  <c:v>17854.2</c:v>
                </c:pt>
                <c:pt idx="10">
                  <c:v>832.1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70"/>
      <c:depthPercent val="100"/>
      <c:perspective val="30"/>
    </c:view3D>
    <c:plotArea>
      <c:layout>
        <c:manualLayout>
          <c:layoutTarget val="inner"/>
          <c:xMode val="edge"/>
          <c:yMode val="edge"/>
          <c:x val="1.3887796794378481E-3"/>
          <c:y val="0.16435185185185186"/>
          <c:w val="0.84444464615536374"/>
          <c:h val="0.8342592592592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9"/>
          <c:dPt>
            <c:idx val="0"/>
            <c:spPr>
              <a:solidFill>
                <a:srgbClr val="3DA5C1">
                  <a:alpha val="70980"/>
                </a:srgb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Pt>
            <c:idx val="4"/>
            <c:spPr>
              <a:solidFill>
                <a:srgbClr val="F8BAE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9E-46EB-8CC5-FED4794D8735}"/>
              </c:ext>
            </c:extLst>
          </c:dPt>
          <c:dPt>
            <c:idx val="5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8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Lbls>
            <c:dLbl>
              <c:idx val="0"/>
              <c:layout>
                <c:manualLayout>
                  <c:x val="3.85759952687961E-3"/>
                  <c:y val="0.2194092827004236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dirty="0"/>
                      <a:t>плата </a:t>
                    </a:r>
                    <a:r>
                      <a:rPr lang="ru-RU" dirty="0" err="1"/>
                      <a:t>праці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нарахування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заробітну</a:t>
                    </a:r>
                    <a:r>
                      <a:rPr lang="ru-RU" dirty="0"/>
                      <a:t> плату </a:t>
                    </a:r>
                    <a:endParaRPr lang="ru-RU" dirty="0" smtClean="0"/>
                  </a:p>
                  <a:p>
                    <a:r>
                      <a:rPr lang="ru-RU" dirty="0" smtClean="0"/>
                      <a:t>31860,5 </a:t>
                    </a:r>
                    <a:r>
                      <a:rPr lang="ru-RU" dirty="0" err="1"/>
                      <a:t>тис.грн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49,1 %)</a:t>
                    </a:r>
                  </a:p>
                </c:rich>
              </c:tx>
              <c:showCatName val="1"/>
              <c:separator>
</c:separator>
            </c:dLbl>
            <c:dLbl>
              <c:idx val="1"/>
              <c:layout>
                <c:manualLayout>
                  <c:x val="-0.17309799490064209"/>
                  <c:y val="-0.2917354397156051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/>
                      <a:t>В</a:t>
                    </a:r>
                    <a:r>
                      <a:rPr lang="ru-RU" dirty="0" err="1" smtClean="0"/>
                      <a:t>икористання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err="1" smtClean="0"/>
                      <a:t>Товарів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і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послуг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smtClean="0"/>
                      <a:t>550,1 </a:t>
                    </a:r>
                    <a:r>
                      <a:rPr lang="ru-RU" dirty="0" err="1"/>
                      <a:t>тис.грн</a:t>
                    </a:r>
                    <a:r>
                      <a:rPr lang="ru-RU" dirty="0"/>
                      <a:t> (0,8 %)</a:t>
                    </a:r>
                  </a:p>
                </c:rich>
              </c:tx>
              <c:showCatName val="1"/>
              <c:separator>
</c:separator>
            </c:dLbl>
            <c:dLbl>
              <c:idx val="2"/>
              <c:layout>
                <c:manualLayout>
                  <c:x val="2.7946413513156451E-2"/>
                  <c:y val="-0.36735555998538238"/>
                </c:manualLayout>
              </c:layout>
              <c:showCatName val="1"/>
              <c:separator>
</c:separator>
            </c:dLbl>
            <c:dLbl>
              <c:idx val="3"/>
              <c:layout>
                <c:manualLayout>
                  <c:x val="5.0416283849510454E-2"/>
                  <c:y val="-0.23804877238446526"/>
                </c:manualLayout>
              </c:layout>
              <c:showCatName val="1"/>
              <c:separator>
</c:separator>
            </c:dLbl>
            <c:dLbl>
              <c:idx val="4"/>
              <c:layout>
                <c:manualLayout>
                  <c:x val="4.1139474928089233E-2"/>
                  <c:y val="-0.15697697597926841"/>
                </c:manualLayout>
              </c:layout>
              <c:showCatName val="1"/>
              <c:separator>
</c:separator>
            </c:dLbl>
            <c:dLbl>
              <c:idx val="5"/>
              <c:layout>
                <c:manualLayout>
                  <c:x val="3.0199478942468747E-2"/>
                  <c:y val="-4.555300840559485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Дослідження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розробки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окремі</a:t>
                    </a:r>
                    <a:r>
                      <a:rPr lang="ru-RU" dirty="0"/>
                      <a:t> заходи по </a:t>
                    </a:r>
                    <a:r>
                      <a:rPr lang="ru-RU" dirty="0" err="1"/>
                      <a:t>реалізації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програм</a:t>
                    </a:r>
                    <a:r>
                      <a:rPr lang="ru-RU" dirty="0"/>
                      <a:t> 29,6 </a:t>
                    </a:r>
                    <a:r>
                      <a:rPr lang="ru-RU" dirty="0" err="1"/>
                      <a:t>тис.грн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0 %)</a:t>
                    </a:r>
                  </a:p>
                </c:rich>
              </c:tx>
              <c:showCatName val="1"/>
              <c:separator>
</c:separator>
            </c:dLbl>
            <c:dLbl>
              <c:idx val="6"/>
              <c:layout>
                <c:manualLayout>
                  <c:x val="4.3464588119182017E-2"/>
                  <c:y val="0.10950945214126716"/>
                </c:manualLayout>
              </c:layout>
              <c:showCatName val="1"/>
              <c:separator>
</c:separator>
            </c:dLbl>
            <c:dLbl>
              <c:idx val="7"/>
              <c:layout>
                <c:manualLayout>
                  <c:x val="-3.931874680732015E-2"/>
                  <c:y val="0.19202515033722112"/>
                </c:manualLayout>
              </c:layout>
              <c:showCatName val="1"/>
              <c:separator>
</c:separator>
            </c:dLbl>
            <c:dLbl>
              <c:idx val="8"/>
              <c:layout>
                <c:manualLayout>
                  <c:x val="-0.18109996434143269"/>
                  <c:y val="-0.1675107146416823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/>
                      <a:t>С</a:t>
                    </a:r>
                    <a:r>
                      <a:rPr lang="ru-RU" dirty="0" err="1" smtClean="0"/>
                      <a:t>убсидії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та </a:t>
                    </a:r>
                    <a:r>
                      <a:rPr lang="ru-RU" dirty="0" err="1"/>
                      <a:t>поточні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трансферти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підприємствам</a:t>
                    </a:r>
                    <a:r>
                      <a:rPr lang="ru-RU" dirty="0"/>
                      <a:t> (</a:t>
                    </a:r>
                    <a:r>
                      <a:rPr lang="ru-RU" dirty="0" err="1"/>
                      <a:t>установам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організаціям</a:t>
                    </a:r>
                    <a:r>
                      <a:rPr lang="ru-RU" dirty="0"/>
                      <a:t>) </a:t>
                    </a:r>
                    <a:endParaRPr lang="ru-RU" dirty="0" smtClean="0"/>
                  </a:p>
                  <a:p>
                    <a:r>
                      <a:rPr lang="ru-RU" dirty="0" smtClean="0"/>
                      <a:t>8734 </a:t>
                    </a:r>
                    <a:r>
                      <a:rPr lang="ru-RU" dirty="0" err="1"/>
                      <a:t>тис.грн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13,5 %)</a:t>
                    </a:r>
                  </a:p>
                </c:rich>
              </c:tx>
              <c:showCatName val="1"/>
              <c:separator>
</c:separator>
            </c:dLbl>
            <c:dLbl>
              <c:idx val="9"/>
              <c:layout>
                <c:manualLayout>
                  <c:x val="0.19326938942261804"/>
                  <c:y val="-0.2304852320675111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 err="1"/>
                      <a:t>оточні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трансферти</a:t>
                    </a:r>
                    <a:r>
                      <a:rPr lang="ru-RU" dirty="0"/>
                      <a:t> органам державного </a:t>
                    </a:r>
                    <a:r>
                      <a:rPr lang="ru-RU" dirty="0" err="1"/>
                      <a:t>управління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інших</a:t>
                    </a:r>
                    <a:r>
                      <a:rPr lang="ru-RU" dirty="0"/>
                      <a:t> </a:t>
                    </a:r>
                    <a:r>
                      <a:rPr lang="ru-RU" err="1"/>
                      <a:t>рівнів</a:t>
                    </a:r>
                    <a:r>
                      <a:rPr lang="ru-RU"/>
                      <a:t> </a:t>
                    </a:r>
                    <a:endParaRPr lang="ru-RU" smtClean="0"/>
                  </a:p>
                  <a:p>
                    <a:r>
                      <a:rPr lang="ru-RU" smtClean="0"/>
                      <a:t>18686,3 </a:t>
                    </a:r>
                    <a:r>
                      <a:rPr lang="ru-RU" err="1"/>
                      <a:t>тис.грн</a:t>
                    </a:r>
                    <a:r>
                      <a:rPr lang="ru-RU"/>
                      <a:t> </a:t>
                    </a:r>
                    <a:endParaRPr lang="ru-RU" smtClean="0"/>
                  </a:p>
                  <a:p>
                    <a:r>
                      <a:rPr lang="ru-RU" smtClean="0"/>
                      <a:t>(</a:t>
                    </a:r>
                    <a:r>
                      <a:rPr lang="ru-RU" dirty="0"/>
                      <a:t>28,8 %)</a:t>
                    </a:r>
                  </a:p>
                </c:rich>
              </c:tx>
              <c:showCatName val="1"/>
              <c:separator>
</c:separator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CatName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Оплата праці і нарахування на заробітну плату 31860,5 тис.грн (49,1 %)</c:v>
                </c:pt>
                <c:pt idx="1">
                  <c:v>Використання товарів і послуг 550,1 тис.грн (0,8 %)</c:v>
                </c:pt>
                <c:pt idx="2">
                  <c:v>Видатки на відрядження 1,6 тис.грн (0 %)</c:v>
                </c:pt>
                <c:pt idx="3">
                  <c:v>Продукти харчування 515,4 тис.грн (0,8 %)</c:v>
                </c:pt>
                <c:pt idx="4">
                  <c:v>Оплата комунальних послуг та енергоносіїв 3346,1 тис.грн (5,2 %)</c:v>
                </c:pt>
                <c:pt idx="5">
                  <c:v>Дослідження і розробки, окремі заходи по реалізації програм 29,6 тис.грн (0 %)</c:v>
                </c:pt>
                <c:pt idx="6">
                  <c:v>Соціальне забезпечення 1171,5 тис.грн (1,8 %)</c:v>
                </c:pt>
                <c:pt idx="7">
                  <c:v>Інші поточні видатки 11,2 тис.грн (0 %)</c:v>
                </c:pt>
                <c:pt idx="8">
                  <c:v>Субсидії та поточні трансферти підприємствам (установам, організаціям) 8734 тис.грн (13,5 %)</c:v>
                </c:pt>
                <c:pt idx="9">
                  <c:v>Поточні трансферти органам державного управління інших рівнів 18686,3 тис.грн (28,8 %)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31860.5</c:v>
                </c:pt>
                <c:pt idx="1">
                  <c:v>550.1</c:v>
                </c:pt>
                <c:pt idx="2">
                  <c:v>1.6</c:v>
                </c:pt>
                <c:pt idx="3">
                  <c:v>515.4</c:v>
                </c:pt>
                <c:pt idx="4">
                  <c:v>3346.1</c:v>
                </c:pt>
                <c:pt idx="5">
                  <c:v>29.6</c:v>
                </c:pt>
                <c:pt idx="6">
                  <c:v>1171.5</c:v>
                </c:pt>
                <c:pt idx="7">
                  <c:v>11.2</c:v>
                </c:pt>
                <c:pt idx="8">
                  <c:v>8734</c:v>
                </c:pt>
                <c:pt idx="9">
                  <c:v>18686.3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10"/>
      <c:depthPercent val="100"/>
      <c:perspective val="30"/>
    </c:view3D>
    <c:plotArea>
      <c:layout>
        <c:manualLayout>
          <c:layoutTarget val="inner"/>
          <c:xMode val="edge"/>
          <c:yMode val="edge"/>
          <c:x val="7.7777777777777779E-2"/>
          <c:y val="0.12361111111111141"/>
          <c:w val="0.84444444444444944"/>
          <c:h val="0.8342592592592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 грн.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9"/>
          <c:dPt>
            <c:idx val="0"/>
            <c:spPr>
              <a:solidFill>
                <a:srgbClr val="3DA5C1">
                  <a:alpha val="70980"/>
                </a:srgb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Lbls>
            <c:dLbl>
              <c:idx val="0"/>
              <c:layout>
                <c:manualLayout>
                  <c:x val="-8.0703193350831148E-2"/>
                  <c:y val="0.18475007290755319"/>
                </c:manualLayout>
              </c:layout>
              <c:tx>
                <c:rich>
                  <a:bodyPr/>
                  <a:lstStyle/>
                  <a:p>
                    <a:r>
                      <a:rPr sz="16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dirty="0" err="1" smtClean="0"/>
                      <a:t>плата</a:t>
                    </a:r>
                    <a:r>
                      <a:rPr dirty="0" smtClean="0"/>
                      <a:t> </a:t>
                    </a:r>
                    <a:r>
                      <a:rPr dirty="0" err="1"/>
                      <a:t>праці</a:t>
                    </a:r>
                    <a:r>
                      <a:rPr dirty="0"/>
                      <a:t> і </a:t>
                    </a:r>
                    <a:r>
                      <a:rPr dirty="0" err="1"/>
                      <a:t>нарахування</a:t>
                    </a:r>
                    <a:r>
                      <a:rPr dirty="0"/>
                      <a:t> </a:t>
                    </a:r>
                    <a:r>
                      <a:rPr dirty="0" err="1"/>
                      <a:t>на</a:t>
                    </a:r>
                    <a:r>
                      <a:rPr dirty="0"/>
                      <a:t> </a:t>
                    </a:r>
                    <a:r>
                      <a:rPr dirty="0" err="1"/>
                      <a:t>заробітну</a:t>
                    </a:r>
                    <a:r>
                      <a:rPr dirty="0"/>
                      <a:t> </a:t>
                    </a:r>
                    <a:r>
                      <a:rPr dirty="0" err="1"/>
                      <a:t>плату</a:t>
                    </a:r>
                    <a:r>
                      <a:rPr dirty="0"/>
                      <a:t> </a:t>
                    </a:r>
                    <a:endParaRPr dirty="0" smtClean="0"/>
                  </a:p>
                  <a:p>
                    <a:r>
                      <a:rPr dirty="0" smtClean="0"/>
                      <a:t>31 860,5 </a:t>
                    </a:r>
                    <a:r>
                      <a:rPr dirty="0" err="1"/>
                      <a:t>тис.грн</a:t>
                    </a:r>
                    <a:endParaRPr dirty="0"/>
                  </a:p>
                </c:rich>
              </c:tx>
              <c:dLblPos val="bestFit"/>
              <c:showCatName val="1"/>
              <c:separator>
</c:separator>
            </c:dLbl>
            <c:dLbl>
              <c:idx val="1"/>
              <c:layout>
                <c:manualLayout>
                  <c:x val="0.17499989063867041"/>
                  <c:y val="3.5185185185185201E-2"/>
                </c:manualLayout>
              </c:layout>
              <c:tx>
                <c:rich>
                  <a:bodyPr/>
                  <a:lstStyle/>
                  <a:p>
                    <a:r>
                      <a:rPr sz="1400" dirty="0" err="1"/>
                      <a:t>Продукти</a:t>
                    </a:r>
                    <a:r>
                      <a:rPr sz="1400" dirty="0"/>
                      <a:t> </a:t>
                    </a:r>
                    <a:r>
                      <a:rPr sz="1400" dirty="0" err="1"/>
                      <a:t>харчування</a:t>
                    </a:r>
                    <a:r>
                      <a:rPr sz="1400" dirty="0"/>
                      <a:t> </a:t>
                    </a:r>
                    <a:endParaRPr sz="1400" dirty="0" smtClean="0"/>
                  </a:p>
                  <a:p>
                    <a:r>
                      <a:rPr sz="1400" dirty="0" smtClean="0"/>
                      <a:t>515,4 </a:t>
                    </a:r>
                    <a:r>
                      <a:rPr sz="1400" dirty="0" err="1"/>
                      <a:t>тис.грн</a:t>
                    </a:r>
                    <a:endParaRPr sz="1400" dirty="0"/>
                  </a:p>
                </c:rich>
              </c:tx>
              <c:dLblPos val="bestFit"/>
              <c:showCatName val="1"/>
              <c:separator>
</c:separator>
            </c:dLbl>
            <c:dLbl>
              <c:idx val="2"/>
              <c:layout>
                <c:manualLayout>
                  <c:x val="2.3370953630796148E-2"/>
                  <c:y val="2.2201953922426517E-2"/>
                </c:manualLayout>
              </c:layout>
              <c:tx>
                <c:rich>
                  <a:bodyPr/>
                  <a:lstStyle/>
                  <a:p>
                    <a:r>
                      <a:rPr sz="1400" dirty="0"/>
                      <a:t>Оплата комунальних послуг та </a:t>
                    </a:r>
                    <a:r>
                      <a:rPr sz="1400" dirty="0" err="1"/>
                      <a:t>енергоносіїв</a:t>
                    </a:r>
                    <a:r>
                      <a:rPr sz="1400" dirty="0"/>
                      <a:t> </a:t>
                    </a:r>
                    <a:endParaRPr sz="1400" dirty="0" smtClean="0"/>
                  </a:p>
                  <a:p>
                    <a:r>
                      <a:rPr sz="1400" dirty="0" smtClean="0"/>
                      <a:t>3 346,1 </a:t>
                    </a:r>
                    <a:r>
                      <a:rPr sz="1400" dirty="0"/>
                      <a:t>тис.грн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3"/>
              <c:layout>
                <c:manualLayout>
                  <c:x val="-4.4916557305337113E-2"/>
                  <c:y val="1.9266404199475153E-2"/>
                </c:manualLayout>
              </c:layout>
              <c:tx>
                <c:rich>
                  <a:bodyPr/>
                  <a:lstStyle/>
                  <a:p>
                    <a:r>
                      <a:rPr sz="1400" dirty="0"/>
                      <a:t>Дослідження і розробки, окремі заходи по реалізації </a:t>
                    </a:r>
                    <a:r>
                      <a:rPr sz="1400" dirty="0" err="1"/>
                      <a:t>програм</a:t>
                    </a:r>
                    <a:r>
                      <a:rPr sz="1400" dirty="0"/>
                      <a:t> </a:t>
                    </a:r>
                    <a:endParaRPr sz="1400" dirty="0" smtClean="0"/>
                  </a:p>
                  <a:p>
                    <a:r>
                      <a:rPr sz="1400" dirty="0" smtClean="0"/>
                      <a:t>29,6 </a:t>
                    </a:r>
                    <a:r>
                      <a:rPr sz="1400" dirty="0"/>
                      <a:t>тис.грн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4"/>
              <c:layout>
                <c:manualLayout>
                  <c:x val="-0.15726760717410393"/>
                  <c:y val="-7.3099008457276168E-2"/>
                </c:manualLayout>
              </c:layout>
              <c:tx>
                <c:rich>
                  <a:bodyPr/>
                  <a:lstStyle/>
                  <a:p>
                    <a:r>
                      <a:rPr sz="1400" dirty="0"/>
                      <a:t>Соціальне </a:t>
                    </a:r>
                    <a:r>
                      <a:rPr sz="1400" dirty="0" err="1"/>
                      <a:t>забезпечення</a:t>
                    </a:r>
                    <a:r>
                      <a:rPr sz="1400" dirty="0"/>
                      <a:t> </a:t>
                    </a:r>
                    <a:endParaRPr sz="1400" dirty="0" smtClean="0"/>
                  </a:p>
                  <a:p>
                    <a:r>
                      <a:rPr sz="1400" dirty="0" smtClean="0"/>
                      <a:t>1 171,5 </a:t>
                    </a:r>
                    <a:r>
                      <a:rPr sz="1400" dirty="0"/>
                      <a:t>тис.грн</a:t>
                    </a:r>
                  </a:p>
                </c:rich>
              </c:tx>
              <c:dLblPos val="bestFit"/>
              <c:showCatName val="1"/>
              <c:separator>
</c:separator>
            </c:dLbl>
            <c:dLbl>
              <c:idx val="5"/>
              <c:layout>
                <c:manualLayout>
                  <c:x val="-4.1754265091863495E-2"/>
                  <c:y val="-3.3229221347331583E-2"/>
                </c:manualLayout>
              </c:layout>
              <c:dLblPos val="bestFit"/>
              <c:showCatName val="1"/>
              <c:separator>
</c:separator>
            </c:dLbl>
            <c:dLbl>
              <c:idx val="6"/>
              <c:layout>
                <c:manualLayout>
                  <c:x val="-2.6388888888888878E-2"/>
                  <c:y val="-2.8885826771653703E-2"/>
                </c:manualLayout>
              </c:layout>
              <c:dLblPos val="bestFit"/>
              <c:showCatName val="1"/>
              <c:separator>
</c:separator>
            </c:dLbl>
            <c:numFmt formatCode="General" sourceLinked="0"/>
            <c:txPr>
              <a:bodyPr/>
              <a:lstStyle/>
              <a:p>
                <a:pPr>
                  <a:def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bestFit"/>
            <c:showCatName val="1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Оплата праці і нарахування на заробітну плату 31860,5 тис.грн</c:v>
                </c:pt>
                <c:pt idx="1">
                  <c:v>Продукти харчування 515,4 тис.грн</c:v>
                </c:pt>
                <c:pt idx="2">
                  <c:v>Оплата комунальних послуг та енергоносіїв 3346,1 тис.грн</c:v>
                </c:pt>
                <c:pt idx="3">
                  <c:v>Дослідження і розробки, окремі заходи по реалізації програм 29,6 тис.грн</c:v>
                </c:pt>
                <c:pt idx="4">
                  <c:v>Соціальне забезпечення 1171,5 тис.грн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31860.5</c:v>
                </c:pt>
                <c:pt idx="1">
                  <c:v>515.4</c:v>
                </c:pt>
                <c:pt idx="2">
                  <c:v>3346.1</c:v>
                </c:pt>
                <c:pt idx="3">
                  <c:v>29.6</c:v>
                </c:pt>
                <c:pt idx="4">
                  <c:v>1171.5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19050">
              <a:noFill/>
            </a:ln>
          </c:spPr>
          <c:dLbls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Оплата праці і нарахування на заробітну плату 31860,5 тис.грн</c:v>
                </c:pt>
                <c:pt idx="1">
                  <c:v>Продукти харчування 515,4 тис.грн</c:v>
                </c:pt>
                <c:pt idx="2">
                  <c:v>Оплата комунальних послуг та енергоносіїв 3346,1 тис.грн</c:v>
                </c:pt>
                <c:pt idx="3">
                  <c:v>Дослідження і розробки, окремі заходи по реалізації програм 29,6 тис.грн</c:v>
                </c:pt>
                <c:pt idx="4">
                  <c:v>Соціальне забезпечення 1171,5 тис.грн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F82BD-2D2C-441E-B0EB-45F20F7D93CD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B0F3408-AA3B-46C9-A06E-C5CB15907CC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Тютюн</a:t>
          </a:r>
        </a:p>
        <a:p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4</a:t>
          </a:r>
          <a:r>
            <a: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1,</a:t>
          </a:r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6</a:t>
          </a:r>
        </a:p>
        <a:p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 </a:t>
          </a:r>
          <a:r>
            <a:rPr lang="uk-UA" b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грн</a:t>
          </a:r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endParaRPr lang="uk-UA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F91645B-8E27-4754-9762-591FFB232F0D}" type="parTrans" cxnId="{2960089E-AA3C-45A3-9B1D-31CDC2AA271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F9271F0A-BE3A-46CF-8C6C-43ED6D5C557B}" type="sibTrans" cxnId="{2960089E-AA3C-45A3-9B1D-31CDC2AA271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8059F85-24B2-46D5-98E2-F5036892DEB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Алкоголь</a:t>
          </a:r>
        </a:p>
        <a:p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152,4</a:t>
          </a:r>
        </a:p>
        <a:p>
          <a:r>
            <a:rPr lang="uk-UA" b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тис.грн</a:t>
          </a:r>
          <a:endParaRPr lang="uk-UA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0E1B406-201D-4E57-A232-55EDEE7F2B4F}" type="parTrans" cxnId="{AF94DB8A-5FA4-4FF9-9523-DB74729AEB1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20E89C6-7AFD-4D47-8594-A7139BEA6523}" type="sibTrans" cxnId="{AF94DB8A-5FA4-4FF9-9523-DB74729AEB1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B7E50083-414C-4260-9AB0-82057A06C739}">
      <dgm:prSet phldrT="[Текст]" custT="1"/>
      <dgm:spPr/>
      <dgm:t>
        <a:bodyPr/>
        <a:lstStyle/>
        <a:p>
          <a:pPr>
            <a:lnSpc>
              <a:spcPct val="50000"/>
            </a:lnSpc>
          </a:pPr>
          <a:endParaRPr lang="uk-UA" sz="2500" b="1" dirty="0">
            <a:latin typeface="Cambria" pitchFamily="18" charset="0"/>
            <a:ea typeface="Cambria" pitchFamily="18" charset="0"/>
          </a:endParaRPr>
        </a:p>
      </dgm:t>
    </dgm:pt>
    <dgm:pt modelId="{0B51F9B1-B1DB-431F-8281-214D43FC6C8C}" type="parTrans" cxnId="{8384F4D4-4F8B-411B-A225-A76B136EB88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28F6336A-AA8D-47DF-9725-BBDD6C576E56}" type="sibTrans" cxnId="{8384F4D4-4F8B-411B-A225-A76B136EB88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131E2B29-D47A-4D46-861D-81CB2BBEB99C}" type="pres">
      <dgm:prSet presAssocID="{0D3F82BD-2D2C-441E-B0EB-45F20F7D93C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5783A07-A26E-4AA2-8C62-CE80393264FE}" type="pres">
      <dgm:prSet presAssocID="{0D3F82BD-2D2C-441E-B0EB-45F20F7D93CD}" presName="ellipse" presStyleLbl="trBgShp" presStyleIdx="0" presStyleCnt="1" custLinFactNeighborX="-24263" custLinFactNeighborY="12519"/>
      <dgm:spPr/>
      <dgm:t>
        <a:bodyPr/>
        <a:lstStyle/>
        <a:p>
          <a:endParaRPr lang="uk-UA"/>
        </a:p>
      </dgm:t>
    </dgm:pt>
    <dgm:pt modelId="{C021AEA6-7840-4B2D-BB57-1E4F7BCF9E7B}" type="pres">
      <dgm:prSet presAssocID="{0D3F82BD-2D2C-441E-B0EB-45F20F7D93CD}" presName="arrow1" presStyleLbl="fgShp" presStyleIdx="0" presStyleCnt="1" custLinFactX="-34043" custLinFactNeighborX="-100000" custLinFactNeighborY="26755"/>
      <dgm:spPr/>
      <dgm:t>
        <a:bodyPr/>
        <a:lstStyle/>
        <a:p>
          <a:endParaRPr lang="uk-UA"/>
        </a:p>
      </dgm:t>
    </dgm:pt>
    <dgm:pt modelId="{FFC716D2-E7A9-432D-81F2-9BB6549B695E}" type="pres">
      <dgm:prSet presAssocID="{0D3F82BD-2D2C-441E-B0EB-45F20F7D93CD}" presName="rectangle" presStyleLbl="revTx" presStyleIdx="0" presStyleCnt="1" custScaleX="191285" custLinFactNeighborX="-11590" custLinFactNeighborY="387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B26521-0A0E-4178-B45E-0F02C04129E1}" type="pres">
      <dgm:prSet presAssocID="{08059F85-24B2-46D5-98E2-F5036892DEB7}" presName="item1" presStyleLbl="node1" presStyleIdx="0" presStyleCnt="2" custScaleX="137696" custScaleY="126892" custLinFactNeighborX="-16311" custLinFactNeighborY="-87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F085C-0516-4982-B1E4-873700F6F45D}" type="pres">
      <dgm:prSet presAssocID="{B7E50083-414C-4260-9AB0-82057A06C739}" presName="item2" presStyleLbl="node1" presStyleIdx="1" presStyleCnt="2" custScaleX="137696" custScaleY="110518" custLinFactNeighborX="-84469" custLinFactNeighborY="-20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AC1BF-82EA-4D9B-A6B8-72A14B6172DB}" type="pres">
      <dgm:prSet presAssocID="{0D3F82BD-2D2C-441E-B0EB-45F20F7D93CD}" presName="funnel" presStyleLbl="trAlignAcc1" presStyleIdx="0" presStyleCnt="1" custScaleX="102417" custScaleY="103731" custLinFactNeighborX="-23523" custLinFactNeighborY="5588"/>
      <dgm:spPr>
        <a:solidFill>
          <a:srgbClr val="FF3399">
            <a:alpha val="40000"/>
          </a:srgbClr>
        </a:solidFill>
      </dgm:spPr>
      <dgm:t>
        <a:bodyPr/>
        <a:lstStyle/>
        <a:p>
          <a:endParaRPr lang="uk-UA"/>
        </a:p>
      </dgm:t>
    </dgm:pt>
  </dgm:ptLst>
  <dgm:cxnLst>
    <dgm:cxn modelId="{731A36F8-15FB-4F3E-AD38-FC7701137B09}" type="presOf" srcId="{B7E50083-414C-4260-9AB0-82057A06C739}" destId="{FFC716D2-E7A9-432D-81F2-9BB6549B695E}" srcOrd="0" destOrd="0" presId="urn:microsoft.com/office/officeart/2005/8/layout/funnel1"/>
    <dgm:cxn modelId="{CC21DE26-80E7-40D9-828C-A7CA8B974EBD}" type="presOf" srcId="{9B0F3408-AA3B-46C9-A06E-C5CB15907CCF}" destId="{9CEF085C-0516-4982-B1E4-873700F6F45D}" srcOrd="0" destOrd="0" presId="urn:microsoft.com/office/officeart/2005/8/layout/funnel1"/>
    <dgm:cxn modelId="{928403D0-9DDC-41F3-B1F4-3DC701D040E6}" type="presOf" srcId="{0D3F82BD-2D2C-441E-B0EB-45F20F7D93CD}" destId="{131E2B29-D47A-4D46-861D-81CB2BBEB99C}" srcOrd="0" destOrd="0" presId="urn:microsoft.com/office/officeart/2005/8/layout/funnel1"/>
    <dgm:cxn modelId="{8384F4D4-4F8B-411B-A225-A76B136EB884}" srcId="{0D3F82BD-2D2C-441E-B0EB-45F20F7D93CD}" destId="{B7E50083-414C-4260-9AB0-82057A06C739}" srcOrd="2" destOrd="0" parTransId="{0B51F9B1-B1DB-431F-8281-214D43FC6C8C}" sibTransId="{28F6336A-AA8D-47DF-9725-BBDD6C576E56}"/>
    <dgm:cxn modelId="{2960089E-AA3C-45A3-9B1D-31CDC2AA271E}" srcId="{0D3F82BD-2D2C-441E-B0EB-45F20F7D93CD}" destId="{9B0F3408-AA3B-46C9-A06E-C5CB15907CCF}" srcOrd="0" destOrd="0" parTransId="{9F91645B-8E27-4754-9762-591FFB232F0D}" sibTransId="{F9271F0A-BE3A-46CF-8C6C-43ED6D5C557B}"/>
    <dgm:cxn modelId="{AF94DB8A-5FA4-4FF9-9523-DB74729AEB12}" srcId="{0D3F82BD-2D2C-441E-B0EB-45F20F7D93CD}" destId="{08059F85-24B2-46D5-98E2-F5036892DEB7}" srcOrd="1" destOrd="0" parTransId="{30E1B406-201D-4E57-A232-55EDEE7F2B4F}" sibTransId="{020E89C6-7AFD-4D47-8594-A7139BEA6523}"/>
    <dgm:cxn modelId="{1CB6E921-9932-4EEE-9C10-326FDADDA64E}" type="presOf" srcId="{08059F85-24B2-46D5-98E2-F5036892DEB7}" destId="{4AB26521-0A0E-4178-B45E-0F02C04129E1}" srcOrd="0" destOrd="0" presId="urn:microsoft.com/office/officeart/2005/8/layout/funnel1"/>
    <dgm:cxn modelId="{093AD061-579A-455B-9A97-8D8AA7679D32}" type="presParOf" srcId="{131E2B29-D47A-4D46-861D-81CB2BBEB99C}" destId="{35783A07-A26E-4AA2-8C62-CE80393264FE}" srcOrd="0" destOrd="0" presId="urn:microsoft.com/office/officeart/2005/8/layout/funnel1"/>
    <dgm:cxn modelId="{D172EDA2-9118-444D-88B2-0DCF8BCD5C5A}" type="presParOf" srcId="{131E2B29-D47A-4D46-861D-81CB2BBEB99C}" destId="{C021AEA6-7840-4B2D-BB57-1E4F7BCF9E7B}" srcOrd="1" destOrd="0" presId="urn:microsoft.com/office/officeart/2005/8/layout/funnel1"/>
    <dgm:cxn modelId="{D31C9CEA-4D80-46C7-BFC4-6A17778111F3}" type="presParOf" srcId="{131E2B29-D47A-4D46-861D-81CB2BBEB99C}" destId="{FFC716D2-E7A9-432D-81F2-9BB6549B695E}" srcOrd="2" destOrd="0" presId="urn:microsoft.com/office/officeart/2005/8/layout/funnel1"/>
    <dgm:cxn modelId="{669F5E2E-1DF2-4B65-BCC9-6F89E00B4714}" type="presParOf" srcId="{131E2B29-D47A-4D46-861D-81CB2BBEB99C}" destId="{4AB26521-0A0E-4178-B45E-0F02C04129E1}" srcOrd="3" destOrd="0" presId="urn:microsoft.com/office/officeart/2005/8/layout/funnel1"/>
    <dgm:cxn modelId="{3C4138B4-4D89-4C51-AD0E-5A26D3976EBF}" type="presParOf" srcId="{131E2B29-D47A-4D46-861D-81CB2BBEB99C}" destId="{9CEF085C-0516-4982-B1E4-873700F6F45D}" srcOrd="4" destOrd="0" presId="urn:microsoft.com/office/officeart/2005/8/layout/funnel1"/>
    <dgm:cxn modelId="{4E3430B9-3812-411D-8DFE-93C6246F1874}" type="presParOf" srcId="{131E2B29-D47A-4D46-861D-81CB2BBEB99C}" destId="{37DAC1BF-82EA-4D9B-A6B8-72A14B6172D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0AAE7-4FF1-4102-A20A-3B8F628883B8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E59FF1-E3A2-4AA5-8B8E-739FDDF8D5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sz="19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Спеціальний фонд                        </a:t>
          </a:r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738,0 тис. грн.                           133,1% </a:t>
          </a:r>
        </a:p>
        <a:p>
          <a:r>
            <a:rPr lang="uk-UA" sz="19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(- 151,2 тис. грн. до попереднього року)</a:t>
          </a:r>
          <a:endParaRPr lang="ru-RU" sz="19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9083668-242D-41F8-AE4F-739E9421E67E}" type="parTrans" cxnId="{843B9A73-3E2D-4B9F-A561-7FF21248C92B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2DDBB468-F6AA-4DCD-8A13-A6F8541D2AF3}" type="sibTrans" cxnId="{843B9A73-3E2D-4B9F-A561-7FF21248C92B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85BB155A-2A9C-46AC-949B-740123F5689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Екологічний податок 591,7 тис. грн. </a:t>
          </a:r>
        </a:p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144,3% </a:t>
          </a:r>
        </a:p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(+95,5 тис. грн.)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00462C5E-519F-4983-A7A1-9776C31F61A6}" type="parTrans" cxnId="{D1159166-2704-45A9-A780-904B5C088C1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53E8544A-1688-44F8-8885-85D8B1FE083F}" type="sibTrans" cxnId="{D1159166-2704-45A9-A780-904B5C088C19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A4340FAB-DEC5-450E-BEFF-94AB24A4B0C5}">
      <dgm:prSet phldrT="[Текст]"/>
      <dgm:spPr>
        <a:solidFill>
          <a:srgbClr val="FFC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Власні надходження бюджетних установ  144,5 тис. </a:t>
          </a:r>
          <a:r>
            <a:rPr lang="uk-UA" dirty="0" err="1" smtClean="0">
              <a:solidFill>
                <a:schemeClr val="tx1"/>
              </a:solidFill>
              <a:latin typeface="Cambria" pitchFamily="18" charset="0"/>
            </a:rPr>
            <a:t>грн</a:t>
          </a:r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 100,0%   </a:t>
          </a:r>
        </a:p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(- 248,4 тис. грн.)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C4ECA5AA-3C2D-491A-BBC2-7B71DC54BF1D}" type="parTrans" cxnId="{243F3B51-858C-463B-9E67-547D99C37ADB}">
      <dgm:prSet/>
      <dgm:spPr>
        <a:solidFill>
          <a:srgbClr val="FFC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96719150-AC5F-4DE6-A441-64FD2259BE90}" type="sibTrans" cxnId="{243F3B51-858C-463B-9E67-547D99C37ADB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CE415317-0C7F-4A64-AFF8-60B83850EA1E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19CFB917-D685-482F-B956-FF5C1CDF9018}" type="parTrans" cxnId="{00709AC7-27D0-46B7-9810-C8B6AAF47433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6E1EB9C0-306F-4A45-A381-A8072348030A}" type="sibTrans" cxnId="{00709AC7-27D0-46B7-9810-C8B6AAF47433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636B7FA2-2BE4-4DB7-8FE0-30797796EF6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Грошові стягнення за шкоду навколишньому середовищу 1,8 тис. грн. (+1,8 тис. грн.)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D888B672-64C7-4928-9CD7-43B957D4EC30}" type="parTrans" cxnId="{427BCCB2-3694-4510-8E17-983BD2D298B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9A504354-5883-4AD6-AD6A-112A6F777D0B}" type="sibTrans" cxnId="{427BCCB2-3694-4510-8E17-983BD2D298BE}">
      <dgm:prSet/>
      <dgm:spPr/>
      <dgm:t>
        <a:bodyPr/>
        <a:lstStyle/>
        <a:p>
          <a:endParaRPr lang="uk-UA"/>
        </a:p>
      </dgm:t>
    </dgm:pt>
    <dgm:pt modelId="{97614C2C-6821-4D74-9968-F292EDFCCFE7}" type="pres">
      <dgm:prSet presAssocID="{4E10AAE7-4FF1-4102-A20A-3B8F628883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41D80E-D64D-439E-9734-65697B4044CB}" type="pres">
      <dgm:prSet presAssocID="{3CE59FF1-E3A2-4AA5-8B8E-739FDDF8D586}" presName="centerShape" presStyleLbl="node0" presStyleIdx="0" presStyleCnt="1" custScaleX="151494" custScaleY="102844" custLinFactNeighborX="536" custLinFactNeighborY="-4693"/>
      <dgm:spPr/>
      <dgm:t>
        <a:bodyPr/>
        <a:lstStyle/>
        <a:p>
          <a:endParaRPr lang="ru-RU"/>
        </a:p>
      </dgm:t>
    </dgm:pt>
    <dgm:pt modelId="{C95B674F-19F1-44D0-83B4-4241FF947E8E}" type="pres">
      <dgm:prSet presAssocID="{00462C5E-519F-4983-A7A1-9776C31F61A6}" presName="parTrans" presStyleLbl="bgSibTrans2D1" presStyleIdx="0" presStyleCnt="3" custLinFactNeighborX="19140" custLinFactNeighborY="-34058"/>
      <dgm:spPr/>
      <dgm:t>
        <a:bodyPr/>
        <a:lstStyle/>
        <a:p>
          <a:endParaRPr lang="ru-RU"/>
        </a:p>
      </dgm:t>
    </dgm:pt>
    <dgm:pt modelId="{5FA73063-005C-4589-A158-A6367E25CDBE}" type="pres">
      <dgm:prSet presAssocID="{85BB155A-2A9C-46AC-949B-740123F56893}" presName="node" presStyleLbl="node1" presStyleIdx="0" presStyleCnt="3" custScaleX="109302" custRadScaleRad="111010" custRadScaleInc="-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DCA54-3F3F-4111-B0A6-2CC35D32B1D9}" type="pres">
      <dgm:prSet presAssocID="{D888B672-64C7-4928-9CD7-43B957D4EC30}" presName="parTrans" presStyleLbl="bgSibTrans2D1" presStyleIdx="1" presStyleCnt="3" custLinFactNeighborX="-6679" custLinFactNeighborY="-1310"/>
      <dgm:spPr/>
      <dgm:t>
        <a:bodyPr/>
        <a:lstStyle/>
        <a:p>
          <a:endParaRPr lang="uk-UA"/>
        </a:p>
      </dgm:t>
    </dgm:pt>
    <dgm:pt modelId="{B0EA26EC-70D9-4B93-AC05-EF614FF92CF1}" type="pres">
      <dgm:prSet presAssocID="{636B7FA2-2BE4-4DB7-8FE0-30797796EF63}" presName="node" presStyleLbl="node1" presStyleIdx="1" presStyleCnt="3" custRadScaleRad="112022" custRadScaleInc="957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37EB40-4B95-4DAE-B8B9-9DAF0C8DF256}" type="pres">
      <dgm:prSet presAssocID="{C4ECA5AA-3C2D-491A-BBC2-7B71DC54BF1D}" presName="parTrans" presStyleLbl="bgSibTrans2D1" presStyleIdx="2" presStyleCnt="3" custLinFactNeighborX="1014" custLinFactNeighborY="1309"/>
      <dgm:spPr/>
      <dgm:t>
        <a:bodyPr/>
        <a:lstStyle/>
        <a:p>
          <a:endParaRPr lang="ru-RU"/>
        </a:p>
      </dgm:t>
    </dgm:pt>
    <dgm:pt modelId="{181393F5-93E3-43D2-A722-0B73A2B6ACA8}" type="pres">
      <dgm:prSet presAssocID="{A4340FAB-DEC5-450E-BEFF-94AB24A4B0C5}" presName="node" presStyleLbl="node1" presStyleIdx="2" presStyleCnt="3" custScaleX="102715" custScaleY="86228" custRadScaleRad="96248" custRadScaleInc="-9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D9B4F5-FA8D-4EB2-8CBA-184E03C4C1F1}" type="presOf" srcId="{3CE59FF1-E3A2-4AA5-8B8E-739FDDF8D586}" destId="{0B41D80E-D64D-439E-9734-65697B4044CB}" srcOrd="0" destOrd="0" presId="urn:microsoft.com/office/officeart/2005/8/layout/radial4"/>
    <dgm:cxn modelId="{843B9A73-3E2D-4B9F-A561-7FF21248C92B}" srcId="{4E10AAE7-4FF1-4102-A20A-3B8F628883B8}" destId="{3CE59FF1-E3A2-4AA5-8B8E-739FDDF8D586}" srcOrd="0" destOrd="0" parTransId="{A9083668-242D-41F8-AE4F-739E9421E67E}" sibTransId="{2DDBB468-F6AA-4DCD-8A13-A6F8541D2AF3}"/>
    <dgm:cxn modelId="{243F3B51-858C-463B-9E67-547D99C37ADB}" srcId="{3CE59FF1-E3A2-4AA5-8B8E-739FDDF8D586}" destId="{A4340FAB-DEC5-450E-BEFF-94AB24A4B0C5}" srcOrd="2" destOrd="0" parTransId="{C4ECA5AA-3C2D-491A-BBC2-7B71DC54BF1D}" sibTransId="{96719150-AC5F-4DE6-A441-64FD2259BE90}"/>
    <dgm:cxn modelId="{0E927FFE-5BBD-4CB8-AF0C-6C00F15B443A}" type="presOf" srcId="{636B7FA2-2BE4-4DB7-8FE0-30797796EF63}" destId="{B0EA26EC-70D9-4B93-AC05-EF614FF92CF1}" srcOrd="0" destOrd="0" presId="urn:microsoft.com/office/officeart/2005/8/layout/radial4"/>
    <dgm:cxn modelId="{5AEE7618-3DFD-47D6-AE5D-CD64CA024C19}" type="presOf" srcId="{4E10AAE7-4FF1-4102-A20A-3B8F628883B8}" destId="{97614C2C-6821-4D74-9968-F292EDFCCFE7}" srcOrd="0" destOrd="0" presId="urn:microsoft.com/office/officeart/2005/8/layout/radial4"/>
    <dgm:cxn modelId="{24BB46B6-CAC2-4F77-9E0B-A5693D8601EE}" type="presOf" srcId="{00462C5E-519F-4983-A7A1-9776C31F61A6}" destId="{C95B674F-19F1-44D0-83B4-4241FF947E8E}" srcOrd="0" destOrd="0" presId="urn:microsoft.com/office/officeart/2005/8/layout/radial4"/>
    <dgm:cxn modelId="{663EB0DC-E598-4BE2-A25B-0BA00D9475E8}" type="presOf" srcId="{A4340FAB-DEC5-450E-BEFF-94AB24A4B0C5}" destId="{181393F5-93E3-43D2-A722-0B73A2B6ACA8}" srcOrd="0" destOrd="0" presId="urn:microsoft.com/office/officeart/2005/8/layout/radial4"/>
    <dgm:cxn modelId="{2102AC0D-90EF-4095-95F5-49F141640F72}" type="presOf" srcId="{C4ECA5AA-3C2D-491A-BBC2-7B71DC54BF1D}" destId="{4837EB40-4B95-4DAE-B8B9-9DAF0C8DF256}" srcOrd="0" destOrd="0" presId="urn:microsoft.com/office/officeart/2005/8/layout/radial4"/>
    <dgm:cxn modelId="{00709AC7-27D0-46B7-9810-C8B6AAF47433}" srcId="{4E10AAE7-4FF1-4102-A20A-3B8F628883B8}" destId="{CE415317-0C7F-4A64-AFF8-60B83850EA1E}" srcOrd="1" destOrd="0" parTransId="{19CFB917-D685-482F-B956-FF5C1CDF9018}" sibTransId="{6E1EB9C0-306F-4A45-A381-A8072348030A}"/>
    <dgm:cxn modelId="{ADBB0515-C391-408C-9C41-B86DF4518A28}" type="presOf" srcId="{85BB155A-2A9C-46AC-949B-740123F56893}" destId="{5FA73063-005C-4589-A158-A6367E25CDBE}" srcOrd="0" destOrd="0" presId="urn:microsoft.com/office/officeart/2005/8/layout/radial4"/>
    <dgm:cxn modelId="{D1159166-2704-45A9-A780-904B5C088C19}" srcId="{3CE59FF1-E3A2-4AA5-8B8E-739FDDF8D586}" destId="{85BB155A-2A9C-46AC-949B-740123F56893}" srcOrd="0" destOrd="0" parTransId="{00462C5E-519F-4983-A7A1-9776C31F61A6}" sibTransId="{53E8544A-1688-44F8-8885-85D8B1FE083F}"/>
    <dgm:cxn modelId="{427BCCB2-3694-4510-8E17-983BD2D298BE}" srcId="{3CE59FF1-E3A2-4AA5-8B8E-739FDDF8D586}" destId="{636B7FA2-2BE4-4DB7-8FE0-30797796EF63}" srcOrd="1" destOrd="0" parTransId="{D888B672-64C7-4928-9CD7-43B957D4EC30}" sibTransId="{9A504354-5883-4AD6-AD6A-112A6F777D0B}"/>
    <dgm:cxn modelId="{4AC01CBF-E9C3-47B2-B186-55A0FB1C1F22}" type="presOf" srcId="{D888B672-64C7-4928-9CD7-43B957D4EC30}" destId="{4D3DCA54-3F3F-4111-B0A6-2CC35D32B1D9}" srcOrd="0" destOrd="0" presId="urn:microsoft.com/office/officeart/2005/8/layout/radial4"/>
    <dgm:cxn modelId="{09F552C9-4775-4872-895C-02309B4574B6}" type="presParOf" srcId="{97614C2C-6821-4D74-9968-F292EDFCCFE7}" destId="{0B41D80E-D64D-439E-9734-65697B4044CB}" srcOrd="0" destOrd="0" presId="urn:microsoft.com/office/officeart/2005/8/layout/radial4"/>
    <dgm:cxn modelId="{C31D55AB-5DDE-41F3-A7C2-7DBF1466BCAC}" type="presParOf" srcId="{97614C2C-6821-4D74-9968-F292EDFCCFE7}" destId="{C95B674F-19F1-44D0-83B4-4241FF947E8E}" srcOrd="1" destOrd="0" presId="urn:microsoft.com/office/officeart/2005/8/layout/radial4"/>
    <dgm:cxn modelId="{CBFFEA37-5481-4887-8F98-7FA15647AA35}" type="presParOf" srcId="{97614C2C-6821-4D74-9968-F292EDFCCFE7}" destId="{5FA73063-005C-4589-A158-A6367E25CDBE}" srcOrd="2" destOrd="0" presId="urn:microsoft.com/office/officeart/2005/8/layout/radial4"/>
    <dgm:cxn modelId="{D661E03C-52F6-48F3-B5BE-1D0A414635EC}" type="presParOf" srcId="{97614C2C-6821-4D74-9968-F292EDFCCFE7}" destId="{4D3DCA54-3F3F-4111-B0A6-2CC35D32B1D9}" srcOrd="3" destOrd="0" presId="urn:microsoft.com/office/officeart/2005/8/layout/radial4"/>
    <dgm:cxn modelId="{7D0D98B5-3F6D-49A2-BF68-C441B4505FD1}" type="presParOf" srcId="{97614C2C-6821-4D74-9968-F292EDFCCFE7}" destId="{B0EA26EC-70D9-4B93-AC05-EF614FF92CF1}" srcOrd="4" destOrd="0" presId="urn:microsoft.com/office/officeart/2005/8/layout/radial4"/>
    <dgm:cxn modelId="{47CF7C2D-081E-44D1-81A6-3104637DD02A}" type="presParOf" srcId="{97614C2C-6821-4D74-9968-F292EDFCCFE7}" destId="{4837EB40-4B95-4DAE-B8B9-9DAF0C8DF256}" srcOrd="5" destOrd="0" presId="urn:microsoft.com/office/officeart/2005/8/layout/radial4"/>
    <dgm:cxn modelId="{2BD941B3-5FE4-452D-ABB9-0AB4DF9D22F3}" type="presParOf" srcId="{97614C2C-6821-4D74-9968-F292EDFCCFE7}" destId="{181393F5-93E3-43D2-A722-0B73A2B6ACA8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B5FB4-E9C8-4664-8C9A-4F2954FD520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C11CB2-C605-487F-95E9-FDACAB9DB3F2}">
      <dgm:prSet phldrT="[Текст]" custT="1"/>
      <dgm:spPr>
        <a:solidFill>
          <a:srgbClr val="0066FF"/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Субвенції  та дотації з державного бюджету             </a:t>
          </a:r>
        </a:p>
        <a:p>
          <a:r>
            <a:rPr lang="uk-UA" sz="20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12 493,7 </a:t>
          </a:r>
        </a:p>
        <a:p>
          <a:r>
            <a:rPr lang="uk-UA" sz="18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тис. </a:t>
          </a:r>
          <a:r>
            <a:rPr lang="uk-UA" sz="1800" b="1" kern="1200" dirty="0" err="1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грн</a:t>
          </a:r>
          <a:endParaRPr lang="uk-UA" sz="1800" b="1" kern="1200" dirty="0">
            <a:solidFill>
              <a:schemeClr val="bg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29F118D0-BC8F-4DDF-9CF2-85A55DE4D47C}" type="parTrans" cxnId="{1804D3F8-D442-4088-979F-06FD89A2D5D9}">
      <dgm:prSet/>
      <dgm:spPr/>
      <dgm:t>
        <a:bodyPr/>
        <a:lstStyle/>
        <a:p>
          <a:endParaRPr lang="uk-UA" sz="1400"/>
        </a:p>
      </dgm:t>
    </dgm:pt>
    <dgm:pt modelId="{E17575E6-C954-4019-AC16-27B111F99711}" type="sibTrans" cxnId="{1804D3F8-D442-4088-979F-06FD89A2D5D9}">
      <dgm:prSet/>
      <dgm:spPr/>
      <dgm:t>
        <a:bodyPr/>
        <a:lstStyle/>
        <a:p>
          <a:endParaRPr lang="uk-UA" sz="1400"/>
        </a:p>
      </dgm:t>
    </dgm:pt>
    <dgm:pt modelId="{2CF75DDA-3B13-4DC8-AF19-062F7F739453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державного бюджету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місцевим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бюджетам на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забезпечення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харчуванням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учнів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закладів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загальної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середньої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освіти</a:t>
          </a: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– 1006,5 тис. 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3C963C68-1F2F-4422-B5E1-3955A55E0D1A}" type="parTrans" cxnId="{DB16FAAE-18F1-4FF5-BBA7-E0A6530D1F50}">
      <dgm:prSet/>
      <dgm:spPr/>
      <dgm:t>
        <a:bodyPr/>
        <a:lstStyle/>
        <a:p>
          <a:endParaRPr lang="ru-RU"/>
        </a:p>
      </dgm:t>
    </dgm:pt>
    <dgm:pt modelId="{7D620DE6-BE3E-4540-94EA-4B2351ADB304}" type="sibTrans" cxnId="{DB16FAAE-18F1-4FF5-BBA7-E0A6530D1F50}">
      <dgm:prSet/>
      <dgm:spPr/>
      <dgm:t>
        <a:bodyPr/>
        <a:lstStyle/>
        <a:p>
          <a:endParaRPr lang="ru-RU"/>
        </a:p>
      </dgm:t>
    </dgm:pt>
    <dgm:pt modelId="{D6A8E95B-1398-4E4E-BE54-EC141B6CFA6C}">
      <dgm:prSet phldrT="[Текст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Субвенції з місцевих бюджетів                3 180,6 </a:t>
          </a:r>
        </a:p>
        <a:p>
          <a:r>
            <a:rPr lang="uk-UA" sz="18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 </a:t>
          </a:r>
          <a:r>
            <a:rPr lang="uk-UA" sz="18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грн</a:t>
          </a:r>
          <a:endParaRPr lang="uk-UA" sz="18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4ECF2074-A1AD-4575-BD3B-171E824F9A9B}" type="sibTrans" cxnId="{BC6AD283-AD19-4AB5-B50F-B4ECA957B94B}">
      <dgm:prSet/>
      <dgm:spPr/>
      <dgm:t>
        <a:bodyPr/>
        <a:lstStyle/>
        <a:p>
          <a:endParaRPr lang="uk-UA" sz="1400"/>
        </a:p>
      </dgm:t>
    </dgm:pt>
    <dgm:pt modelId="{F89FAD65-132B-4591-86DF-9700FF7FF744}" type="parTrans" cxnId="{BC6AD283-AD19-4AB5-B50F-B4ECA957B94B}">
      <dgm:prSet/>
      <dgm:spPr/>
      <dgm:t>
        <a:bodyPr/>
        <a:lstStyle/>
        <a:p>
          <a:endParaRPr lang="uk-UA" sz="1400"/>
        </a:p>
      </dgm:t>
    </dgm:pt>
    <dgm:pt modelId="{948B104C-EFEF-454A-A7AC-A5CF2448F764}">
      <dgm:prSet phldrT="[Текст]" custT="1"/>
      <dgm:spPr>
        <a:solidFill>
          <a:srgbClr val="FFFF66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endParaRPr lang="uk-UA" sz="13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143897CB-5231-4405-8DC4-55D2C07F4FFB}" type="parTrans" cxnId="{E0AB3A72-93D2-4A0E-9137-031332142A46}">
      <dgm:prSet/>
      <dgm:spPr/>
      <dgm:t>
        <a:bodyPr/>
        <a:lstStyle/>
        <a:p>
          <a:endParaRPr lang="uk-UA"/>
        </a:p>
      </dgm:t>
    </dgm:pt>
    <dgm:pt modelId="{8937134C-5C64-4329-BBAA-670BCC4127C6}" type="sibTrans" cxnId="{E0AB3A72-93D2-4A0E-9137-031332142A46}">
      <dgm:prSet/>
      <dgm:spPr/>
      <dgm:t>
        <a:bodyPr/>
        <a:lstStyle/>
        <a:p>
          <a:endParaRPr lang="uk-UA"/>
        </a:p>
      </dgm:t>
    </dgm:pt>
    <dgm:pt modelId="{20486543-A13D-43A5-825A-D07893A91F76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D659F26B-73CC-4522-9017-EF9E080B3FFF}" type="parTrans" cxnId="{E7A6856C-44A5-4640-81A7-BDE4468CF0D8}">
      <dgm:prSet/>
      <dgm:spPr/>
      <dgm:t>
        <a:bodyPr/>
        <a:lstStyle/>
        <a:p>
          <a:endParaRPr lang="ru-RU"/>
        </a:p>
      </dgm:t>
    </dgm:pt>
    <dgm:pt modelId="{C84A93CA-5F45-41C7-A3C0-C7788C9B3F67}" type="sibTrans" cxnId="{E7A6856C-44A5-4640-81A7-BDE4468CF0D8}">
      <dgm:prSet/>
      <dgm:spPr/>
      <dgm:t>
        <a:bodyPr/>
        <a:lstStyle/>
        <a:p>
          <a:endParaRPr lang="ru-RU"/>
        </a:p>
      </dgm:t>
    </dgm:pt>
    <dgm:pt modelId="{6C0BD924-3338-4F55-ABEE-64A94AFF1D71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Освітня субвенція  – 9 554,7 тис.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грн</a:t>
          </a: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;</a:t>
          </a:r>
          <a:endParaRPr lang="uk-UA" sz="13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476942C1-1C48-43E1-884C-A9749479E45C}" type="parTrans" cxnId="{13FF0F98-5D08-474A-94E4-B802862D3472}">
      <dgm:prSet/>
      <dgm:spPr/>
      <dgm:t>
        <a:bodyPr/>
        <a:lstStyle/>
        <a:p>
          <a:endParaRPr lang="ru-RU"/>
        </a:p>
      </dgm:t>
    </dgm:pt>
    <dgm:pt modelId="{3BE5847A-C680-44C8-8DFB-B304BC8D7398}" type="sibTrans" cxnId="{13FF0F98-5D08-474A-94E4-B802862D3472}">
      <dgm:prSet/>
      <dgm:spPr/>
      <dgm:t>
        <a:bodyPr/>
        <a:lstStyle/>
        <a:p>
          <a:endParaRPr lang="ru-RU"/>
        </a:p>
      </dgm:t>
    </dgm:pt>
    <dgm:pt modelId="{391AEEE1-B68C-4E75-9533-FDD6BE5C3089}">
      <dgm:prSet phldrT="[Текст]" custT="1"/>
      <dgm:spPr>
        <a:solidFill>
          <a:srgbClr val="FFFF66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Інші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місцевого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бюджету – 2 980,4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ru-RU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4C87D527-C0A9-4779-A834-0830C532C938}" type="parTrans" cxnId="{BDCCD141-F1FF-4815-A7CB-061F1466C106}">
      <dgm:prSet/>
      <dgm:spPr/>
      <dgm:t>
        <a:bodyPr/>
        <a:lstStyle/>
        <a:p>
          <a:endParaRPr lang="ru-RU"/>
        </a:p>
      </dgm:t>
    </dgm:pt>
    <dgm:pt modelId="{61147DBB-C1F5-4AA7-8863-7BCAB29E633B}" type="sibTrans" cxnId="{BDCCD141-F1FF-4815-A7CB-061F1466C106}">
      <dgm:prSet/>
      <dgm:spPr/>
      <dgm:t>
        <a:bodyPr/>
        <a:lstStyle/>
        <a:p>
          <a:endParaRPr lang="ru-RU"/>
        </a:p>
      </dgm:t>
    </dgm:pt>
    <dgm:pt modelId="{12AC76B0-6D04-4AA8-B3BE-FB0A6BFB3CFD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місцевим бюджетам на надання державної підтримки особам з особливими освітніми потребами – 41,7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63AC6888-4599-4101-932E-01136F81DB58}" type="parTrans" cxnId="{3E775486-2B12-4A99-A471-68AB9B80C0E5}">
      <dgm:prSet/>
      <dgm:spPr/>
      <dgm:t>
        <a:bodyPr/>
        <a:lstStyle/>
        <a:p>
          <a:endParaRPr lang="uk-UA"/>
        </a:p>
      </dgm:t>
    </dgm:pt>
    <dgm:pt modelId="{D52F77E7-9962-4791-A2BA-2F7617A0E706}" type="sibTrans" cxnId="{3E775486-2B12-4A99-A471-68AB9B80C0E5}">
      <dgm:prSet/>
      <dgm:spPr/>
      <dgm:t>
        <a:bodyPr/>
        <a:lstStyle/>
        <a:p>
          <a:endParaRPr lang="uk-UA"/>
        </a:p>
      </dgm:t>
    </dgm:pt>
    <dgm:pt modelId="{ECF20C50-73BE-4B61-979F-8C5667AD8CDB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місцевим бюджетам на здійснення доплат педагогічним працівникам закладів загальної середньої освіти – 1 437,9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06092EB6-4E97-42B9-BF11-F453D792B561}" type="parTrans" cxnId="{3BED6AC8-4209-465C-A6D1-3C81A7F9BFCD}">
      <dgm:prSet/>
      <dgm:spPr/>
      <dgm:t>
        <a:bodyPr/>
        <a:lstStyle/>
        <a:p>
          <a:endParaRPr lang="uk-UA"/>
        </a:p>
      </dgm:t>
    </dgm:pt>
    <dgm:pt modelId="{52ED325D-BB42-4846-9D49-B3CAEC35E5D6}" type="sibTrans" cxnId="{3BED6AC8-4209-465C-A6D1-3C81A7F9BFCD}">
      <dgm:prSet/>
      <dgm:spPr/>
      <dgm:t>
        <a:bodyPr/>
        <a:lstStyle/>
        <a:p>
          <a:endParaRPr lang="uk-UA"/>
        </a:p>
      </dgm:t>
    </dgm:pt>
    <dgm:pt modelId="{19A9E3FA-39D7-4E4E-BA1C-1B6235DEB27E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місцевим бюджетам на покращення якості гарячого харчування та  фінансування харчування учнів початкових класів закладів загальної середньої освіти – 83,3тис.грн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35FB5417-C677-42B6-88E8-6BCBE8691791}" type="parTrans" cxnId="{19A299F4-7538-4D58-9F80-AC0B4FB762CA}">
      <dgm:prSet/>
      <dgm:spPr/>
      <dgm:t>
        <a:bodyPr/>
        <a:lstStyle/>
        <a:p>
          <a:endParaRPr lang="uk-UA"/>
        </a:p>
      </dgm:t>
    </dgm:pt>
    <dgm:pt modelId="{3063B0BF-3887-4480-8AF1-A28EE96A7DCB}" type="sibTrans" cxnId="{19A299F4-7538-4D58-9F80-AC0B4FB762CA}">
      <dgm:prSet/>
      <dgm:spPr/>
      <dgm:t>
        <a:bodyPr/>
        <a:lstStyle/>
        <a:p>
          <a:endParaRPr lang="uk-UA"/>
        </a:p>
      </dgm:t>
    </dgm:pt>
    <dgm:pt modelId="{C9F76164-EB79-4923-B9C4-2DB3AC4B726E}">
      <dgm:prSet phldrT="[Текст]" custT="1"/>
      <dgm:spPr>
        <a:solidFill>
          <a:srgbClr val="FFFF66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місцевого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бюджету на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забезпечення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діяльності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фахівців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із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супроводу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ветеранів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війни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та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демобілізованих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осіб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та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окремі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заходи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підтримки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осіб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які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захищали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незалежність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суверенітет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та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територіальну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цілісність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України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за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рахунок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відповідної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державного бюджету – 200,2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ru-RU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E67AB69F-6325-4E8F-BBDC-B71B3A3FBC4A}" type="parTrans" cxnId="{56C11775-E178-4C24-BD36-736243F9315B}">
      <dgm:prSet/>
      <dgm:spPr/>
      <dgm:t>
        <a:bodyPr/>
        <a:lstStyle/>
        <a:p>
          <a:endParaRPr lang="uk-UA"/>
        </a:p>
      </dgm:t>
    </dgm:pt>
    <dgm:pt modelId="{31FFD59B-DBD3-4C9E-9061-9AF50966A6B6}" type="sibTrans" cxnId="{56C11775-E178-4C24-BD36-736243F9315B}">
      <dgm:prSet/>
      <dgm:spPr/>
      <dgm:t>
        <a:bodyPr/>
        <a:lstStyle/>
        <a:p>
          <a:endParaRPr lang="uk-UA"/>
        </a:p>
      </dgm:t>
    </dgm:pt>
    <dgm:pt modelId="{5496BED3-08BB-42A8-95C5-4CC31FF22DAF}">
      <dgm:prSet phldrT="[Текст]" custT="1"/>
      <dgm:spPr>
        <a:solidFill>
          <a:srgbClr val="FFFF66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86F5DE15-BE7F-43E0-B559-44EDE045D910}" type="parTrans" cxnId="{09DB7D4F-A07C-4CB9-85B9-D6BA47F57289}">
      <dgm:prSet/>
      <dgm:spPr/>
      <dgm:t>
        <a:bodyPr/>
        <a:lstStyle/>
        <a:p>
          <a:endParaRPr lang="uk-UA"/>
        </a:p>
      </dgm:t>
    </dgm:pt>
    <dgm:pt modelId="{C6BFECE6-946E-4C41-A498-B0B849C82962}" type="sibTrans" cxnId="{09DB7D4F-A07C-4CB9-85B9-D6BA47F57289}">
      <dgm:prSet/>
      <dgm:spPr/>
      <dgm:t>
        <a:bodyPr/>
        <a:lstStyle/>
        <a:p>
          <a:endParaRPr lang="uk-UA"/>
        </a:p>
      </dgm:t>
    </dgm:pt>
    <dgm:pt modelId="{C693DAAB-80CC-43E9-8420-E605F20303DD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5FB06A2A-8D3C-4A24-A14A-9FD644E64881}" type="parTrans" cxnId="{F1F709C4-EBE3-4C2A-8764-167A92CF9D67}">
      <dgm:prSet/>
      <dgm:spPr/>
      <dgm:t>
        <a:bodyPr/>
        <a:lstStyle/>
        <a:p>
          <a:endParaRPr lang="ru-RU"/>
        </a:p>
      </dgm:t>
    </dgm:pt>
    <dgm:pt modelId="{1CF7251B-2CBF-4FBA-9412-7E63F079D38E}" type="sibTrans" cxnId="{F1F709C4-EBE3-4C2A-8764-167A92CF9D67}">
      <dgm:prSet/>
      <dgm:spPr/>
      <dgm:t>
        <a:bodyPr/>
        <a:lstStyle/>
        <a:p>
          <a:endParaRPr lang="ru-RU"/>
        </a:p>
      </dgm:t>
    </dgm:pt>
    <dgm:pt modelId="{EF1C6E13-2EB8-4757-A6D7-16F4DDAEF38D}">
      <dgm:prSet phldrT="[Текст]" custT="1"/>
      <dgm:spPr>
        <a:solidFill>
          <a:srgbClr val="99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6D98FC15-01C2-4979-98FA-5C45C9566594}" type="parTrans" cxnId="{687A92FA-B6E9-4F46-B50D-662266085852}">
      <dgm:prSet/>
      <dgm:spPr/>
      <dgm:t>
        <a:bodyPr/>
        <a:lstStyle/>
        <a:p>
          <a:endParaRPr lang="ru-RU"/>
        </a:p>
      </dgm:t>
    </dgm:pt>
    <dgm:pt modelId="{B340D181-6C4A-4160-847B-23FF635EA4DA}" type="sibTrans" cxnId="{687A92FA-B6E9-4F46-B50D-662266085852}">
      <dgm:prSet/>
      <dgm:spPr/>
      <dgm:t>
        <a:bodyPr/>
        <a:lstStyle/>
        <a:p>
          <a:endParaRPr lang="ru-RU"/>
        </a:p>
      </dgm:t>
    </dgm:pt>
    <dgm:pt modelId="{EC47A093-C50F-474A-A786-5E6B95131D7E}" type="pres">
      <dgm:prSet presAssocID="{B9DB5FB4-E9C8-4664-8C9A-4F2954FD52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05B99F1-0F5E-45A6-905A-D339733991FA}" type="pres">
      <dgm:prSet presAssocID="{07C11CB2-C605-487F-95E9-FDACAB9DB3F2}" presName="linNode" presStyleCnt="0"/>
      <dgm:spPr/>
    </dgm:pt>
    <dgm:pt modelId="{219449BD-F2AF-4374-B617-E1EE94717A12}" type="pres">
      <dgm:prSet presAssocID="{07C11CB2-C605-487F-95E9-FDACAB9DB3F2}" presName="parentShp" presStyleLbl="node1" presStyleIdx="0" presStyleCnt="2" custScaleX="59766" custScaleY="167279" custLinFactNeighborX="-244" custLinFactNeighborY="69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FAA2CD-5E1F-4600-B392-8FF3E6B6A7E2}" type="pres">
      <dgm:prSet presAssocID="{07C11CB2-C605-487F-95E9-FDACAB9DB3F2}" presName="childShp" presStyleLbl="bgAccFollowNode1" presStyleIdx="0" presStyleCnt="2" custScaleX="131048" custScaleY="292488" custLinFactNeighborX="355" custLinFactNeighborY="-137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uk-UA"/>
        </a:p>
      </dgm:t>
    </dgm:pt>
    <dgm:pt modelId="{657AEC87-526C-4409-8891-CFA98074E5B5}" type="pres">
      <dgm:prSet presAssocID="{E17575E6-C954-4019-AC16-27B111F99711}" presName="spacing" presStyleCnt="0"/>
      <dgm:spPr/>
    </dgm:pt>
    <dgm:pt modelId="{441A6165-A2C4-4725-865B-BACCF5A87F6D}" type="pres">
      <dgm:prSet presAssocID="{D6A8E95B-1398-4E4E-BE54-EC141B6CFA6C}" presName="linNode" presStyleCnt="0"/>
      <dgm:spPr/>
    </dgm:pt>
    <dgm:pt modelId="{4EED12C7-40BF-4154-A62C-C3177445FDD3}" type="pres">
      <dgm:prSet presAssocID="{D6A8E95B-1398-4E4E-BE54-EC141B6CFA6C}" presName="parentShp" presStyleLbl="node1" presStyleIdx="1" presStyleCnt="2" custScaleX="58643" custScaleY="165924" custLinFactNeighborX="-3431" custLinFactNeighborY="-120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45D0A0-76B0-4BAB-8D02-5DB74ACC0953}" type="pres">
      <dgm:prSet presAssocID="{D6A8E95B-1398-4E4E-BE54-EC141B6CFA6C}" presName="childShp" presStyleLbl="bgAccFollowNode1" presStyleIdx="1" presStyleCnt="2" custScaleX="127816" custScaleY="144339" custLinFactNeighborX="61" custLinFactNeighborY="-448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uk-UA"/>
        </a:p>
      </dgm:t>
    </dgm:pt>
  </dgm:ptLst>
  <dgm:cxnLst>
    <dgm:cxn modelId="{D0D1B409-CC2E-40E7-98BC-D965FFDB0905}" type="presOf" srcId="{391AEEE1-B68C-4E75-9533-FDD6BE5C3089}" destId="{4945D0A0-76B0-4BAB-8D02-5DB74ACC0953}" srcOrd="0" destOrd="1" presId="urn:microsoft.com/office/officeart/2005/8/layout/vList6"/>
    <dgm:cxn modelId="{09DB7D4F-A07C-4CB9-85B9-D6BA47F57289}" srcId="{D6A8E95B-1398-4E4E-BE54-EC141B6CFA6C}" destId="{5496BED3-08BB-42A8-95C5-4CC31FF22DAF}" srcOrd="0" destOrd="0" parTransId="{86F5DE15-BE7F-43E0-B559-44EDE045D910}" sibTransId="{C6BFECE6-946E-4C41-A498-B0B849C82962}"/>
    <dgm:cxn modelId="{E7A6856C-44A5-4640-81A7-BDE4468CF0D8}" srcId="{07C11CB2-C605-487F-95E9-FDACAB9DB3F2}" destId="{20486543-A13D-43A5-825A-D07893A91F76}" srcOrd="2" destOrd="0" parTransId="{D659F26B-73CC-4522-9017-EF9E080B3FFF}" sibTransId="{C84A93CA-5F45-41C7-A3C0-C7788C9B3F67}"/>
    <dgm:cxn modelId="{173D6852-9C1F-4898-9A7E-66CDA0144895}" type="presOf" srcId="{07C11CB2-C605-487F-95E9-FDACAB9DB3F2}" destId="{219449BD-F2AF-4374-B617-E1EE94717A12}" srcOrd="0" destOrd="0" presId="urn:microsoft.com/office/officeart/2005/8/layout/vList6"/>
    <dgm:cxn modelId="{BB0E0AE5-EB70-42DD-9A10-E14FC3A02A1A}" type="presOf" srcId="{B9DB5FB4-E9C8-4664-8C9A-4F2954FD5202}" destId="{EC47A093-C50F-474A-A786-5E6B95131D7E}" srcOrd="0" destOrd="0" presId="urn:microsoft.com/office/officeart/2005/8/layout/vList6"/>
    <dgm:cxn modelId="{FD667437-B6B1-44B5-A4C0-61389932B6DE}" type="presOf" srcId="{2CF75DDA-3B13-4DC8-AF19-062F7F739453}" destId="{86FAA2CD-5E1F-4600-B392-8FF3E6B6A7E2}" srcOrd="0" destOrd="4" presId="urn:microsoft.com/office/officeart/2005/8/layout/vList6"/>
    <dgm:cxn modelId="{19A299F4-7538-4D58-9F80-AC0B4FB762CA}" srcId="{07C11CB2-C605-487F-95E9-FDACAB9DB3F2}" destId="{19A9E3FA-39D7-4E4E-BA1C-1B6235DEB27E}" srcOrd="7" destOrd="0" parTransId="{35FB5417-C677-42B6-88E8-6BCBE8691791}" sibTransId="{3063B0BF-3887-4480-8AF1-A28EE96A7DCB}"/>
    <dgm:cxn modelId="{C24EE680-EA01-4C51-B741-A8A2B58DA9AB}" type="presOf" srcId="{20486543-A13D-43A5-825A-D07893A91F76}" destId="{86FAA2CD-5E1F-4600-B392-8FF3E6B6A7E2}" srcOrd="0" destOrd="2" presId="urn:microsoft.com/office/officeart/2005/8/layout/vList6"/>
    <dgm:cxn modelId="{3E775486-2B12-4A99-A471-68AB9B80C0E5}" srcId="{07C11CB2-C605-487F-95E9-FDACAB9DB3F2}" destId="{12AC76B0-6D04-4AA8-B3BE-FB0A6BFB3CFD}" srcOrd="5" destOrd="0" parTransId="{63AC6888-4599-4101-932E-01136F81DB58}" sibTransId="{D52F77E7-9962-4791-A2BA-2F7617A0E706}"/>
    <dgm:cxn modelId="{C4DCC7E8-7071-4CF0-8ADF-B4C907AD1280}" type="presOf" srcId="{EF1C6E13-2EB8-4757-A6D7-16F4DDAEF38D}" destId="{86FAA2CD-5E1F-4600-B392-8FF3E6B6A7E2}" srcOrd="0" destOrd="1" presId="urn:microsoft.com/office/officeart/2005/8/layout/vList6"/>
    <dgm:cxn modelId="{9F1437CF-838D-47A6-9398-895418E1EF99}" type="presOf" srcId="{19A9E3FA-39D7-4E4E-BA1C-1B6235DEB27E}" destId="{86FAA2CD-5E1F-4600-B392-8FF3E6B6A7E2}" srcOrd="0" destOrd="7" presId="urn:microsoft.com/office/officeart/2005/8/layout/vList6"/>
    <dgm:cxn modelId="{BC6AD283-AD19-4AB5-B50F-B4ECA957B94B}" srcId="{B9DB5FB4-E9C8-4664-8C9A-4F2954FD5202}" destId="{D6A8E95B-1398-4E4E-BE54-EC141B6CFA6C}" srcOrd="1" destOrd="0" parTransId="{F89FAD65-132B-4591-86DF-9700FF7FF744}" sibTransId="{4ECF2074-A1AD-4575-BD3B-171E824F9A9B}"/>
    <dgm:cxn modelId="{DB16FAAE-18F1-4FF5-BBA7-E0A6530D1F50}" srcId="{07C11CB2-C605-487F-95E9-FDACAB9DB3F2}" destId="{2CF75DDA-3B13-4DC8-AF19-062F7F739453}" srcOrd="4" destOrd="0" parTransId="{3C963C68-1F2F-4422-B5E1-3955A55E0D1A}" sibTransId="{7D620DE6-BE3E-4540-94EA-4B2351ADB304}"/>
    <dgm:cxn modelId="{E0AB3A72-93D2-4A0E-9137-031332142A46}" srcId="{D6A8E95B-1398-4E4E-BE54-EC141B6CFA6C}" destId="{948B104C-EFEF-454A-A7AC-A5CF2448F764}" srcOrd="3" destOrd="0" parTransId="{143897CB-5231-4405-8DC4-55D2C07F4FFB}" sibTransId="{8937134C-5C64-4329-BBAA-670BCC4127C6}"/>
    <dgm:cxn modelId="{F1F709C4-EBE3-4C2A-8764-167A92CF9D67}" srcId="{07C11CB2-C605-487F-95E9-FDACAB9DB3F2}" destId="{C693DAAB-80CC-43E9-8420-E605F20303DD}" srcOrd="0" destOrd="0" parTransId="{5FB06A2A-8D3C-4A24-A14A-9FD644E64881}" sibTransId="{1CF7251B-2CBF-4FBA-9412-7E63F079D38E}"/>
    <dgm:cxn modelId="{ABBCE5DF-00FC-47FE-B088-449FD0564EE6}" type="presOf" srcId="{5496BED3-08BB-42A8-95C5-4CC31FF22DAF}" destId="{4945D0A0-76B0-4BAB-8D02-5DB74ACC0953}" srcOrd="0" destOrd="0" presId="urn:microsoft.com/office/officeart/2005/8/layout/vList6"/>
    <dgm:cxn modelId="{87670E0C-E070-475D-961E-B0567F03707F}" type="presOf" srcId="{948B104C-EFEF-454A-A7AC-A5CF2448F764}" destId="{4945D0A0-76B0-4BAB-8D02-5DB74ACC0953}" srcOrd="0" destOrd="3" presId="urn:microsoft.com/office/officeart/2005/8/layout/vList6"/>
    <dgm:cxn modelId="{1804D3F8-D442-4088-979F-06FD89A2D5D9}" srcId="{B9DB5FB4-E9C8-4664-8C9A-4F2954FD5202}" destId="{07C11CB2-C605-487F-95E9-FDACAB9DB3F2}" srcOrd="0" destOrd="0" parTransId="{29F118D0-BC8F-4DDF-9CF2-85A55DE4D47C}" sibTransId="{E17575E6-C954-4019-AC16-27B111F99711}"/>
    <dgm:cxn modelId="{13FF0F98-5D08-474A-94E4-B802862D3472}" srcId="{07C11CB2-C605-487F-95E9-FDACAB9DB3F2}" destId="{6C0BD924-3338-4F55-ABEE-64A94AFF1D71}" srcOrd="3" destOrd="0" parTransId="{476942C1-1C48-43E1-884C-A9749479E45C}" sibTransId="{3BE5847A-C680-44C8-8DFB-B304BC8D7398}"/>
    <dgm:cxn modelId="{56C11775-E178-4C24-BD36-736243F9315B}" srcId="{D6A8E95B-1398-4E4E-BE54-EC141B6CFA6C}" destId="{C9F76164-EB79-4923-B9C4-2DB3AC4B726E}" srcOrd="2" destOrd="0" parTransId="{E67AB69F-6325-4E8F-BBDC-B71B3A3FBC4A}" sibTransId="{31FFD59B-DBD3-4C9E-9061-9AF50966A6B6}"/>
    <dgm:cxn modelId="{3BED6AC8-4209-465C-A6D1-3C81A7F9BFCD}" srcId="{07C11CB2-C605-487F-95E9-FDACAB9DB3F2}" destId="{ECF20C50-73BE-4B61-979F-8C5667AD8CDB}" srcOrd="6" destOrd="0" parTransId="{06092EB6-4E97-42B9-BF11-F453D792B561}" sibTransId="{52ED325D-BB42-4846-9D49-B3CAEC35E5D6}"/>
    <dgm:cxn modelId="{E6457013-D784-42A8-BD90-DA693C00C44D}" type="presOf" srcId="{D6A8E95B-1398-4E4E-BE54-EC141B6CFA6C}" destId="{4EED12C7-40BF-4154-A62C-C3177445FDD3}" srcOrd="0" destOrd="0" presId="urn:microsoft.com/office/officeart/2005/8/layout/vList6"/>
    <dgm:cxn modelId="{4F4F92EA-30BD-4DC1-8350-68C4E497CB73}" type="presOf" srcId="{C9F76164-EB79-4923-B9C4-2DB3AC4B726E}" destId="{4945D0A0-76B0-4BAB-8D02-5DB74ACC0953}" srcOrd="0" destOrd="2" presId="urn:microsoft.com/office/officeart/2005/8/layout/vList6"/>
    <dgm:cxn modelId="{11130D98-90B1-4BF8-9E00-23AB3C762ABB}" type="presOf" srcId="{6C0BD924-3338-4F55-ABEE-64A94AFF1D71}" destId="{86FAA2CD-5E1F-4600-B392-8FF3E6B6A7E2}" srcOrd="0" destOrd="3" presId="urn:microsoft.com/office/officeart/2005/8/layout/vList6"/>
    <dgm:cxn modelId="{687A92FA-B6E9-4F46-B50D-662266085852}" srcId="{07C11CB2-C605-487F-95E9-FDACAB9DB3F2}" destId="{EF1C6E13-2EB8-4757-A6D7-16F4DDAEF38D}" srcOrd="1" destOrd="0" parTransId="{6D98FC15-01C2-4979-98FA-5C45C9566594}" sibTransId="{B340D181-6C4A-4160-847B-23FF635EA4DA}"/>
    <dgm:cxn modelId="{D48CDC2A-D3FF-4B05-B042-DBED53FD0039}" type="presOf" srcId="{12AC76B0-6D04-4AA8-B3BE-FB0A6BFB3CFD}" destId="{86FAA2CD-5E1F-4600-B392-8FF3E6B6A7E2}" srcOrd="0" destOrd="5" presId="urn:microsoft.com/office/officeart/2005/8/layout/vList6"/>
    <dgm:cxn modelId="{BDCCD141-F1FF-4815-A7CB-061F1466C106}" srcId="{D6A8E95B-1398-4E4E-BE54-EC141B6CFA6C}" destId="{391AEEE1-B68C-4E75-9533-FDD6BE5C3089}" srcOrd="1" destOrd="0" parTransId="{4C87D527-C0A9-4779-A834-0830C532C938}" sibTransId="{61147DBB-C1F5-4AA7-8863-7BCAB29E633B}"/>
    <dgm:cxn modelId="{93EFBBA4-8C7D-49B1-9F05-FEE25A60B26F}" type="presOf" srcId="{C693DAAB-80CC-43E9-8420-E605F20303DD}" destId="{86FAA2CD-5E1F-4600-B392-8FF3E6B6A7E2}" srcOrd="0" destOrd="0" presId="urn:microsoft.com/office/officeart/2005/8/layout/vList6"/>
    <dgm:cxn modelId="{C0E7B93D-3698-40F0-A09E-EAACCFFC7C8D}" type="presOf" srcId="{ECF20C50-73BE-4B61-979F-8C5667AD8CDB}" destId="{86FAA2CD-5E1F-4600-B392-8FF3E6B6A7E2}" srcOrd="0" destOrd="6" presId="urn:microsoft.com/office/officeart/2005/8/layout/vList6"/>
    <dgm:cxn modelId="{50926CC4-0E14-4652-8186-CD32601B58D1}" type="presParOf" srcId="{EC47A093-C50F-474A-A786-5E6B95131D7E}" destId="{905B99F1-0F5E-45A6-905A-D339733991FA}" srcOrd="0" destOrd="0" presId="urn:microsoft.com/office/officeart/2005/8/layout/vList6"/>
    <dgm:cxn modelId="{A3FB69D4-32AA-4EB3-8A2C-9280C77CA545}" type="presParOf" srcId="{905B99F1-0F5E-45A6-905A-D339733991FA}" destId="{219449BD-F2AF-4374-B617-E1EE94717A12}" srcOrd="0" destOrd="0" presId="urn:microsoft.com/office/officeart/2005/8/layout/vList6"/>
    <dgm:cxn modelId="{85CDF2E4-6BAF-4D73-AE46-BDCD27F07263}" type="presParOf" srcId="{905B99F1-0F5E-45A6-905A-D339733991FA}" destId="{86FAA2CD-5E1F-4600-B392-8FF3E6B6A7E2}" srcOrd="1" destOrd="0" presId="urn:microsoft.com/office/officeart/2005/8/layout/vList6"/>
    <dgm:cxn modelId="{B9D9DB9B-E582-440C-8CE5-0FA1B3EBB3A9}" type="presParOf" srcId="{EC47A093-C50F-474A-A786-5E6B95131D7E}" destId="{657AEC87-526C-4409-8891-CFA98074E5B5}" srcOrd="1" destOrd="0" presId="urn:microsoft.com/office/officeart/2005/8/layout/vList6"/>
    <dgm:cxn modelId="{C10A43BA-9401-4C5A-966D-1C7BC4062F17}" type="presParOf" srcId="{EC47A093-C50F-474A-A786-5E6B95131D7E}" destId="{441A6165-A2C4-4725-865B-BACCF5A87F6D}" srcOrd="2" destOrd="0" presId="urn:microsoft.com/office/officeart/2005/8/layout/vList6"/>
    <dgm:cxn modelId="{6B5DDDB9-4F2B-4737-AB22-AF4ED719EF21}" type="presParOf" srcId="{441A6165-A2C4-4725-865B-BACCF5A87F6D}" destId="{4EED12C7-40BF-4154-A62C-C3177445FDD3}" srcOrd="0" destOrd="0" presId="urn:microsoft.com/office/officeart/2005/8/layout/vList6"/>
    <dgm:cxn modelId="{0A714D8C-C50D-41D7-9634-38EF7FF01A76}" type="presParOf" srcId="{441A6165-A2C4-4725-865B-BACCF5A87F6D}" destId="{4945D0A0-76B0-4BAB-8D02-5DB74ACC09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7899C4-C78A-46FE-8053-AEDD14A31D95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5321C5-C1B1-4CDA-9C1A-57BF9F4092C5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КНП “ Центр первинної медико-санітарної допомоги ” ВСР” – 2 491,9 тис.  грн.</a:t>
          </a:r>
          <a:endParaRPr lang="uk-UA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2047C6FC-F32F-4F66-9CC4-86FC76ECDEA4}" type="parTrans" cxnId="{5A048084-1324-4994-B55F-B90E0DBCB33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4B85AA15-15BF-430F-A755-46D50528981E}" type="sibTrans" cxnId="{5A048084-1324-4994-B55F-B90E0DBCB33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4FE280DE-525F-490F-BC2B-D08B19186DAD}">
      <dgm:prSet phldrT="[Текст]"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Заробітна плата працівникам – 1 300,8  тис. </a:t>
          </a:r>
          <a:r>
            <a:rPr lang="uk-UA" noProof="0" dirty="0" err="1" smtClean="0">
              <a:latin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7BA78040-70FF-48AE-9BCC-0086A281B198}" type="parTrans" cxnId="{AEAF023C-AE50-4C7F-8EAD-811AB8DBD24A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28BAE184-94AC-4AD5-8477-636BE860D672}" type="sibTrans" cxnId="{AEAF023C-AE50-4C7F-8EAD-811AB8DBD24A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3AA302E1-1572-4630-93FC-E499F7E17E0F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КНП “ </a:t>
          </a:r>
          <a:r>
            <a:rPr lang="uk-UA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Павлоградська</a:t>
          </a:r>
          <a:r>
            <a:rPr lang="uk-UA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центральна районна лікарня ” ВСР” –  3 512,9 тис. грн.</a:t>
          </a:r>
          <a:endParaRPr lang="uk-UA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508628FF-820B-4B5E-BD50-F910D15F9884}" type="parTrans" cxnId="{21F2F212-BB43-431B-9A8B-6D02AD4535CA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B9BF558F-B6E1-4651-A57B-5A2DB7FF8492}" type="sibTrans" cxnId="{21F2F212-BB43-431B-9A8B-6D02AD4535CA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57879ED8-3EE7-40FB-9FF4-030A10032CDC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Предмети, матеріали, обладнання та інвентар           –  58,8 тис. </a:t>
          </a:r>
          <a:r>
            <a:rPr lang="uk-UA" noProof="0" dirty="0" err="1" smtClean="0">
              <a:latin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</a:rPr>
            <a:t>;</a:t>
          </a:r>
          <a:endParaRPr lang="uk-UA" noProof="0" dirty="0">
            <a:latin typeface="Cambria" pitchFamily="18" charset="0"/>
          </a:endParaRPr>
        </a:p>
      </dgm:t>
    </dgm:pt>
    <dgm:pt modelId="{BAD33628-9F32-4AE6-9E1E-EDA2534B63AD}" type="parTrans" cxnId="{2390F241-A3E4-4EB5-97E0-379BC9953B35}">
      <dgm:prSet/>
      <dgm:spPr/>
      <dgm:t>
        <a:bodyPr/>
        <a:lstStyle/>
        <a:p>
          <a:endParaRPr lang="uk-UA"/>
        </a:p>
      </dgm:t>
    </dgm:pt>
    <dgm:pt modelId="{E2FD2665-F512-4181-BFFE-360CBBA72A4A}" type="sibTrans" cxnId="{2390F241-A3E4-4EB5-97E0-379BC9953B35}">
      <dgm:prSet/>
      <dgm:spPr/>
      <dgm:t>
        <a:bodyPr/>
        <a:lstStyle/>
        <a:p>
          <a:endParaRPr lang="uk-UA"/>
        </a:p>
      </dgm:t>
    </dgm:pt>
    <dgm:pt modelId="{BB723618-FBB1-462B-A32A-06D58AF2783F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Медикаменти та перев'язувальні матеріали     – 48,7 тис. </a:t>
          </a:r>
          <a:r>
            <a:rPr lang="uk-UA" noProof="0" dirty="0" err="1" smtClean="0">
              <a:latin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</a:rPr>
            <a:t>;</a:t>
          </a:r>
          <a:endParaRPr lang="uk-UA" noProof="0" dirty="0">
            <a:latin typeface="Cambria" pitchFamily="18" charset="0"/>
          </a:endParaRPr>
        </a:p>
      </dgm:t>
    </dgm:pt>
    <dgm:pt modelId="{EAA64138-528F-4100-956C-D123C7FD1B75}" type="parTrans" cxnId="{B73A5A61-C32F-49F5-9E2F-12D52E045F53}">
      <dgm:prSet/>
      <dgm:spPr/>
      <dgm:t>
        <a:bodyPr/>
        <a:lstStyle/>
        <a:p>
          <a:endParaRPr lang="uk-UA"/>
        </a:p>
      </dgm:t>
    </dgm:pt>
    <dgm:pt modelId="{4EAD00FB-D9D3-44FD-A068-C273E82B2293}" type="sibTrans" cxnId="{B73A5A61-C32F-49F5-9E2F-12D52E045F53}">
      <dgm:prSet/>
      <dgm:spPr/>
      <dgm:t>
        <a:bodyPr/>
        <a:lstStyle/>
        <a:p>
          <a:endParaRPr lang="uk-UA"/>
        </a:p>
      </dgm:t>
    </dgm:pt>
    <dgm:pt modelId="{7D45F4D8-66A3-4654-BCC9-691CFA3418DC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Продукти харчування               –    185,2 тис. </a:t>
          </a:r>
          <a:r>
            <a:rPr lang="uk-UA" noProof="0" dirty="0" err="1" smtClean="0">
              <a:latin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</a:rPr>
            <a:t>;</a:t>
          </a:r>
          <a:endParaRPr lang="uk-UA" noProof="0" dirty="0">
            <a:latin typeface="Cambria" pitchFamily="18" charset="0"/>
          </a:endParaRPr>
        </a:p>
      </dgm:t>
    </dgm:pt>
    <dgm:pt modelId="{EA208CDC-661E-4B2B-92A8-CC687DE7B64F}" type="parTrans" cxnId="{CD5EC0A0-0CAB-47B9-96E4-5802C4DC3629}">
      <dgm:prSet/>
      <dgm:spPr/>
      <dgm:t>
        <a:bodyPr/>
        <a:lstStyle/>
        <a:p>
          <a:endParaRPr lang="uk-UA"/>
        </a:p>
      </dgm:t>
    </dgm:pt>
    <dgm:pt modelId="{F42B162B-1C2D-4428-8934-2FE63457CA85}" type="sibTrans" cxnId="{CD5EC0A0-0CAB-47B9-96E4-5802C4DC3629}">
      <dgm:prSet/>
      <dgm:spPr/>
      <dgm:t>
        <a:bodyPr/>
        <a:lstStyle/>
        <a:p>
          <a:endParaRPr lang="uk-UA"/>
        </a:p>
      </dgm:t>
    </dgm:pt>
    <dgm:pt modelId="{B03505B0-6DDD-4BE1-AF84-064DC6295832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Оплата послуг                      (крім комунальних)                    – 11,8 тис. </a:t>
          </a:r>
          <a:r>
            <a:rPr lang="uk-UA" noProof="0" dirty="0" err="1" smtClean="0">
              <a:latin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</a:rPr>
            <a:t>;</a:t>
          </a:r>
          <a:endParaRPr lang="uk-UA" noProof="0" dirty="0">
            <a:latin typeface="Cambria" pitchFamily="18" charset="0"/>
          </a:endParaRPr>
        </a:p>
      </dgm:t>
    </dgm:pt>
    <dgm:pt modelId="{E8A9DC0C-2E40-4ED0-8BD6-48F8A3B49999}" type="parTrans" cxnId="{C6BC6C65-83C0-447C-A982-178184524656}">
      <dgm:prSet/>
      <dgm:spPr/>
      <dgm:t>
        <a:bodyPr/>
        <a:lstStyle/>
        <a:p>
          <a:endParaRPr lang="uk-UA"/>
        </a:p>
      </dgm:t>
    </dgm:pt>
    <dgm:pt modelId="{92780839-38AC-4CCE-9A85-427F050E4B0F}" type="sibTrans" cxnId="{C6BC6C65-83C0-447C-A982-178184524656}">
      <dgm:prSet/>
      <dgm:spPr/>
      <dgm:t>
        <a:bodyPr/>
        <a:lstStyle/>
        <a:p>
          <a:endParaRPr lang="uk-UA"/>
        </a:p>
      </dgm:t>
    </dgm:pt>
    <dgm:pt modelId="{39EB8805-5A7A-4C3F-8E18-CF6A78C32234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Оплата енергоносіїв                  – 841,1 тис. </a:t>
          </a:r>
          <a:r>
            <a:rPr lang="uk-UA" noProof="0" dirty="0" err="1" smtClean="0">
              <a:latin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</a:rPr>
            <a:t>;</a:t>
          </a:r>
          <a:endParaRPr lang="uk-UA" noProof="0" dirty="0">
            <a:latin typeface="Cambria" pitchFamily="18" charset="0"/>
          </a:endParaRPr>
        </a:p>
      </dgm:t>
    </dgm:pt>
    <dgm:pt modelId="{5722A86B-5F35-489F-B1FA-31D13F67AFF7}" type="parTrans" cxnId="{2C95D3A2-AF6F-465C-8EB2-8AFD90FB2213}">
      <dgm:prSet/>
      <dgm:spPr/>
      <dgm:t>
        <a:bodyPr/>
        <a:lstStyle/>
        <a:p>
          <a:endParaRPr lang="uk-UA"/>
        </a:p>
      </dgm:t>
    </dgm:pt>
    <dgm:pt modelId="{F335B6F5-E107-45BA-A105-115549A87FA9}" type="sibTrans" cxnId="{2C95D3A2-AF6F-465C-8EB2-8AFD90FB2213}">
      <dgm:prSet/>
      <dgm:spPr/>
      <dgm:t>
        <a:bodyPr/>
        <a:lstStyle/>
        <a:p>
          <a:endParaRPr lang="uk-UA"/>
        </a:p>
      </dgm:t>
    </dgm:pt>
    <dgm:pt modelId="{5C3DA840-9888-4ABA-9CE5-6AD80C46AA23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</a:rPr>
            <a:t>Пільгові медикаменти              – 45,4 тис. грн.</a:t>
          </a:r>
          <a:endParaRPr lang="uk-UA" noProof="0" dirty="0">
            <a:latin typeface="Cambria" pitchFamily="18" charset="0"/>
          </a:endParaRPr>
        </a:p>
      </dgm:t>
    </dgm:pt>
    <dgm:pt modelId="{621D6FA6-D578-4CF4-A846-B436FE07788E}" type="parTrans" cxnId="{8B023E3E-2170-41F4-B5DD-F2985FC376FB}">
      <dgm:prSet/>
      <dgm:spPr/>
      <dgm:t>
        <a:bodyPr/>
        <a:lstStyle/>
        <a:p>
          <a:endParaRPr lang="uk-UA"/>
        </a:p>
      </dgm:t>
    </dgm:pt>
    <dgm:pt modelId="{31BAE4A1-64F4-4EEB-9325-FF5ECB8F1698}" type="sibTrans" cxnId="{8B023E3E-2170-41F4-B5DD-F2985FC376FB}">
      <dgm:prSet/>
      <dgm:spPr/>
      <dgm:t>
        <a:bodyPr/>
        <a:lstStyle/>
        <a:p>
          <a:endParaRPr lang="uk-UA"/>
        </a:p>
      </dgm:t>
    </dgm:pt>
    <dgm:pt modelId="{CDF16EAC-BE45-430B-A47E-FDD9E7E9839C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  <a:ea typeface="Cambria" pitchFamily="18" charset="0"/>
            </a:rPr>
            <a:t>Медикаменти та перев'язувальні матеріали     –  </a:t>
          </a:r>
          <a:r>
            <a:rPr lang="ru-RU" b="0" i="0" u="none" dirty="0" smtClean="0">
              <a:latin typeface="Cambria" pitchFamily="18" charset="0"/>
              <a:ea typeface="Cambria" pitchFamily="18" charset="0"/>
            </a:rPr>
            <a:t>283,9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 тис. </a:t>
          </a:r>
          <a:r>
            <a:rPr lang="uk-UA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F8C82B99-E39E-43E9-9099-761C926BA37A}" type="parTrans" cxnId="{572801B8-319A-446A-95C1-08CFD11E0820}">
      <dgm:prSet/>
      <dgm:spPr/>
      <dgm:t>
        <a:bodyPr/>
        <a:lstStyle/>
        <a:p>
          <a:endParaRPr lang="uk-UA"/>
        </a:p>
      </dgm:t>
    </dgm:pt>
    <dgm:pt modelId="{E5CE66DF-1751-437E-A1BE-440CF8321D8D}" type="sibTrans" cxnId="{572801B8-319A-446A-95C1-08CFD11E0820}">
      <dgm:prSet/>
      <dgm:spPr/>
      <dgm:t>
        <a:bodyPr/>
        <a:lstStyle/>
        <a:p>
          <a:endParaRPr lang="uk-UA"/>
        </a:p>
      </dgm:t>
    </dgm:pt>
    <dgm:pt modelId="{3DE4BFB3-35CB-4FB1-8CC1-F1087E276F4B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  <a:ea typeface="Cambria" pitchFamily="18" charset="0"/>
            </a:rPr>
            <a:t>Продукти харчування                – </a:t>
          </a:r>
          <a:r>
            <a:rPr lang="ru-RU" b="0" i="0" u="none" dirty="0" smtClean="0">
              <a:latin typeface="Cambria" pitchFamily="18" charset="0"/>
              <a:ea typeface="Cambria" pitchFamily="18" charset="0"/>
            </a:rPr>
            <a:t>257,0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 тис. </a:t>
          </a:r>
          <a:r>
            <a:rPr lang="uk-UA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A914C10D-C2DC-4ACD-912E-5328BE14A24D}" type="parTrans" cxnId="{DEC54546-FA4C-4261-B2B9-BB01BB8817B3}">
      <dgm:prSet/>
      <dgm:spPr/>
      <dgm:t>
        <a:bodyPr/>
        <a:lstStyle/>
        <a:p>
          <a:endParaRPr lang="uk-UA"/>
        </a:p>
      </dgm:t>
    </dgm:pt>
    <dgm:pt modelId="{B24FA394-89DC-4CA6-B0E1-7B8AA1F1CDE7}" type="sibTrans" cxnId="{DEC54546-FA4C-4261-B2B9-BB01BB8817B3}">
      <dgm:prSet/>
      <dgm:spPr/>
      <dgm:t>
        <a:bodyPr/>
        <a:lstStyle/>
        <a:p>
          <a:endParaRPr lang="uk-UA"/>
        </a:p>
      </dgm:t>
    </dgm:pt>
    <dgm:pt modelId="{38D604CA-7169-4A2B-99CA-A11791782476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  <a:ea typeface="Cambria" pitchFamily="18" charset="0"/>
            </a:rPr>
            <a:t>Оплата послуг (крім комунальних)                               – 113,4 тис. </a:t>
          </a:r>
          <a:r>
            <a:rPr lang="uk-UA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44B87209-9702-48ED-ACBD-02747F301FB4}" type="parTrans" cxnId="{1797FA18-0A98-4490-956C-C294920B8A54}">
      <dgm:prSet/>
      <dgm:spPr/>
      <dgm:t>
        <a:bodyPr/>
        <a:lstStyle/>
        <a:p>
          <a:endParaRPr lang="uk-UA"/>
        </a:p>
      </dgm:t>
    </dgm:pt>
    <dgm:pt modelId="{DF5A719F-DBAF-4855-8ABF-9112985CD300}" type="sibTrans" cxnId="{1797FA18-0A98-4490-956C-C294920B8A54}">
      <dgm:prSet/>
      <dgm:spPr/>
      <dgm:t>
        <a:bodyPr/>
        <a:lstStyle/>
        <a:p>
          <a:endParaRPr lang="uk-UA"/>
        </a:p>
      </dgm:t>
    </dgm:pt>
    <dgm:pt modelId="{08679FBB-0BB7-4AB4-981D-B60A454CECA4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  <a:ea typeface="Cambria" pitchFamily="18" charset="0"/>
            </a:rPr>
            <a:t>Оплата енергоносіїв                  – 2 643,1 тис. </a:t>
          </a:r>
          <a:r>
            <a:rPr lang="uk-UA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A45EF66A-52EA-4E8A-AF00-E7184D25E7E9}" type="parTrans" cxnId="{7703219A-FDEA-40D6-92C1-59D65B32E418}">
      <dgm:prSet/>
      <dgm:spPr/>
      <dgm:t>
        <a:bodyPr/>
        <a:lstStyle/>
        <a:p>
          <a:endParaRPr lang="uk-UA"/>
        </a:p>
      </dgm:t>
    </dgm:pt>
    <dgm:pt modelId="{6F1607AC-8AD9-41D3-8A8E-734D9B1C629C}" type="sibTrans" cxnId="{7703219A-FDEA-40D6-92C1-59D65B32E418}">
      <dgm:prSet/>
      <dgm:spPr/>
      <dgm:t>
        <a:bodyPr/>
        <a:lstStyle/>
        <a:p>
          <a:endParaRPr lang="uk-UA"/>
        </a:p>
      </dgm:t>
    </dgm:pt>
    <dgm:pt modelId="{093E8078-B8C5-42E7-A0BD-99BB2AEC6D05}">
      <dgm:prSet/>
      <dgm:spPr/>
      <dgm:t>
        <a:bodyPr/>
        <a:lstStyle/>
        <a:p>
          <a:r>
            <a:rPr lang="uk-UA" noProof="0" dirty="0" smtClean="0">
              <a:latin typeface="Cambria" pitchFamily="18" charset="0"/>
              <a:ea typeface="Cambria" pitchFamily="18" charset="0"/>
            </a:rPr>
            <a:t>Виплата пенсій                             – 38,7 тис. </a:t>
          </a:r>
          <a:r>
            <a:rPr lang="uk-UA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ED5056BB-9D75-42E6-B88D-90CBA78A774B}" type="parTrans" cxnId="{CC3AB2D3-E7F3-42E2-BB12-D9FB8ED453E6}">
      <dgm:prSet/>
      <dgm:spPr/>
      <dgm:t>
        <a:bodyPr/>
        <a:lstStyle/>
        <a:p>
          <a:endParaRPr lang="uk-UA"/>
        </a:p>
      </dgm:t>
    </dgm:pt>
    <dgm:pt modelId="{5F045824-4069-4875-AE6C-C0E41ABAB88A}" type="sibTrans" cxnId="{CC3AB2D3-E7F3-42E2-BB12-D9FB8ED453E6}">
      <dgm:prSet/>
      <dgm:spPr/>
      <dgm:t>
        <a:bodyPr/>
        <a:lstStyle/>
        <a:p>
          <a:endParaRPr lang="uk-UA"/>
        </a:p>
      </dgm:t>
    </dgm:pt>
    <dgm:pt modelId="{1FDE3D2D-E161-4285-B5FF-0324072A9726}">
      <dgm:prSet phldrT="[Текст]"/>
      <dgm:spPr/>
      <dgm:t>
        <a:bodyPr/>
        <a:lstStyle/>
        <a:p>
          <a:r>
            <a:rPr lang="uk-UA" noProof="0" dirty="0" smtClean="0">
              <a:latin typeface="Cambria" pitchFamily="18" charset="0"/>
              <a:ea typeface="Cambria" pitchFamily="18" charset="0"/>
            </a:rPr>
            <a:t>Предмети, матеріали, обладнання та інвентар           – </a:t>
          </a:r>
          <a:r>
            <a:rPr lang="ru-RU" b="0" i="0" u="none" dirty="0" smtClean="0">
              <a:latin typeface="Cambria" pitchFamily="18" charset="0"/>
              <a:ea typeface="Cambria" pitchFamily="18" charset="0"/>
            </a:rPr>
            <a:t>164,1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 тис. </a:t>
          </a:r>
          <a:r>
            <a:rPr lang="uk-UA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noProof="0" dirty="0">
            <a:latin typeface="Cambria" pitchFamily="18" charset="0"/>
            <a:ea typeface="Cambria" pitchFamily="18" charset="0"/>
          </a:endParaRPr>
        </a:p>
      </dgm:t>
    </dgm:pt>
    <dgm:pt modelId="{2297590C-F301-4D4C-A26B-FB32EB89D9D8}" type="parTrans" cxnId="{330E8C5B-A848-4A46-BDAB-F03B5E6C7311}">
      <dgm:prSet/>
      <dgm:spPr/>
      <dgm:t>
        <a:bodyPr/>
        <a:lstStyle/>
        <a:p>
          <a:endParaRPr lang="uk-UA"/>
        </a:p>
      </dgm:t>
    </dgm:pt>
    <dgm:pt modelId="{325B5BA4-A9D2-44F8-AF7D-E23DF9143669}" type="sibTrans" cxnId="{330E8C5B-A848-4A46-BDAB-F03B5E6C7311}">
      <dgm:prSet/>
      <dgm:spPr/>
      <dgm:t>
        <a:bodyPr/>
        <a:lstStyle/>
        <a:p>
          <a:endParaRPr lang="uk-UA"/>
        </a:p>
      </dgm:t>
    </dgm:pt>
    <dgm:pt modelId="{E73A8385-A680-4C86-BFD7-5AFF960BAAD5}">
      <dgm:prSet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Окремі</a:t>
          </a:r>
          <a:r>
            <a:rPr lang="ru-RU" b="0" i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заходи по </a:t>
          </a:r>
          <a:r>
            <a:rPr lang="ru-RU" b="0" i="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реалізації</a:t>
          </a:r>
          <a:r>
            <a:rPr lang="uk-UA" noProof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програм                                           – 12,7 тис. грн.</a:t>
          </a:r>
          <a:endParaRPr lang="uk-UA" noProof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58056582-D62E-417B-B4BF-EBE0B6AF9CDE}" type="parTrans" cxnId="{F8EDD2EA-9903-41D1-8CF3-119A71AAC834}">
      <dgm:prSet/>
      <dgm:spPr/>
      <dgm:t>
        <a:bodyPr/>
        <a:lstStyle/>
        <a:p>
          <a:endParaRPr lang="uk-UA"/>
        </a:p>
      </dgm:t>
    </dgm:pt>
    <dgm:pt modelId="{8C6D1E6D-6842-4662-BB9B-34D6CBC631C1}" type="sibTrans" cxnId="{F8EDD2EA-9903-41D1-8CF3-119A71AAC834}">
      <dgm:prSet/>
      <dgm:spPr/>
      <dgm:t>
        <a:bodyPr/>
        <a:lstStyle/>
        <a:p>
          <a:endParaRPr lang="uk-UA"/>
        </a:p>
      </dgm:t>
    </dgm:pt>
    <dgm:pt modelId="{2F8E26E4-6668-4E3F-A339-98D9483CDA85}" type="pres">
      <dgm:prSet presAssocID="{CE7899C4-C78A-46FE-8053-AEDD14A31D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F93EF2-A5DC-4601-A441-EFBF6CC126A2}" type="pres">
      <dgm:prSet presAssocID="{C35321C5-C1B1-4CDA-9C1A-57BF9F4092C5}" presName="composite" presStyleCnt="0"/>
      <dgm:spPr/>
    </dgm:pt>
    <dgm:pt modelId="{71F66FCE-EDA1-4079-87B8-EB6F2ECE1634}" type="pres">
      <dgm:prSet presAssocID="{C35321C5-C1B1-4CDA-9C1A-57BF9F4092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5F9036-D2E5-4603-972F-4A5CC5645F2A}" type="pres">
      <dgm:prSet presAssocID="{C35321C5-C1B1-4CDA-9C1A-57BF9F4092C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5DC242-0804-4787-B35A-1D606587504F}" type="pres">
      <dgm:prSet presAssocID="{4B85AA15-15BF-430F-A755-46D50528981E}" presName="space" presStyleCnt="0"/>
      <dgm:spPr/>
    </dgm:pt>
    <dgm:pt modelId="{19B76A43-5D67-4ACE-8122-887173895A9B}" type="pres">
      <dgm:prSet presAssocID="{3AA302E1-1572-4630-93FC-E499F7E17E0F}" presName="composite" presStyleCnt="0"/>
      <dgm:spPr/>
    </dgm:pt>
    <dgm:pt modelId="{F20E15F2-7BC2-4491-AC28-A922DF18F9D4}" type="pres">
      <dgm:prSet presAssocID="{3AA302E1-1572-4630-93FC-E499F7E17E0F}" presName="parTx" presStyleLbl="alignNode1" presStyleIdx="1" presStyleCnt="2" custLinFactNeighborX="-4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2414E2-B607-45B6-BAC9-B75015020832}" type="pres">
      <dgm:prSet presAssocID="{3AA302E1-1572-4630-93FC-E499F7E17E0F}" presName="desTx" presStyleLbl="alignAccFollowNode1" presStyleIdx="1" presStyleCnt="2" custLinFactNeighborX="-46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5EC0A0-0CAB-47B9-96E4-5802C4DC3629}" srcId="{C35321C5-C1B1-4CDA-9C1A-57BF9F4092C5}" destId="{7D45F4D8-66A3-4654-BCC9-691CFA3418DC}" srcOrd="3" destOrd="0" parTransId="{EA208CDC-661E-4B2B-92A8-CC687DE7B64F}" sibTransId="{F42B162B-1C2D-4428-8934-2FE63457CA85}"/>
    <dgm:cxn modelId="{A15B7783-2F31-4703-BB5D-61279F2CFCF1}" type="presOf" srcId="{38D604CA-7169-4A2B-99CA-A11791782476}" destId="{B52414E2-B607-45B6-BAC9-B75015020832}" srcOrd="0" destOrd="3" presId="urn:microsoft.com/office/officeart/2005/8/layout/hList1"/>
    <dgm:cxn modelId="{2C95D3A2-AF6F-465C-8EB2-8AFD90FB2213}" srcId="{C35321C5-C1B1-4CDA-9C1A-57BF9F4092C5}" destId="{39EB8805-5A7A-4C3F-8E18-CF6A78C32234}" srcOrd="5" destOrd="0" parTransId="{5722A86B-5F35-489F-B1FA-31D13F67AFF7}" sibTransId="{F335B6F5-E107-45BA-A105-115549A87FA9}"/>
    <dgm:cxn modelId="{53F39212-43B1-4087-A25C-55C7F1851726}" type="presOf" srcId="{3DE4BFB3-35CB-4FB1-8CC1-F1087E276F4B}" destId="{B52414E2-B607-45B6-BAC9-B75015020832}" srcOrd="0" destOrd="2" presId="urn:microsoft.com/office/officeart/2005/8/layout/hList1"/>
    <dgm:cxn modelId="{A89CC315-DA19-4054-8489-337BF988759F}" type="presOf" srcId="{39EB8805-5A7A-4C3F-8E18-CF6A78C32234}" destId="{725F9036-D2E5-4603-972F-4A5CC5645F2A}" srcOrd="0" destOrd="5" presId="urn:microsoft.com/office/officeart/2005/8/layout/hList1"/>
    <dgm:cxn modelId="{B73A5A61-C32F-49F5-9E2F-12D52E045F53}" srcId="{C35321C5-C1B1-4CDA-9C1A-57BF9F4092C5}" destId="{BB723618-FBB1-462B-A32A-06D58AF2783F}" srcOrd="2" destOrd="0" parTransId="{EAA64138-528F-4100-956C-D123C7FD1B75}" sibTransId="{4EAD00FB-D9D3-44FD-A068-C273E82B2293}"/>
    <dgm:cxn modelId="{8334EBCB-0697-4FBE-B164-CECF9FA16DAE}" type="presOf" srcId="{CDF16EAC-BE45-430B-A47E-FDD9E7E9839C}" destId="{B52414E2-B607-45B6-BAC9-B75015020832}" srcOrd="0" destOrd="1" presId="urn:microsoft.com/office/officeart/2005/8/layout/hList1"/>
    <dgm:cxn modelId="{CED4438D-9C3C-4D62-8259-71AE9B6689BE}" type="presOf" srcId="{093E8078-B8C5-42E7-A0BD-99BB2AEC6D05}" destId="{B52414E2-B607-45B6-BAC9-B75015020832}" srcOrd="0" destOrd="5" presId="urn:microsoft.com/office/officeart/2005/8/layout/hList1"/>
    <dgm:cxn modelId="{572801B8-319A-446A-95C1-08CFD11E0820}" srcId="{3AA302E1-1572-4630-93FC-E499F7E17E0F}" destId="{CDF16EAC-BE45-430B-A47E-FDD9E7E9839C}" srcOrd="1" destOrd="0" parTransId="{F8C82B99-E39E-43E9-9099-761C926BA37A}" sibTransId="{E5CE66DF-1751-437E-A1BE-440CF8321D8D}"/>
    <dgm:cxn modelId="{CF413034-6839-420F-99EC-B745F23235EF}" type="presOf" srcId="{C35321C5-C1B1-4CDA-9C1A-57BF9F4092C5}" destId="{71F66FCE-EDA1-4079-87B8-EB6F2ECE1634}" srcOrd="0" destOrd="0" presId="urn:microsoft.com/office/officeart/2005/8/layout/hList1"/>
    <dgm:cxn modelId="{5A048084-1324-4994-B55F-B90E0DBCB332}" srcId="{CE7899C4-C78A-46FE-8053-AEDD14A31D95}" destId="{C35321C5-C1B1-4CDA-9C1A-57BF9F4092C5}" srcOrd="0" destOrd="0" parTransId="{2047C6FC-F32F-4F66-9CC4-86FC76ECDEA4}" sibTransId="{4B85AA15-15BF-430F-A755-46D50528981E}"/>
    <dgm:cxn modelId="{BEA0FD36-55CF-4952-A38E-C7877847BE78}" type="presOf" srcId="{5C3DA840-9888-4ABA-9CE5-6AD80C46AA23}" destId="{725F9036-D2E5-4603-972F-4A5CC5645F2A}" srcOrd="0" destOrd="6" presId="urn:microsoft.com/office/officeart/2005/8/layout/hList1"/>
    <dgm:cxn modelId="{330E8C5B-A848-4A46-BDAB-F03B5E6C7311}" srcId="{3AA302E1-1572-4630-93FC-E499F7E17E0F}" destId="{1FDE3D2D-E161-4285-B5FF-0324072A9726}" srcOrd="0" destOrd="0" parTransId="{2297590C-F301-4D4C-A26B-FB32EB89D9D8}" sibTransId="{325B5BA4-A9D2-44F8-AF7D-E23DF9143669}"/>
    <dgm:cxn modelId="{59F8ED54-9D6A-4938-9D99-55CF78A48946}" type="presOf" srcId="{B03505B0-6DDD-4BE1-AF84-064DC6295832}" destId="{725F9036-D2E5-4603-972F-4A5CC5645F2A}" srcOrd="0" destOrd="4" presId="urn:microsoft.com/office/officeart/2005/8/layout/hList1"/>
    <dgm:cxn modelId="{2390F241-A3E4-4EB5-97E0-379BC9953B35}" srcId="{C35321C5-C1B1-4CDA-9C1A-57BF9F4092C5}" destId="{57879ED8-3EE7-40FB-9FF4-030A10032CDC}" srcOrd="1" destOrd="0" parTransId="{BAD33628-9F32-4AE6-9E1E-EDA2534B63AD}" sibTransId="{E2FD2665-F512-4181-BFFE-360CBBA72A4A}"/>
    <dgm:cxn modelId="{C6125B06-2FCE-4452-9CBB-D4F9B23371D7}" type="presOf" srcId="{E73A8385-A680-4C86-BFD7-5AFF960BAAD5}" destId="{B52414E2-B607-45B6-BAC9-B75015020832}" srcOrd="0" destOrd="6" presId="urn:microsoft.com/office/officeart/2005/8/layout/hList1"/>
    <dgm:cxn modelId="{3C40720A-6AC0-4D60-A509-BADD9745B6BC}" type="presOf" srcId="{CE7899C4-C78A-46FE-8053-AEDD14A31D95}" destId="{2F8E26E4-6668-4E3F-A339-98D9483CDA85}" srcOrd="0" destOrd="0" presId="urn:microsoft.com/office/officeart/2005/8/layout/hList1"/>
    <dgm:cxn modelId="{7703219A-FDEA-40D6-92C1-59D65B32E418}" srcId="{3AA302E1-1572-4630-93FC-E499F7E17E0F}" destId="{08679FBB-0BB7-4AB4-981D-B60A454CECA4}" srcOrd="4" destOrd="0" parTransId="{A45EF66A-52EA-4E8A-AF00-E7184D25E7E9}" sibTransId="{6F1607AC-8AD9-41D3-8A8E-734D9B1C629C}"/>
    <dgm:cxn modelId="{C3171987-6B6C-476C-8EBD-0FE980914DF3}" type="presOf" srcId="{1FDE3D2D-E161-4285-B5FF-0324072A9726}" destId="{B52414E2-B607-45B6-BAC9-B75015020832}" srcOrd="0" destOrd="0" presId="urn:microsoft.com/office/officeart/2005/8/layout/hList1"/>
    <dgm:cxn modelId="{21F2F212-BB43-431B-9A8B-6D02AD4535CA}" srcId="{CE7899C4-C78A-46FE-8053-AEDD14A31D95}" destId="{3AA302E1-1572-4630-93FC-E499F7E17E0F}" srcOrd="1" destOrd="0" parTransId="{508628FF-820B-4B5E-BD50-F910D15F9884}" sibTransId="{B9BF558F-B6E1-4651-A57B-5A2DB7FF8492}"/>
    <dgm:cxn modelId="{46925D15-CD85-4220-9762-3EC8182B4348}" type="presOf" srcId="{4FE280DE-525F-490F-BC2B-D08B19186DAD}" destId="{725F9036-D2E5-4603-972F-4A5CC5645F2A}" srcOrd="0" destOrd="0" presId="urn:microsoft.com/office/officeart/2005/8/layout/hList1"/>
    <dgm:cxn modelId="{C6BC6C65-83C0-447C-A982-178184524656}" srcId="{C35321C5-C1B1-4CDA-9C1A-57BF9F4092C5}" destId="{B03505B0-6DDD-4BE1-AF84-064DC6295832}" srcOrd="4" destOrd="0" parTransId="{E8A9DC0C-2E40-4ED0-8BD6-48F8A3B49999}" sibTransId="{92780839-38AC-4CCE-9A85-427F050E4B0F}"/>
    <dgm:cxn modelId="{CC3AB2D3-E7F3-42E2-BB12-D9FB8ED453E6}" srcId="{3AA302E1-1572-4630-93FC-E499F7E17E0F}" destId="{093E8078-B8C5-42E7-A0BD-99BB2AEC6D05}" srcOrd="5" destOrd="0" parTransId="{ED5056BB-9D75-42E6-B88D-90CBA78A774B}" sibTransId="{5F045824-4069-4875-AE6C-C0E41ABAB88A}"/>
    <dgm:cxn modelId="{D139B33A-F809-4D4A-9133-527E5A4BFC3D}" type="presOf" srcId="{08679FBB-0BB7-4AB4-981D-B60A454CECA4}" destId="{B52414E2-B607-45B6-BAC9-B75015020832}" srcOrd="0" destOrd="4" presId="urn:microsoft.com/office/officeart/2005/8/layout/hList1"/>
    <dgm:cxn modelId="{DEC54546-FA4C-4261-B2B9-BB01BB8817B3}" srcId="{3AA302E1-1572-4630-93FC-E499F7E17E0F}" destId="{3DE4BFB3-35CB-4FB1-8CC1-F1087E276F4B}" srcOrd="2" destOrd="0" parTransId="{A914C10D-C2DC-4ACD-912E-5328BE14A24D}" sibTransId="{B24FA394-89DC-4CA6-B0E1-7B8AA1F1CDE7}"/>
    <dgm:cxn modelId="{AEAF023C-AE50-4C7F-8EAD-811AB8DBD24A}" srcId="{C35321C5-C1B1-4CDA-9C1A-57BF9F4092C5}" destId="{4FE280DE-525F-490F-BC2B-D08B19186DAD}" srcOrd="0" destOrd="0" parTransId="{7BA78040-70FF-48AE-9BCC-0086A281B198}" sibTransId="{28BAE184-94AC-4AD5-8477-636BE860D672}"/>
    <dgm:cxn modelId="{A66C4F5C-391E-424D-A23E-2BE762C86184}" type="presOf" srcId="{7D45F4D8-66A3-4654-BCC9-691CFA3418DC}" destId="{725F9036-D2E5-4603-972F-4A5CC5645F2A}" srcOrd="0" destOrd="3" presId="urn:microsoft.com/office/officeart/2005/8/layout/hList1"/>
    <dgm:cxn modelId="{E0DD2C41-0FFC-48EC-8E15-3FCB6B9B9227}" type="presOf" srcId="{BB723618-FBB1-462B-A32A-06D58AF2783F}" destId="{725F9036-D2E5-4603-972F-4A5CC5645F2A}" srcOrd="0" destOrd="2" presId="urn:microsoft.com/office/officeart/2005/8/layout/hList1"/>
    <dgm:cxn modelId="{8B023E3E-2170-41F4-B5DD-F2985FC376FB}" srcId="{C35321C5-C1B1-4CDA-9C1A-57BF9F4092C5}" destId="{5C3DA840-9888-4ABA-9CE5-6AD80C46AA23}" srcOrd="6" destOrd="0" parTransId="{621D6FA6-D578-4CF4-A846-B436FE07788E}" sibTransId="{31BAE4A1-64F4-4EEB-9325-FF5ECB8F1698}"/>
    <dgm:cxn modelId="{F8EDD2EA-9903-41D1-8CF3-119A71AAC834}" srcId="{3AA302E1-1572-4630-93FC-E499F7E17E0F}" destId="{E73A8385-A680-4C86-BFD7-5AFF960BAAD5}" srcOrd="6" destOrd="0" parTransId="{58056582-D62E-417B-B4BF-EBE0B6AF9CDE}" sibTransId="{8C6D1E6D-6842-4662-BB9B-34D6CBC631C1}"/>
    <dgm:cxn modelId="{682F5C58-21B7-4364-A070-0E7DCC979975}" type="presOf" srcId="{57879ED8-3EE7-40FB-9FF4-030A10032CDC}" destId="{725F9036-D2E5-4603-972F-4A5CC5645F2A}" srcOrd="0" destOrd="1" presId="urn:microsoft.com/office/officeart/2005/8/layout/hList1"/>
    <dgm:cxn modelId="{1797FA18-0A98-4490-956C-C294920B8A54}" srcId="{3AA302E1-1572-4630-93FC-E499F7E17E0F}" destId="{38D604CA-7169-4A2B-99CA-A11791782476}" srcOrd="3" destOrd="0" parTransId="{44B87209-9702-48ED-ACBD-02747F301FB4}" sibTransId="{DF5A719F-DBAF-4855-8ABF-9112985CD300}"/>
    <dgm:cxn modelId="{9580570B-2F86-4F42-8A98-E403A4760E18}" type="presOf" srcId="{3AA302E1-1572-4630-93FC-E499F7E17E0F}" destId="{F20E15F2-7BC2-4491-AC28-A922DF18F9D4}" srcOrd="0" destOrd="0" presId="urn:microsoft.com/office/officeart/2005/8/layout/hList1"/>
    <dgm:cxn modelId="{DB58D8D8-0EEB-4285-B731-2B30A4DC2CCC}" type="presParOf" srcId="{2F8E26E4-6668-4E3F-A339-98D9483CDA85}" destId="{AEF93EF2-A5DC-4601-A441-EFBF6CC126A2}" srcOrd="0" destOrd="0" presId="urn:microsoft.com/office/officeart/2005/8/layout/hList1"/>
    <dgm:cxn modelId="{893C8049-E238-4BAD-8BDA-648791EA39D0}" type="presParOf" srcId="{AEF93EF2-A5DC-4601-A441-EFBF6CC126A2}" destId="{71F66FCE-EDA1-4079-87B8-EB6F2ECE1634}" srcOrd="0" destOrd="0" presId="urn:microsoft.com/office/officeart/2005/8/layout/hList1"/>
    <dgm:cxn modelId="{0F55BE08-3AC4-4776-8681-C4F539BAB838}" type="presParOf" srcId="{AEF93EF2-A5DC-4601-A441-EFBF6CC126A2}" destId="{725F9036-D2E5-4603-972F-4A5CC5645F2A}" srcOrd="1" destOrd="0" presId="urn:microsoft.com/office/officeart/2005/8/layout/hList1"/>
    <dgm:cxn modelId="{217D61D2-937E-4E72-8874-FAC604DF0CA0}" type="presParOf" srcId="{2F8E26E4-6668-4E3F-A339-98D9483CDA85}" destId="{8E5DC242-0804-4787-B35A-1D606587504F}" srcOrd="1" destOrd="0" presId="urn:microsoft.com/office/officeart/2005/8/layout/hList1"/>
    <dgm:cxn modelId="{60D02221-6988-458E-A18C-AEF8B2640228}" type="presParOf" srcId="{2F8E26E4-6668-4E3F-A339-98D9483CDA85}" destId="{19B76A43-5D67-4ACE-8122-887173895A9B}" srcOrd="2" destOrd="0" presId="urn:microsoft.com/office/officeart/2005/8/layout/hList1"/>
    <dgm:cxn modelId="{217AC17A-1B21-48C6-A4B4-D37918B528C4}" type="presParOf" srcId="{19B76A43-5D67-4ACE-8122-887173895A9B}" destId="{F20E15F2-7BC2-4491-AC28-A922DF18F9D4}" srcOrd="0" destOrd="0" presId="urn:microsoft.com/office/officeart/2005/8/layout/hList1"/>
    <dgm:cxn modelId="{7DE4D673-F189-49C1-B5CA-424CBE8260B3}" type="presParOf" srcId="{19B76A43-5D67-4ACE-8122-887173895A9B}" destId="{B52414E2-B607-45B6-BAC9-B750150208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312010-4458-4A5B-92B7-CA95557AECF3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D6516002-24FE-42CB-88B6-9FF4FEF30A4E}">
      <dgm:prSet phldrT="[Текст]"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Загальний обсяг видатків: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3 158,7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891B1DA1-BBD3-40FC-BAC3-5ACBF63A2ED5}" type="parTrans" cxnId="{F72C9EA2-975C-4FCD-86C1-CC9822B1B7B3}">
      <dgm:prSet/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84CB462A-55B1-4244-9577-131316B9142C}" type="sibTrans" cxnId="{F72C9EA2-975C-4FCD-86C1-CC9822B1B7B3}">
      <dgm:prSet/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31FCD60D-FD46-4FF7-9B03-850E73A10A34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uk-UA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Підтримка підприємств ЖКГ</a:t>
          </a:r>
        </a:p>
        <a:p>
          <a:r>
            <a:rPr lang="uk-UA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2428,0</a:t>
          </a:r>
          <a:r>
            <a:rPr lang="ru-RU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r>
            <a:rPr lang="uk-UA" sz="13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3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76188C46-0A2F-4214-9EB9-04A0E22125E6}" type="parTrans" cxnId="{CF67F8FF-0053-4DAC-BF7F-B1BF382343E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9E0A6DF5-652E-4CAB-947D-DC1D77E6B478}" type="sibTrans" cxnId="{CF67F8FF-0053-4DAC-BF7F-B1BF382343ED}">
      <dgm:prSet/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B7E565C7-0A12-41B3-947C-5CAFA2426C25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1300" b="1" dirty="0" smtClean="0">
              <a:ln w="1270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Заходи з поліпшення питної води      </a:t>
          </a:r>
        </a:p>
        <a:p>
          <a:r>
            <a:rPr lang="ru-RU" sz="1300" b="1" dirty="0" smtClean="0">
              <a:ln w="1270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301,1 </a:t>
          </a:r>
          <a:r>
            <a:rPr lang="uk-UA" sz="1300" b="1" dirty="0" err="1" smtClean="0">
              <a:ln w="1270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тис.грн</a:t>
          </a:r>
          <a:endParaRPr lang="uk-UA" sz="1300" b="1" dirty="0">
            <a:ln w="12700">
              <a:noFill/>
            </a:ln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</dgm:t>
    </dgm:pt>
    <dgm:pt modelId="{7130C72C-DEAA-4923-BFD5-7861FBF0F2F0}" type="parTrans" cxnId="{34161BA1-A360-4156-B69F-1D841DDC2B5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2BB6FD48-03DC-4E90-A5F3-4237995C382F}" type="sibTrans" cxnId="{34161BA1-A360-4156-B69F-1D841DDC2B55}">
      <dgm:prSet/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DB4ABB2C-CB7C-4FF6-ADF5-CE9D05F9D50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Благоустрій населених пунктів              </a:t>
          </a:r>
        </a:p>
        <a:p>
          <a:r>
            <a: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3,2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r>
            <a: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r>
            <a:rPr lang="uk-UA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75ED88EA-C3EB-4776-BFEA-FB4E60F9EA31}" type="parTrans" cxnId="{11F7CDE6-3791-4585-8896-FE4AC65B10D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A7784621-2302-4881-B147-05649CC3797D}" type="sibTrans" cxnId="{11F7CDE6-3791-4585-8896-FE4AC65B10DF}">
      <dgm:prSet/>
      <dgm:spPr/>
      <dgm:t>
        <a:bodyPr/>
        <a:lstStyle/>
        <a:p>
          <a:endParaRPr lang="uk-UA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D70A6B56-6DB6-4BE3-9EC2-E0C353A2116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Оплата вуличного освітлення        </a:t>
          </a:r>
        </a:p>
        <a:p>
          <a:r>
            <a:rPr lang="uk-UA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426,4 </a:t>
          </a:r>
          <a:r>
            <a:rPr lang="uk-UA" sz="13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r>
            <a:rPr lang="uk-UA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endParaRPr lang="uk-UA" sz="1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0ABF53CB-ABD9-4516-B59D-2E2A89494040}" type="parTrans" cxnId="{1399487E-68B6-4C6D-9753-D5716793A71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D0EA15C-1AFA-487E-841F-2F498973D9B3}" type="sibTrans" cxnId="{1399487E-68B6-4C6D-9753-D5716793A71F}">
      <dgm:prSet/>
      <dgm:spPr/>
      <dgm:t>
        <a:bodyPr/>
        <a:lstStyle/>
        <a:p>
          <a:endParaRPr lang="ru-RU"/>
        </a:p>
      </dgm:t>
    </dgm:pt>
    <dgm:pt modelId="{FC80D46C-8438-4877-9188-928B27393C14}" type="pres">
      <dgm:prSet presAssocID="{3A312010-4458-4A5B-92B7-CA95557AEC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30BE795-297F-4387-9FAA-2BE7BAC2820B}" type="pres">
      <dgm:prSet presAssocID="{D6516002-24FE-42CB-88B6-9FF4FEF30A4E}" presName="centerShape" presStyleLbl="node0" presStyleIdx="0" presStyleCnt="1" custScaleX="137905" custScaleY="70783" custLinFactNeighborX="5568" custLinFactNeighborY="-4974"/>
      <dgm:spPr/>
      <dgm:t>
        <a:bodyPr/>
        <a:lstStyle/>
        <a:p>
          <a:endParaRPr lang="uk-UA"/>
        </a:p>
      </dgm:t>
    </dgm:pt>
    <dgm:pt modelId="{619EFA89-4DA9-4313-8BBB-3375FFB8DCFA}" type="pres">
      <dgm:prSet presAssocID="{76188C46-0A2F-4214-9EB9-04A0E22125E6}" presName="Name9" presStyleLbl="parChTrans1D2" presStyleIdx="0" presStyleCnt="4"/>
      <dgm:spPr/>
      <dgm:t>
        <a:bodyPr/>
        <a:lstStyle/>
        <a:p>
          <a:endParaRPr lang="uk-UA"/>
        </a:p>
      </dgm:t>
    </dgm:pt>
    <dgm:pt modelId="{AFED0DF3-9868-4B68-9193-2C0B4349BE24}" type="pres">
      <dgm:prSet presAssocID="{76188C46-0A2F-4214-9EB9-04A0E22125E6}" presName="connTx" presStyleLbl="parChTrans1D2" presStyleIdx="0" presStyleCnt="4"/>
      <dgm:spPr/>
      <dgm:t>
        <a:bodyPr/>
        <a:lstStyle/>
        <a:p>
          <a:endParaRPr lang="uk-UA"/>
        </a:p>
      </dgm:t>
    </dgm:pt>
    <dgm:pt modelId="{136B2658-FDD7-46DC-994E-540747462BE9}" type="pres">
      <dgm:prSet presAssocID="{31FCD60D-FD46-4FF7-9B03-850E73A10A34}" presName="node" presStyleLbl="node1" presStyleIdx="0" presStyleCnt="4" custScaleX="110309" custScaleY="61740" custRadScaleRad="176261" custRadScaleInc="1540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09FFB5-6314-4E9B-B006-EB2FD66345D9}" type="pres">
      <dgm:prSet presAssocID="{7130C72C-DEAA-4923-BFD5-7861FBF0F2F0}" presName="Name9" presStyleLbl="parChTrans1D2" presStyleIdx="1" presStyleCnt="4"/>
      <dgm:spPr/>
      <dgm:t>
        <a:bodyPr/>
        <a:lstStyle/>
        <a:p>
          <a:endParaRPr lang="uk-UA"/>
        </a:p>
      </dgm:t>
    </dgm:pt>
    <dgm:pt modelId="{DACC4987-F86F-4C8F-80CE-61862F8AFCFD}" type="pres">
      <dgm:prSet presAssocID="{7130C72C-DEAA-4923-BFD5-7861FBF0F2F0}" presName="connTx" presStyleLbl="parChTrans1D2" presStyleIdx="1" presStyleCnt="4"/>
      <dgm:spPr/>
      <dgm:t>
        <a:bodyPr/>
        <a:lstStyle/>
        <a:p>
          <a:endParaRPr lang="uk-UA"/>
        </a:p>
      </dgm:t>
    </dgm:pt>
    <dgm:pt modelId="{57A3D12C-CF32-4C2B-8388-5FB273D90779}" type="pres">
      <dgm:prSet presAssocID="{B7E565C7-0A12-41B3-947C-5CAFA2426C25}" presName="node" presStyleLbl="node1" presStyleIdx="1" presStyleCnt="4" custScaleX="137267" custScaleY="80732" custRadScaleRad="170649" custRadScaleInc="3112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E6EC35-C15C-40B5-B670-0A1AF89493C5}" type="pres">
      <dgm:prSet presAssocID="{0ABF53CB-ABD9-4516-B59D-2E2A89494040}" presName="Name9" presStyleLbl="parChTrans1D2" presStyleIdx="2" presStyleCnt="4"/>
      <dgm:spPr/>
      <dgm:t>
        <a:bodyPr/>
        <a:lstStyle/>
        <a:p>
          <a:endParaRPr lang="ru-RU"/>
        </a:p>
      </dgm:t>
    </dgm:pt>
    <dgm:pt modelId="{B595B7B0-D851-4600-85A5-11EF4D97C250}" type="pres">
      <dgm:prSet presAssocID="{0ABF53CB-ABD9-4516-B59D-2E2A8949404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2E8B4EF-368D-4D28-8B87-AB1F54EEA9E6}" type="pres">
      <dgm:prSet presAssocID="{D70A6B56-6DB6-4BE3-9EC2-E0C353A21169}" presName="node" presStyleLbl="node1" presStyleIdx="2" presStyleCnt="4" custScaleX="123846" custScaleY="61637" custRadScaleRad="164368" custRadScaleInc="28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C913-9A35-4DB4-B2F5-9280C546B34E}" type="pres">
      <dgm:prSet presAssocID="{75ED88EA-C3EB-4776-BFEA-FB4E60F9EA31}" presName="Name9" presStyleLbl="parChTrans1D2" presStyleIdx="3" presStyleCnt="4"/>
      <dgm:spPr/>
      <dgm:t>
        <a:bodyPr/>
        <a:lstStyle/>
        <a:p>
          <a:endParaRPr lang="uk-UA"/>
        </a:p>
      </dgm:t>
    </dgm:pt>
    <dgm:pt modelId="{9CA95FB2-1305-4D5A-91F1-E6CB831E2F26}" type="pres">
      <dgm:prSet presAssocID="{75ED88EA-C3EB-4776-BFEA-FB4E60F9EA31}" presName="connTx" presStyleLbl="parChTrans1D2" presStyleIdx="3" presStyleCnt="4"/>
      <dgm:spPr/>
      <dgm:t>
        <a:bodyPr/>
        <a:lstStyle/>
        <a:p>
          <a:endParaRPr lang="uk-UA"/>
        </a:p>
      </dgm:t>
    </dgm:pt>
    <dgm:pt modelId="{CCA4EAB0-AD6B-405D-BE0D-608C9D139BDD}" type="pres">
      <dgm:prSet presAssocID="{DB4ABB2C-CB7C-4FF6-ADF5-CE9D05F9D502}" presName="node" presStyleLbl="node1" presStyleIdx="3" presStyleCnt="4" custScaleX="120272" custScaleY="68157" custRadScaleRad="178419" custRadScaleInc="-3161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3E3A5C2-E825-4289-A4CC-2F69E461B917}" type="presOf" srcId="{D70A6B56-6DB6-4BE3-9EC2-E0C353A21169}" destId="{D2E8B4EF-368D-4D28-8B87-AB1F54EEA9E6}" srcOrd="0" destOrd="0" presId="urn:microsoft.com/office/officeart/2005/8/layout/radial1"/>
    <dgm:cxn modelId="{8A0C615F-76BC-41F2-8E08-394F91526C90}" type="presOf" srcId="{75ED88EA-C3EB-4776-BFEA-FB4E60F9EA31}" destId="{9CA95FB2-1305-4D5A-91F1-E6CB831E2F26}" srcOrd="1" destOrd="0" presId="urn:microsoft.com/office/officeart/2005/8/layout/radial1"/>
    <dgm:cxn modelId="{F72C9EA2-975C-4FCD-86C1-CC9822B1B7B3}" srcId="{3A312010-4458-4A5B-92B7-CA95557AECF3}" destId="{D6516002-24FE-42CB-88B6-9FF4FEF30A4E}" srcOrd="0" destOrd="0" parTransId="{891B1DA1-BBD3-40FC-BAC3-5ACBF63A2ED5}" sibTransId="{84CB462A-55B1-4244-9577-131316B9142C}"/>
    <dgm:cxn modelId="{1399487E-68B6-4C6D-9753-D5716793A71F}" srcId="{D6516002-24FE-42CB-88B6-9FF4FEF30A4E}" destId="{D70A6B56-6DB6-4BE3-9EC2-E0C353A21169}" srcOrd="2" destOrd="0" parTransId="{0ABF53CB-ABD9-4516-B59D-2E2A89494040}" sibTransId="{ED0EA15C-1AFA-487E-841F-2F498973D9B3}"/>
    <dgm:cxn modelId="{90FE065D-646F-415F-BEC9-592DFB752CE1}" type="presOf" srcId="{75ED88EA-C3EB-4776-BFEA-FB4E60F9EA31}" destId="{400FC913-9A35-4DB4-B2F5-9280C546B34E}" srcOrd="0" destOrd="0" presId="urn:microsoft.com/office/officeart/2005/8/layout/radial1"/>
    <dgm:cxn modelId="{34161BA1-A360-4156-B69F-1D841DDC2B55}" srcId="{D6516002-24FE-42CB-88B6-9FF4FEF30A4E}" destId="{B7E565C7-0A12-41B3-947C-5CAFA2426C25}" srcOrd="1" destOrd="0" parTransId="{7130C72C-DEAA-4923-BFD5-7861FBF0F2F0}" sibTransId="{2BB6FD48-03DC-4E90-A5F3-4237995C382F}"/>
    <dgm:cxn modelId="{4562EC27-59EB-4131-9DAF-666CC282365E}" type="presOf" srcId="{B7E565C7-0A12-41B3-947C-5CAFA2426C25}" destId="{57A3D12C-CF32-4C2B-8388-5FB273D90779}" srcOrd="0" destOrd="0" presId="urn:microsoft.com/office/officeart/2005/8/layout/radial1"/>
    <dgm:cxn modelId="{470A7A1D-6DE8-42F1-8619-A23040B52C47}" type="presOf" srcId="{3A312010-4458-4A5B-92B7-CA95557AECF3}" destId="{FC80D46C-8438-4877-9188-928B27393C14}" srcOrd="0" destOrd="0" presId="urn:microsoft.com/office/officeart/2005/8/layout/radial1"/>
    <dgm:cxn modelId="{6CEAB703-5A6C-4E70-8866-44182445BD4D}" type="presOf" srcId="{0ABF53CB-ABD9-4516-B59D-2E2A89494040}" destId="{B595B7B0-D851-4600-85A5-11EF4D97C250}" srcOrd="1" destOrd="0" presId="urn:microsoft.com/office/officeart/2005/8/layout/radial1"/>
    <dgm:cxn modelId="{D2554D69-7553-4A8B-8739-06EDC5D85496}" type="presOf" srcId="{0ABF53CB-ABD9-4516-B59D-2E2A89494040}" destId="{1FE6EC35-C15C-40B5-B670-0A1AF89493C5}" srcOrd="0" destOrd="0" presId="urn:microsoft.com/office/officeart/2005/8/layout/radial1"/>
    <dgm:cxn modelId="{906B5265-DE72-43DE-BB7C-117B2A66FA6A}" type="presOf" srcId="{76188C46-0A2F-4214-9EB9-04A0E22125E6}" destId="{AFED0DF3-9868-4B68-9193-2C0B4349BE24}" srcOrd="1" destOrd="0" presId="urn:microsoft.com/office/officeart/2005/8/layout/radial1"/>
    <dgm:cxn modelId="{11F7CDE6-3791-4585-8896-FE4AC65B10DF}" srcId="{D6516002-24FE-42CB-88B6-9FF4FEF30A4E}" destId="{DB4ABB2C-CB7C-4FF6-ADF5-CE9D05F9D502}" srcOrd="3" destOrd="0" parTransId="{75ED88EA-C3EB-4776-BFEA-FB4E60F9EA31}" sibTransId="{A7784621-2302-4881-B147-05649CC3797D}"/>
    <dgm:cxn modelId="{9CAB4712-02C9-4031-ABE3-1874A20A0183}" type="presOf" srcId="{DB4ABB2C-CB7C-4FF6-ADF5-CE9D05F9D502}" destId="{CCA4EAB0-AD6B-405D-BE0D-608C9D139BDD}" srcOrd="0" destOrd="0" presId="urn:microsoft.com/office/officeart/2005/8/layout/radial1"/>
    <dgm:cxn modelId="{CF67F8FF-0053-4DAC-BF7F-B1BF382343ED}" srcId="{D6516002-24FE-42CB-88B6-9FF4FEF30A4E}" destId="{31FCD60D-FD46-4FF7-9B03-850E73A10A34}" srcOrd="0" destOrd="0" parTransId="{76188C46-0A2F-4214-9EB9-04A0E22125E6}" sibTransId="{9E0A6DF5-652E-4CAB-947D-DC1D77E6B478}"/>
    <dgm:cxn modelId="{6BC5DE38-FE90-423B-A5BA-5ACD7904B16F}" type="presOf" srcId="{31FCD60D-FD46-4FF7-9B03-850E73A10A34}" destId="{136B2658-FDD7-46DC-994E-540747462BE9}" srcOrd="0" destOrd="0" presId="urn:microsoft.com/office/officeart/2005/8/layout/radial1"/>
    <dgm:cxn modelId="{A7A22A84-2DC3-400C-9FAD-1B047E37DB25}" type="presOf" srcId="{7130C72C-DEAA-4923-BFD5-7861FBF0F2F0}" destId="{DACC4987-F86F-4C8F-80CE-61862F8AFCFD}" srcOrd="1" destOrd="0" presId="urn:microsoft.com/office/officeart/2005/8/layout/radial1"/>
    <dgm:cxn modelId="{59FD5184-A20C-477C-85C4-E50CD2800171}" type="presOf" srcId="{D6516002-24FE-42CB-88B6-9FF4FEF30A4E}" destId="{130BE795-297F-4387-9FAA-2BE7BAC2820B}" srcOrd="0" destOrd="0" presId="urn:microsoft.com/office/officeart/2005/8/layout/radial1"/>
    <dgm:cxn modelId="{8DFB7E76-9651-4700-8914-6DA5D45132AE}" type="presOf" srcId="{7130C72C-DEAA-4923-BFD5-7861FBF0F2F0}" destId="{F009FFB5-6314-4E9B-B006-EB2FD66345D9}" srcOrd="0" destOrd="0" presId="urn:microsoft.com/office/officeart/2005/8/layout/radial1"/>
    <dgm:cxn modelId="{A5CED2C8-C611-4A2A-BA99-3A677A86301B}" type="presOf" srcId="{76188C46-0A2F-4214-9EB9-04A0E22125E6}" destId="{619EFA89-4DA9-4313-8BBB-3375FFB8DCFA}" srcOrd="0" destOrd="0" presId="urn:microsoft.com/office/officeart/2005/8/layout/radial1"/>
    <dgm:cxn modelId="{6A6C1F00-7BA9-4A10-A124-5F01E6930A1C}" type="presParOf" srcId="{FC80D46C-8438-4877-9188-928B27393C14}" destId="{130BE795-297F-4387-9FAA-2BE7BAC2820B}" srcOrd="0" destOrd="0" presId="urn:microsoft.com/office/officeart/2005/8/layout/radial1"/>
    <dgm:cxn modelId="{8331871C-5114-4C19-8912-E4001F52192C}" type="presParOf" srcId="{FC80D46C-8438-4877-9188-928B27393C14}" destId="{619EFA89-4DA9-4313-8BBB-3375FFB8DCFA}" srcOrd="1" destOrd="0" presId="urn:microsoft.com/office/officeart/2005/8/layout/radial1"/>
    <dgm:cxn modelId="{9248E76F-C2F1-47E3-89B0-CAD25193AF32}" type="presParOf" srcId="{619EFA89-4DA9-4313-8BBB-3375FFB8DCFA}" destId="{AFED0DF3-9868-4B68-9193-2C0B4349BE24}" srcOrd="0" destOrd="0" presId="urn:microsoft.com/office/officeart/2005/8/layout/radial1"/>
    <dgm:cxn modelId="{95068465-E515-4CA8-A8AA-37A816DF4450}" type="presParOf" srcId="{FC80D46C-8438-4877-9188-928B27393C14}" destId="{136B2658-FDD7-46DC-994E-540747462BE9}" srcOrd="2" destOrd="0" presId="urn:microsoft.com/office/officeart/2005/8/layout/radial1"/>
    <dgm:cxn modelId="{DE3DA201-A255-4623-94E6-4DE1F63472F1}" type="presParOf" srcId="{FC80D46C-8438-4877-9188-928B27393C14}" destId="{F009FFB5-6314-4E9B-B006-EB2FD66345D9}" srcOrd="3" destOrd="0" presId="urn:microsoft.com/office/officeart/2005/8/layout/radial1"/>
    <dgm:cxn modelId="{FC4FF865-A99B-49AD-9D49-92C0319C53BD}" type="presParOf" srcId="{F009FFB5-6314-4E9B-B006-EB2FD66345D9}" destId="{DACC4987-F86F-4C8F-80CE-61862F8AFCFD}" srcOrd="0" destOrd="0" presId="urn:microsoft.com/office/officeart/2005/8/layout/radial1"/>
    <dgm:cxn modelId="{BD405621-60CE-47BD-AF72-5F6D4C18EEFF}" type="presParOf" srcId="{FC80D46C-8438-4877-9188-928B27393C14}" destId="{57A3D12C-CF32-4C2B-8388-5FB273D90779}" srcOrd="4" destOrd="0" presId="urn:microsoft.com/office/officeart/2005/8/layout/radial1"/>
    <dgm:cxn modelId="{D1693905-E8AD-4D3D-AD5E-2AFCAE56F6BF}" type="presParOf" srcId="{FC80D46C-8438-4877-9188-928B27393C14}" destId="{1FE6EC35-C15C-40B5-B670-0A1AF89493C5}" srcOrd="5" destOrd="0" presId="urn:microsoft.com/office/officeart/2005/8/layout/radial1"/>
    <dgm:cxn modelId="{518B2B9B-37DE-48F2-A0F7-A607FCC8865D}" type="presParOf" srcId="{1FE6EC35-C15C-40B5-B670-0A1AF89493C5}" destId="{B595B7B0-D851-4600-85A5-11EF4D97C250}" srcOrd="0" destOrd="0" presId="urn:microsoft.com/office/officeart/2005/8/layout/radial1"/>
    <dgm:cxn modelId="{32040EDC-1B33-4740-8405-AEF8B31E0484}" type="presParOf" srcId="{FC80D46C-8438-4877-9188-928B27393C14}" destId="{D2E8B4EF-368D-4D28-8B87-AB1F54EEA9E6}" srcOrd="6" destOrd="0" presId="urn:microsoft.com/office/officeart/2005/8/layout/radial1"/>
    <dgm:cxn modelId="{FE872192-BF33-44E4-8041-FE8410A13EDB}" type="presParOf" srcId="{FC80D46C-8438-4877-9188-928B27393C14}" destId="{400FC913-9A35-4DB4-B2F5-9280C546B34E}" srcOrd="7" destOrd="0" presId="urn:microsoft.com/office/officeart/2005/8/layout/radial1"/>
    <dgm:cxn modelId="{A79F9CBE-B0A8-4B8B-9E80-5409F81C802B}" type="presParOf" srcId="{400FC913-9A35-4DB4-B2F5-9280C546B34E}" destId="{9CA95FB2-1305-4D5A-91F1-E6CB831E2F26}" srcOrd="0" destOrd="0" presId="urn:microsoft.com/office/officeart/2005/8/layout/radial1"/>
    <dgm:cxn modelId="{A399E492-429A-4DD8-84DD-485BFFFCC344}" type="presParOf" srcId="{FC80D46C-8438-4877-9188-928B27393C14}" destId="{CCA4EAB0-AD6B-405D-BE0D-608C9D139B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3F0DC-D141-493A-9F6E-49A7801CAFD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B7F770-07CF-4041-A2C8-5EABA00CD600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uk-UA" sz="14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1,2 </a:t>
          </a:r>
          <a:r>
            <a:rPr lang="uk-UA" sz="145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4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3B5A9B3E-7D17-4315-88FE-28450C022403}" type="parTrans" cxnId="{C09AA2EF-9F7F-49DF-8C03-C1CE553B5DE7}">
      <dgm:prSet/>
      <dgm:spPr/>
      <dgm:t>
        <a:bodyPr/>
        <a:lstStyle/>
        <a:p>
          <a:endParaRPr lang="uk-UA" sz="1350" b="1">
            <a:latin typeface="Cambria" pitchFamily="18" charset="0"/>
            <a:ea typeface="Cambria" pitchFamily="18" charset="0"/>
          </a:endParaRPr>
        </a:p>
      </dgm:t>
    </dgm:pt>
    <dgm:pt modelId="{F0167937-9ED8-4FD7-84A4-F506900F9910}" type="sibTrans" cxnId="{C09AA2EF-9F7F-49DF-8C03-C1CE553B5DE7}">
      <dgm:prSet/>
      <dgm:spPr/>
      <dgm:t>
        <a:bodyPr/>
        <a:lstStyle/>
        <a:p>
          <a:endParaRPr lang="uk-UA" sz="1350" b="1">
            <a:latin typeface="Cambria" pitchFamily="18" charset="0"/>
            <a:ea typeface="Cambria" pitchFamily="18" charset="0"/>
          </a:endParaRPr>
        </a:p>
      </dgm:t>
    </dgm:pt>
    <dgm:pt modelId="{F9C7D068-C4AE-40BD-9589-60FF966A7FE9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uk-UA" sz="1350" b="1" dirty="0" smtClean="0">
              <a:latin typeface="Cambria" pitchFamily="18" charset="0"/>
              <a:ea typeface="Cambria" pitchFamily="18" charset="0"/>
            </a:rPr>
            <a:t>Професійні інформаційно-консультативні послуги </a:t>
          </a:r>
          <a:r>
            <a:rPr lang="ru-RU" sz="1350" b="1" dirty="0" err="1" smtClean="0">
              <a:latin typeface="Cambria" pitchFamily="18" charset="0"/>
              <a:ea typeface="Cambria" pitchFamily="18" charset="0"/>
            </a:rPr>
            <a:t>сторонніх</a:t>
          </a:r>
          <a:r>
            <a:rPr lang="ru-RU" sz="135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350" b="1" dirty="0" err="1" smtClean="0">
              <a:latin typeface="Cambria" pitchFamily="18" charset="0"/>
              <a:ea typeface="Cambria" pitchFamily="18" charset="0"/>
            </a:rPr>
            <a:t>фахівців</a:t>
          </a:r>
          <a:r>
            <a:rPr lang="ru-RU" sz="1350" b="1" dirty="0" smtClean="0">
              <a:latin typeface="Cambria" pitchFamily="18" charset="0"/>
              <a:ea typeface="Cambria" pitchFamily="18" charset="0"/>
            </a:rPr>
            <a:t> по </a:t>
          </a:r>
          <a:r>
            <a:rPr lang="ru-RU" sz="1350" b="1" dirty="0" err="1" smtClean="0">
              <a:latin typeface="Cambria" pitchFamily="18" charset="0"/>
              <a:ea typeface="Cambria" pitchFamily="18" charset="0"/>
            </a:rPr>
            <a:t>оцінці</a:t>
          </a:r>
          <a:r>
            <a:rPr lang="ru-RU" sz="135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350" b="1" dirty="0" err="1" smtClean="0">
              <a:latin typeface="Cambria" pitchFamily="18" charset="0"/>
              <a:ea typeface="Cambria" pitchFamily="18" charset="0"/>
            </a:rPr>
            <a:t>пошккодженого</a:t>
          </a:r>
          <a:r>
            <a:rPr lang="ru-RU" sz="1350" b="1" dirty="0" smtClean="0">
              <a:latin typeface="Cambria" pitchFamily="18" charset="0"/>
              <a:ea typeface="Cambria" pitchFamily="18" charset="0"/>
            </a:rPr>
            <a:t> майна </a:t>
          </a:r>
          <a:r>
            <a:rPr lang="uk-UA" sz="1350" b="1" dirty="0" smtClean="0">
              <a:latin typeface="Cambria" pitchFamily="18" charset="0"/>
              <a:ea typeface="Cambria" pitchFamily="18" charset="0"/>
            </a:rPr>
            <a:t>щодо визначення пошкоджень чи знищення об’єктів нерухомого майна внаслідок бойових дій</a:t>
          </a:r>
          <a:endParaRPr lang="uk-UA" sz="1350" b="1" noProof="0" dirty="0">
            <a:latin typeface="Cambria" pitchFamily="18" charset="0"/>
            <a:ea typeface="Cambria" pitchFamily="18" charset="0"/>
          </a:endParaRPr>
        </a:p>
      </dgm:t>
    </dgm:pt>
    <dgm:pt modelId="{4E492F26-6DCF-4F7B-85D3-BDF499E7246B}" type="parTrans" cxnId="{F8F2C075-F1CD-486D-BD49-3952F6AE7CEE}">
      <dgm:prSet/>
      <dgm:spPr/>
      <dgm:t>
        <a:bodyPr/>
        <a:lstStyle/>
        <a:p>
          <a:endParaRPr lang="uk-UA" sz="1350" b="1">
            <a:latin typeface="Cambria" pitchFamily="18" charset="0"/>
            <a:ea typeface="Cambria" pitchFamily="18" charset="0"/>
          </a:endParaRPr>
        </a:p>
      </dgm:t>
    </dgm:pt>
    <dgm:pt modelId="{8416DBD8-E4F5-4A13-858E-B8D798B002EA}" type="sibTrans" cxnId="{F8F2C075-F1CD-486D-BD49-3952F6AE7CEE}">
      <dgm:prSet/>
      <dgm:spPr/>
      <dgm:t>
        <a:bodyPr/>
        <a:lstStyle/>
        <a:p>
          <a:endParaRPr lang="uk-UA" sz="1350" b="1">
            <a:latin typeface="Cambria" pitchFamily="18" charset="0"/>
            <a:ea typeface="Cambria" pitchFamily="18" charset="0"/>
          </a:endParaRPr>
        </a:p>
      </dgm:t>
    </dgm:pt>
    <dgm:pt modelId="{EBBFE661-0CA9-4F59-B565-26F5EC0B7A76}" type="pres">
      <dgm:prSet presAssocID="{1A53F0DC-D141-493A-9F6E-49A7801CA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55B09E-64AD-49BF-A8CA-5E90D41F6800}" type="pres">
      <dgm:prSet presAssocID="{7CB7F770-07CF-4041-A2C8-5EABA00CD600}" presName="composite" presStyleCnt="0"/>
      <dgm:spPr/>
      <dgm:t>
        <a:bodyPr/>
        <a:lstStyle/>
        <a:p>
          <a:endParaRPr lang="uk-UA"/>
        </a:p>
      </dgm:t>
    </dgm:pt>
    <dgm:pt modelId="{DDD3726A-8706-4CA9-8CE2-88B87917AF1F}" type="pres">
      <dgm:prSet presAssocID="{7CB7F770-07CF-4041-A2C8-5EABA00CD600}" presName="parentText" presStyleLbl="alignNode1" presStyleIdx="0" presStyleCnt="1" custScaleX="1118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20BD2D-4E0C-4AF6-BBE0-4BD903F6B08E}" type="pres">
      <dgm:prSet presAssocID="{7CB7F770-07CF-4041-A2C8-5EABA00CD600}" presName="descendantText" presStyleLbl="alignAcc1" presStyleIdx="0" presStyleCnt="1" custScaleX="94640" custScaleY="1008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F2C075-F1CD-486D-BD49-3952F6AE7CEE}" srcId="{7CB7F770-07CF-4041-A2C8-5EABA00CD600}" destId="{F9C7D068-C4AE-40BD-9589-60FF966A7FE9}" srcOrd="0" destOrd="0" parTransId="{4E492F26-6DCF-4F7B-85D3-BDF499E7246B}" sibTransId="{8416DBD8-E4F5-4A13-858E-B8D798B002EA}"/>
    <dgm:cxn modelId="{5AF9EBC2-DEBA-474A-B31B-7593450F8E6D}" type="presOf" srcId="{1A53F0DC-D141-493A-9F6E-49A7801CAFD9}" destId="{EBBFE661-0CA9-4F59-B565-26F5EC0B7A76}" srcOrd="0" destOrd="0" presId="urn:microsoft.com/office/officeart/2005/8/layout/chevron2"/>
    <dgm:cxn modelId="{C09AA2EF-9F7F-49DF-8C03-C1CE553B5DE7}" srcId="{1A53F0DC-D141-493A-9F6E-49A7801CAFD9}" destId="{7CB7F770-07CF-4041-A2C8-5EABA00CD600}" srcOrd="0" destOrd="0" parTransId="{3B5A9B3E-7D17-4315-88FE-28450C022403}" sibTransId="{F0167937-9ED8-4FD7-84A4-F506900F9910}"/>
    <dgm:cxn modelId="{52AEEE4C-B4E0-47D6-8544-24AA29F71F9C}" type="presOf" srcId="{F9C7D068-C4AE-40BD-9589-60FF966A7FE9}" destId="{3620BD2D-4E0C-4AF6-BBE0-4BD903F6B08E}" srcOrd="0" destOrd="0" presId="urn:microsoft.com/office/officeart/2005/8/layout/chevron2"/>
    <dgm:cxn modelId="{C8525B5F-7656-4E6D-8120-507F84B56881}" type="presOf" srcId="{7CB7F770-07CF-4041-A2C8-5EABA00CD600}" destId="{DDD3726A-8706-4CA9-8CE2-88B87917AF1F}" srcOrd="0" destOrd="0" presId="urn:microsoft.com/office/officeart/2005/8/layout/chevron2"/>
    <dgm:cxn modelId="{0C2DE6E5-9178-432D-8703-B85A658B8555}" type="presParOf" srcId="{EBBFE661-0CA9-4F59-B565-26F5EC0B7A76}" destId="{5D55B09E-64AD-49BF-A8CA-5E90D41F6800}" srcOrd="0" destOrd="0" presId="urn:microsoft.com/office/officeart/2005/8/layout/chevron2"/>
    <dgm:cxn modelId="{6A805CB4-A8B4-4799-8000-9DE811A85116}" type="presParOf" srcId="{5D55B09E-64AD-49BF-A8CA-5E90D41F6800}" destId="{DDD3726A-8706-4CA9-8CE2-88B87917AF1F}" srcOrd="0" destOrd="0" presId="urn:microsoft.com/office/officeart/2005/8/layout/chevron2"/>
    <dgm:cxn modelId="{7AA681FC-C9DE-4D6D-B588-6E2FFC3A7DA3}" type="presParOf" srcId="{5D55B09E-64AD-49BF-A8CA-5E90D41F6800}" destId="{3620BD2D-4E0C-4AF6-BBE0-4BD903F6B0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6BBF70-1704-4C63-940D-7FA10EE8FB2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3A39E7-986A-4FBA-8AD1-52AB3C493C78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1400" b="1" spc="-10" dirty="0" smtClean="0">
              <a:latin typeface="Times New Roman" pitchFamily="18" charset="0"/>
              <a:cs typeface="Times New Roman" pitchFamily="18" charset="0"/>
            </a:rPr>
            <a:t>За рахунок </a:t>
          </a:r>
          <a:r>
            <a:rPr lang="ru-RU" sz="1400" b="1" spc="-10" dirty="0" err="1" smtClean="0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spc="-10" dirty="0" err="1" smtClean="0">
              <a:latin typeface="Times New Roman" pitchFamily="18" charset="0"/>
              <a:cs typeface="Times New Roman" pitchFamily="18" charset="0"/>
            </a:rPr>
            <a:t>отриманих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400" b="1" spc="-10" dirty="0" err="1" smtClean="0"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10" dirty="0" err="1" smtClean="0">
              <a:latin typeface="Times New Roman" pitchFamily="18" charset="0"/>
              <a:cs typeface="Times New Roman" pitchFamily="18" charset="0"/>
            </a:rPr>
            <a:t>джерелами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10" dirty="0" err="1" smtClean="0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10" dirty="0" err="1" smtClean="0">
              <a:latin typeface="Times New Roman" pitchFamily="18" charset="0"/>
              <a:cs typeface="Times New Roman" pitchFamily="18" charset="0"/>
            </a:rPr>
            <a:t>надходжень</a:t>
          </a:r>
          <a:endParaRPr lang="ru-RU" sz="1400" b="1" spc="-1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400" b="1" spc="-10" dirty="0" smtClean="0">
              <a:latin typeface="Times New Roman" pitchFamily="18" charset="0"/>
              <a:cs typeface="Times New Roman" pitchFamily="18" charset="0"/>
            </a:rPr>
            <a:t>144,5</a:t>
          </a:r>
        </a:p>
        <a:p>
          <a:r>
            <a:rPr lang="uk-UA" sz="1400" b="1" spc="-10" dirty="0" err="1" smtClean="0">
              <a:latin typeface="Times New Roman" pitchFamily="18" charset="0"/>
              <a:cs typeface="Times New Roman" pitchFamily="18" charset="0"/>
            </a:rPr>
            <a:t>тис.грн</a:t>
          </a:r>
          <a:endParaRPr lang="ru-RU" sz="1400" b="1" spc="-10" dirty="0" smtClean="0">
            <a:latin typeface="Times New Roman" pitchFamily="18" charset="0"/>
            <a:cs typeface="Times New Roman" pitchFamily="18" charset="0"/>
          </a:endParaRPr>
        </a:p>
      </dgm:t>
    </dgm:pt>
    <dgm:pt modelId="{198B6B21-3BD8-4BAB-8790-4A246EF6DBFC}" type="parTrans" cxnId="{756935FB-EF97-4289-8B6A-56CEF0D3533C}">
      <dgm:prSet/>
      <dgm:spPr/>
      <dgm:t>
        <a:bodyPr/>
        <a:lstStyle/>
        <a:p>
          <a:endParaRPr lang="uk-UA"/>
        </a:p>
      </dgm:t>
    </dgm:pt>
    <dgm:pt modelId="{568A9179-16F9-4BEE-A142-E782252F7AC5}" type="sibTrans" cxnId="{756935FB-EF97-4289-8B6A-56CEF0D3533C}">
      <dgm:prSet/>
      <dgm:spPr/>
      <dgm:t>
        <a:bodyPr/>
        <a:lstStyle/>
        <a:p>
          <a:endParaRPr lang="uk-UA"/>
        </a:p>
      </dgm:t>
    </dgm:pt>
    <dgm:pt modelId="{F73372B3-7C08-49B1-8C06-AFD42B1BB65B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Від КЗК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“Дніпровська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обласна бібліотека для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дітей”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в лютому отримано книги (150шт) для поповнення бібліотечного фонду на суму 29 137,1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грн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, в т.ч.: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Вербківська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сільська бібліотека 6004,05грн (30шт),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В’язівоцька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сільська бібліотека 5734,00грн (30шт),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Кочережківська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сільська бібліотека 5633,29грн (30шт),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Поперечненська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сільська бібліотека 5844,00грн (30шт),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Сергіївська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сільська бібліотека 5921,56грн (30шт).</a:t>
          </a:r>
        </a:p>
      </dgm:t>
    </dgm:pt>
    <dgm:pt modelId="{3DB3FC29-E5F0-4CC3-B8AF-6A555BA12208}" type="parTrans" cxnId="{1FD15060-0574-49C3-8D0F-F495E10154EC}">
      <dgm:prSet/>
      <dgm:spPr/>
      <dgm:t>
        <a:bodyPr/>
        <a:lstStyle/>
        <a:p>
          <a:endParaRPr lang="uk-UA"/>
        </a:p>
      </dgm:t>
    </dgm:pt>
    <dgm:pt modelId="{C599D256-F5DC-4BA4-BA07-1DAC9DF3E29B}" type="sibTrans" cxnId="{1FD15060-0574-49C3-8D0F-F495E10154EC}">
      <dgm:prSet/>
      <dgm:spPr/>
      <dgm:t>
        <a:bodyPr/>
        <a:lstStyle/>
        <a:p>
          <a:endParaRPr lang="uk-UA"/>
        </a:p>
      </dgm:t>
    </dgm:pt>
    <dgm:pt modelId="{1B4A2139-3EF5-40F9-96C0-4B6459C80ED3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Від благодійної організації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“Фундація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Олени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Зеленської”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в березні отримано: генератори 3кВт (3шт) 21000грн,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.обігрівачі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газові для приміщень (10шт) 23449,60грн, композитні газові балони (5шт) 15000,00грн, регулятори пропанові (5шт) 900,00грн.</a:t>
          </a:r>
        </a:p>
      </dgm:t>
    </dgm:pt>
    <dgm:pt modelId="{E2C00FFC-9426-4283-BDA2-76F734E38668}" type="parTrans" cxnId="{15FAEFD4-48F4-4949-84B2-C525B43B5C67}">
      <dgm:prSet/>
      <dgm:spPr/>
      <dgm:t>
        <a:bodyPr/>
        <a:lstStyle/>
        <a:p>
          <a:endParaRPr lang="uk-UA"/>
        </a:p>
      </dgm:t>
    </dgm:pt>
    <dgm:pt modelId="{90C70FBE-747D-4A1B-AEAE-BD1995328A33}" type="sibTrans" cxnId="{15FAEFD4-48F4-4949-84B2-C525B43B5C67}">
      <dgm:prSet/>
      <dgm:spPr/>
      <dgm:t>
        <a:bodyPr/>
        <a:lstStyle/>
        <a:p>
          <a:endParaRPr lang="uk-UA"/>
        </a:p>
      </dgm:t>
    </dgm:pt>
    <dgm:pt modelId="{0C9F2C45-1D54-4169-88DA-CC5DE41AB64D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Від благодійної організації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“Благодійний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Фонд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“Діти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нового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покоління”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в березні отримано бензиновий генератор 3кВт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варістю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9900,00грн.</a:t>
          </a:r>
        </a:p>
      </dgm:t>
    </dgm:pt>
    <dgm:pt modelId="{7A0F9B9F-4F8B-4320-B612-633D48F276C9}" type="parTrans" cxnId="{61589D44-B454-4DA7-ADEC-CFBE3411E3FE}">
      <dgm:prSet/>
      <dgm:spPr/>
      <dgm:t>
        <a:bodyPr/>
        <a:lstStyle/>
        <a:p>
          <a:endParaRPr lang="uk-UA"/>
        </a:p>
      </dgm:t>
    </dgm:pt>
    <dgm:pt modelId="{4462AC22-479C-4FB5-AF41-4620624D0703}" type="sibTrans" cxnId="{61589D44-B454-4DA7-ADEC-CFBE3411E3FE}">
      <dgm:prSet/>
      <dgm:spPr/>
      <dgm:t>
        <a:bodyPr/>
        <a:lstStyle/>
        <a:p>
          <a:endParaRPr lang="uk-UA"/>
        </a:p>
      </dgm:t>
    </dgm:pt>
    <dgm:pt modelId="{FEF99D0C-0976-4B61-8A7A-98E5094DE64F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Від фізичної особи Сенченко В.В. в березні отримано вугілля кам’яне (1т) для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Вербківського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ясла-садка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“Оксанка”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на суму 8000,00грн.</a:t>
          </a:r>
        </a:p>
      </dgm:t>
    </dgm:pt>
    <dgm:pt modelId="{88833ED0-5FAE-4AB0-9640-593D6C6AC186}" type="parTrans" cxnId="{9DFBA1AB-EC1B-442D-AA82-80A3EAD564C9}">
      <dgm:prSet/>
      <dgm:spPr/>
      <dgm:t>
        <a:bodyPr/>
        <a:lstStyle/>
        <a:p>
          <a:endParaRPr lang="uk-UA"/>
        </a:p>
      </dgm:t>
    </dgm:pt>
    <dgm:pt modelId="{9F0752CC-25D5-4BFC-9E2C-47B72BF35630}" type="sibTrans" cxnId="{9DFBA1AB-EC1B-442D-AA82-80A3EAD564C9}">
      <dgm:prSet/>
      <dgm:spPr/>
      <dgm:t>
        <a:bodyPr/>
        <a:lstStyle/>
        <a:p>
          <a:endParaRPr lang="uk-UA"/>
        </a:p>
      </dgm:t>
    </dgm:pt>
    <dgm:pt modelId="{6340F1FB-F76B-43A9-ADBE-4CE20D808316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4EF905DF-7441-460B-9AF3-2F97F7E7192A}" type="parTrans" cxnId="{09C3417E-77C2-4527-BBCB-2E15AB40DAAE}">
      <dgm:prSet/>
      <dgm:spPr/>
      <dgm:t>
        <a:bodyPr/>
        <a:lstStyle/>
        <a:p>
          <a:endParaRPr lang="uk-UA"/>
        </a:p>
      </dgm:t>
    </dgm:pt>
    <dgm:pt modelId="{24AA4A94-D660-4AAC-9D80-589AEB1454A3}" type="sibTrans" cxnId="{09C3417E-77C2-4527-BBCB-2E15AB40DAAE}">
      <dgm:prSet/>
      <dgm:spPr/>
      <dgm:t>
        <a:bodyPr/>
        <a:lstStyle/>
        <a:p>
          <a:endParaRPr lang="uk-UA"/>
        </a:p>
      </dgm:t>
    </dgm:pt>
    <dgm:pt modelId="{3203616B-4EA2-48AF-8D9D-DFE968B1CDBD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Від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КУ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“Центр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з обслуговування закладів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овіти”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ДОР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в січні отримано книги (109шт) для поповнення бібліотечного фонду на суму 37 068,15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грн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, в т.ч.: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Вербківський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ліцей 14 826,37грн (43шт),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В’язівоцький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ліцей 15 946,44грн (48шт),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Кочерезький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ліцей 6295,34грн (18шт).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2F7705C8-0B10-4BF1-8719-65F3E8C25AC4}" type="sibTrans" cxnId="{C2D8850E-ECC1-4EE5-BD9D-8BD7FC2F61AF}">
      <dgm:prSet/>
      <dgm:spPr/>
      <dgm:t>
        <a:bodyPr/>
        <a:lstStyle/>
        <a:p>
          <a:endParaRPr lang="uk-UA"/>
        </a:p>
      </dgm:t>
    </dgm:pt>
    <dgm:pt modelId="{BEECE1A0-CCF8-4C7F-9DB2-DF6A52BD22E4}" type="parTrans" cxnId="{C2D8850E-ECC1-4EE5-BD9D-8BD7FC2F61AF}">
      <dgm:prSet/>
      <dgm:spPr/>
      <dgm:t>
        <a:bodyPr/>
        <a:lstStyle/>
        <a:p>
          <a:endParaRPr lang="uk-UA"/>
        </a:p>
      </dgm:t>
    </dgm:pt>
    <dgm:pt modelId="{92BA6CCF-315E-4680-8F1E-E39FA5AC4C64}" type="pres">
      <dgm:prSet presAssocID="{9B6BBF70-1704-4C63-940D-7FA10EE8FB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A833745-031E-4186-860B-604FF6657E35}" type="pres">
      <dgm:prSet presAssocID="{7C3A39E7-986A-4FBA-8AD1-52AB3C493C78}" presName="linNode" presStyleCnt="0"/>
      <dgm:spPr/>
      <dgm:t>
        <a:bodyPr/>
        <a:lstStyle/>
        <a:p>
          <a:endParaRPr lang="uk-UA"/>
        </a:p>
      </dgm:t>
    </dgm:pt>
    <dgm:pt modelId="{88AB7ED2-84DB-4217-9277-840733B413B0}" type="pres">
      <dgm:prSet presAssocID="{7C3A39E7-986A-4FBA-8AD1-52AB3C493C78}" presName="parentShp" presStyleLbl="node1" presStyleIdx="0" presStyleCnt="1" custScaleX="32353" custScaleY="113998" custLinFactNeighborX="-10857" custLinFactNeighborY="-391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A7B7F-E0E4-4D7B-9DA0-871D184C233A}" type="pres">
      <dgm:prSet presAssocID="{7C3A39E7-986A-4FBA-8AD1-52AB3C493C78}" presName="childShp" presStyleLbl="bgAccFollowNode1" presStyleIdx="0" presStyleCnt="1" custScaleX="145442" custScaleY="128744" custLinFactNeighborY="-2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D8850E-ECC1-4EE5-BD9D-8BD7FC2F61AF}" srcId="{7C3A39E7-986A-4FBA-8AD1-52AB3C493C78}" destId="{3203616B-4EA2-48AF-8D9D-DFE968B1CDBD}" srcOrd="1" destOrd="0" parTransId="{BEECE1A0-CCF8-4C7F-9DB2-DF6A52BD22E4}" sibTransId="{2F7705C8-0B10-4BF1-8719-65F3E8C25AC4}"/>
    <dgm:cxn modelId="{756935FB-EF97-4289-8B6A-56CEF0D3533C}" srcId="{9B6BBF70-1704-4C63-940D-7FA10EE8FB20}" destId="{7C3A39E7-986A-4FBA-8AD1-52AB3C493C78}" srcOrd="0" destOrd="0" parTransId="{198B6B21-3BD8-4BAB-8790-4A246EF6DBFC}" sibTransId="{568A9179-16F9-4BEE-A142-E782252F7AC5}"/>
    <dgm:cxn modelId="{52D82627-02B0-4C4A-9FC0-80289559B3DE}" type="presOf" srcId="{9B6BBF70-1704-4C63-940D-7FA10EE8FB20}" destId="{92BA6CCF-315E-4680-8F1E-E39FA5AC4C64}" srcOrd="0" destOrd="0" presId="urn:microsoft.com/office/officeart/2005/8/layout/vList6"/>
    <dgm:cxn modelId="{85DDE362-FC57-40FC-85DB-E32BAF941388}" type="presOf" srcId="{6340F1FB-F76B-43A9-ADBE-4CE20D808316}" destId="{79CA7B7F-E0E4-4D7B-9DA0-871D184C233A}" srcOrd="0" destOrd="0" presId="urn:microsoft.com/office/officeart/2005/8/layout/vList6"/>
    <dgm:cxn modelId="{098FE365-094F-4E79-AFF3-9A787F6FA2D3}" type="presOf" srcId="{1B4A2139-3EF5-40F9-96C0-4B6459C80ED3}" destId="{79CA7B7F-E0E4-4D7B-9DA0-871D184C233A}" srcOrd="0" destOrd="3" presId="urn:microsoft.com/office/officeart/2005/8/layout/vList6"/>
    <dgm:cxn modelId="{D55C2202-76E1-44FD-AF88-0EA197F76FDD}" type="presOf" srcId="{3203616B-4EA2-48AF-8D9D-DFE968B1CDBD}" destId="{79CA7B7F-E0E4-4D7B-9DA0-871D184C233A}" srcOrd="0" destOrd="1" presId="urn:microsoft.com/office/officeart/2005/8/layout/vList6"/>
    <dgm:cxn modelId="{F2042AC2-5B48-427E-BED0-0E461119F90D}" type="presOf" srcId="{0C9F2C45-1D54-4169-88DA-CC5DE41AB64D}" destId="{79CA7B7F-E0E4-4D7B-9DA0-871D184C233A}" srcOrd="0" destOrd="4" presId="urn:microsoft.com/office/officeart/2005/8/layout/vList6"/>
    <dgm:cxn modelId="{61589D44-B454-4DA7-ADEC-CFBE3411E3FE}" srcId="{7C3A39E7-986A-4FBA-8AD1-52AB3C493C78}" destId="{0C9F2C45-1D54-4169-88DA-CC5DE41AB64D}" srcOrd="4" destOrd="0" parTransId="{7A0F9B9F-4F8B-4320-B612-633D48F276C9}" sibTransId="{4462AC22-479C-4FB5-AF41-4620624D0703}"/>
    <dgm:cxn modelId="{1FD15060-0574-49C3-8D0F-F495E10154EC}" srcId="{7C3A39E7-986A-4FBA-8AD1-52AB3C493C78}" destId="{F73372B3-7C08-49B1-8C06-AFD42B1BB65B}" srcOrd="2" destOrd="0" parTransId="{3DB3FC29-E5F0-4CC3-B8AF-6A555BA12208}" sibTransId="{C599D256-F5DC-4BA4-BA07-1DAC9DF3E29B}"/>
    <dgm:cxn modelId="{09C3417E-77C2-4527-BBCB-2E15AB40DAAE}" srcId="{7C3A39E7-986A-4FBA-8AD1-52AB3C493C78}" destId="{6340F1FB-F76B-43A9-ADBE-4CE20D808316}" srcOrd="0" destOrd="0" parTransId="{4EF905DF-7441-460B-9AF3-2F97F7E7192A}" sibTransId="{24AA4A94-D660-4AAC-9D80-589AEB1454A3}"/>
    <dgm:cxn modelId="{5365C491-BB96-4ACD-BB67-F896BB21635D}" type="presOf" srcId="{F73372B3-7C08-49B1-8C06-AFD42B1BB65B}" destId="{79CA7B7F-E0E4-4D7B-9DA0-871D184C233A}" srcOrd="0" destOrd="2" presId="urn:microsoft.com/office/officeart/2005/8/layout/vList6"/>
    <dgm:cxn modelId="{2012C620-9841-46E0-B04B-68A0591CD795}" type="presOf" srcId="{7C3A39E7-986A-4FBA-8AD1-52AB3C493C78}" destId="{88AB7ED2-84DB-4217-9277-840733B413B0}" srcOrd="0" destOrd="0" presId="urn:microsoft.com/office/officeart/2005/8/layout/vList6"/>
    <dgm:cxn modelId="{15FAEFD4-48F4-4949-84B2-C525B43B5C67}" srcId="{7C3A39E7-986A-4FBA-8AD1-52AB3C493C78}" destId="{1B4A2139-3EF5-40F9-96C0-4B6459C80ED3}" srcOrd="3" destOrd="0" parTransId="{E2C00FFC-9426-4283-BDA2-76F734E38668}" sibTransId="{90C70FBE-747D-4A1B-AEAE-BD1995328A33}"/>
    <dgm:cxn modelId="{A6B961A1-FEC6-4054-8C20-2F5C723F8164}" type="presOf" srcId="{FEF99D0C-0976-4B61-8A7A-98E5094DE64F}" destId="{79CA7B7F-E0E4-4D7B-9DA0-871D184C233A}" srcOrd="0" destOrd="5" presId="urn:microsoft.com/office/officeart/2005/8/layout/vList6"/>
    <dgm:cxn modelId="{9DFBA1AB-EC1B-442D-AA82-80A3EAD564C9}" srcId="{7C3A39E7-986A-4FBA-8AD1-52AB3C493C78}" destId="{FEF99D0C-0976-4B61-8A7A-98E5094DE64F}" srcOrd="5" destOrd="0" parTransId="{88833ED0-5FAE-4AB0-9640-593D6C6AC186}" sibTransId="{9F0752CC-25D5-4BFC-9E2C-47B72BF35630}"/>
    <dgm:cxn modelId="{A22E1E68-A960-4766-90C6-C7C8CAD479D3}" type="presParOf" srcId="{92BA6CCF-315E-4680-8F1E-E39FA5AC4C64}" destId="{4A833745-031E-4186-860B-604FF6657E35}" srcOrd="0" destOrd="0" presId="urn:microsoft.com/office/officeart/2005/8/layout/vList6"/>
    <dgm:cxn modelId="{ED1E40A0-364A-43E6-A1DD-EBC4A9116A78}" type="presParOf" srcId="{4A833745-031E-4186-860B-604FF6657E35}" destId="{88AB7ED2-84DB-4217-9277-840733B413B0}" srcOrd="0" destOrd="0" presId="urn:microsoft.com/office/officeart/2005/8/layout/vList6"/>
    <dgm:cxn modelId="{2B1ECC5A-4764-4059-9126-B67F24A0FCDE}" type="presParOf" srcId="{4A833745-031E-4186-860B-604FF6657E35}" destId="{79CA7B7F-E0E4-4D7B-9DA0-871D184C23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6BBF70-1704-4C63-940D-7FA10EE8FB2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3A39E7-986A-4FBA-8AD1-52AB3C493C78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1400" b="1" spc="-10" dirty="0" smtClean="0">
              <a:latin typeface="Times New Roman" pitchFamily="18" charset="0"/>
              <a:cs typeface="Times New Roman" pitchFamily="18" charset="0"/>
            </a:rPr>
            <a:t>Інші кошти спецфонду</a:t>
          </a:r>
        </a:p>
        <a:p>
          <a:r>
            <a:rPr lang="uk-UA" sz="1400" b="1" spc="-10" dirty="0" smtClean="0">
              <a:latin typeface="Times New Roman" pitchFamily="18" charset="0"/>
              <a:cs typeface="Times New Roman" pitchFamily="18" charset="0"/>
            </a:rPr>
            <a:t>39,3 </a:t>
          </a:r>
          <a:r>
            <a:rPr lang="uk-UA" sz="1400" b="1" spc="-10" dirty="0" err="1" smtClean="0">
              <a:latin typeface="Times New Roman" pitchFamily="18" charset="0"/>
              <a:cs typeface="Times New Roman" pitchFamily="18" charset="0"/>
            </a:rPr>
            <a:t>тис.грн</a:t>
          </a:r>
          <a:endParaRPr lang="ru-RU" sz="1400" b="1" spc="-10" dirty="0" smtClean="0">
            <a:latin typeface="Times New Roman" pitchFamily="18" charset="0"/>
            <a:cs typeface="Times New Roman" pitchFamily="18" charset="0"/>
          </a:endParaRPr>
        </a:p>
      </dgm:t>
    </dgm:pt>
    <dgm:pt modelId="{198B6B21-3BD8-4BAB-8790-4A246EF6DBFC}" type="parTrans" cxnId="{756935FB-EF97-4289-8B6A-56CEF0D3533C}">
      <dgm:prSet/>
      <dgm:spPr/>
      <dgm:t>
        <a:bodyPr/>
        <a:lstStyle/>
        <a:p>
          <a:endParaRPr lang="uk-UA"/>
        </a:p>
      </dgm:t>
    </dgm:pt>
    <dgm:pt modelId="{568A9179-16F9-4BEE-A142-E782252F7AC5}" type="sibTrans" cxnId="{756935FB-EF97-4289-8B6A-56CEF0D3533C}">
      <dgm:prSet/>
      <dgm:spPr/>
      <dgm:t>
        <a:bodyPr/>
        <a:lstStyle/>
        <a:p>
          <a:endParaRPr lang="uk-UA"/>
        </a:p>
      </dgm:t>
    </dgm:pt>
    <dgm:pt modelId="{6340F1FB-F76B-43A9-ADBE-4CE20D808316}">
      <dgm:prSet phldrT="[Текст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Оплата за продукти харчування за рахунок субвенції з державного бюджету місцевим бюджетам на покращення якості гарячого харчування та фінансування харчування учнів початкових класів закладів загальної середньої освіти.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4EF905DF-7441-460B-9AF3-2F97F7E7192A}" type="parTrans" cxnId="{09C3417E-77C2-4527-BBCB-2E15AB40DAAE}">
      <dgm:prSet/>
      <dgm:spPr/>
      <dgm:t>
        <a:bodyPr/>
        <a:lstStyle/>
        <a:p>
          <a:endParaRPr lang="uk-UA"/>
        </a:p>
      </dgm:t>
    </dgm:pt>
    <dgm:pt modelId="{24AA4A94-D660-4AAC-9D80-589AEB1454A3}" type="sibTrans" cxnId="{09C3417E-77C2-4527-BBCB-2E15AB40DAAE}">
      <dgm:prSet/>
      <dgm:spPr/>
      <dgm:t>
        <a:bodyPr/>
        <a:lstStyle/>
        <a:p>
          <a:endParaRPr lang="uk-UA"/>
        </a:p>
      </dgm:t>
    </dgm:pt>
    <dgm:pt modelId="{92BA6CCF-315E-4680-8F1E-E39FA5AC4C64}" type="pres">
      <dgm:prSet presAssocID="{9B6BBF70-1704-4C63-940D-7FA10EE8FB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A833745-031E-4186-860B-604FF6657E35}" type="pres">
      <dgm:prSet presAssocID="{7C3A39E7-986A-4FBA-8AD1-52AB3C493C78}" presName="linNode" presStyleCnt="0"/>
      <dgm:spPr/>
      <dgm:t>
        <a:bodyPr/>
        <a:lstStyle/>
        <a:p>
          <a:endParaRPr lang="uk-UA"/>
        </a:p>
      </dgm:t>
    </dgm:pt>
    <dgm:pt modelId="{88AB7ED2-84DB-4217-9277-840733B413B0}" type="pres">
      <dgm:prSet presAssocID="{7C3A39E7-986A-4FBA-8AD1-52AB3C493C78}" presName="parentShp" presStyleLbl="node1" presStyleIdx="0" presStyleCnt="1" custScaleX="32353" custScaleY="128805" custLinFactNeighborX="-10857" custLinFactNeighborY="-391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A7B7F-E0E4-4D7B-9DA0-871D184C233A}" type="pres">
      <dgm:prSet presAssocID="{7C3A39E7-986A-4FBA-8AD1-52AB3C493C78}" presName="childShp" presStyleLbl="bgAccFollowNode1" presStyleIdx="0" presStyleCnt="1" custScaleX="145442" custScaleY="128805" custLinFactNeighborY="-12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6935FB-EF97-4289-8B6A-56CEF0D3533C}" srcId="{9B6BBF70-1704-4C63-940D-7FA10EE8FB20}" destId="{7C3A39E7-986A-4FBA-8AD1-52AB3C493C78}" srcOrd="0" destOrd="0" parTransId="{198B6B21-3BD8-4BAB-8790-4A246EF6DBFC}" sibTransId="{568A9179-16F9-4BEE-A142-E782252F7AC5}"/>
    <dgm:cxn modelId="{8559FD1F-FDAC-49A5-9A83-E510D4E562BC}" type="presOf" srcId="{9B6BBF70-1704-4C63-940D-7FA10EE8FB20}" destId="{92BA6CCF-315E-4680-8F1E-E39FA5AC4C64}" srcOrd="0" destOrd="0" presId="urn:microsoft.com/office/officeart/2005/8/layout/vList6"/>
    <dgm:cxn modelId="{086334C1-9A69-4BCD-940A-4E8A07784649}" type="presOf" srcId="{6340F1FB-F76B-43A9-ADBE-4CE20D808316}" destId="{79CA7B7F-E0E4-4D7B-9DA0-871D184C233A}" srcOrd="0" destOrd="0" presId="urn:microsoft.com/office/officeart/2005/8/layout/vList6"/>
    <dgm:cxn modelId="{443442CA-0847-4536-AC45-63A7DE824F39}" type="presOf" srcId="{7C3A39E7-986A-4FBA-8AD1-52AB3C493C78}" destId="{88AB7ED2-84DB-4217-9277-840733B413B0}" srcOrd="0" destOrd="0" presId="urn:microsoft.com/office/officeart/2005/8/layout/vList6"/>
    <dgm:cxn modelId="{09C3417E-77C2-4527-BBCB-2E15AB40DAAE}" srcId="{7C3A39E7-986A-4FBA-8AD1-52AB3C493C78}" destId="{6340F1FB-F76B-43A9-ADBE-4CE20D808316}" srcOrd="0" destOrd="0" parTransId="{4EF905DF-7441-460B-9AF3-2F97F7E7192A}" sibTransId="{24AA4A94-D660-4AAC-9D80-589AEB1454A3}"/>
    <dgm:cxn modelId="{7B38BC42-AA45-4D04-8EC6-1455B4BE3CFC}" type="presParOf" srcId="{92BA6CCF-315E-4680-8F1E-E39FA5AC4C64}" destId="{4A833745-031E-4186-860B-604FF6657E35}" srcOrd="0" destOrd="0" presId="urn:microsoft.com/office/officeart/2005/8/layout/vList6"/>
    <dgm:cxn modelId="{FEE5D729-4086-44CB-9402-C6130BB40E37}" type="presParOf" srcId="{4A833745-031E-4186-860B-604FF6657E35}" destId="{88AB7ED2-84DB-4217-9277-840733B413B0}" srcOrd="0" destOrd="0" presId="urn:microsoft.com/office/officeart/2005/8/layout/vList6"/>
    <dgm:cxn modelId="{E736D70F-9A99-4B91-A5D0-BF7BB87BAD3F}" type="presParOf" srcId="{4A833745-031E-4186-860B-604FF6657E35}" destId="{79CA7B7F-E0E4-4D7B-9DA0-871D184C233A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3E5AE2-66D4-4F55-9759-CEA6BAB4D8E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EF073-7822-4E8D-91F9-147C13B5A93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000" dirty="0" smtClean="0">
              <a:latin typeface="Cambria" pitchFamily="18" charset="0"/>
              <a:ea typeface="Cambria" pitchFamily="18" charset="0"/>
            </a:rPr>
            <a:t>Загальний обсяг </a:t>
          </a:r>
        </a:p>
        <a:p>
          <a:pPr>
            <a:spcAft>
              <a:spcPts val="0"/>
            </a:spcAft>
          </a:pPr>
          <a:r>
            <a:rPr lang="uk-UA" sz="2000" dirty="0" smtClean="0">
              <a:latin typeface="Cambria" pitchFamily="18" charset="0"/>
              <a:ea typeface="Cambria" pitchFamily="18" charset="0"/>
            </a:rPr>
            <a:t>кредиторської заборгованості станом на 01 квітня 2026 року</a:t>
          </a:r>
          <a:endParaRPr lang="en-US" sz="2000" dirty="0" smtClean="0">
            <a:latin typeface="Cambria" pitchFamily="18" charset="0"/>
            <a:ea typeface="Cambria" pitchFamily="18" charset="0"/>
          </a:endParaRPr>
        </a:p>
        <a:p>
          <a:pPr>
            <a:spcAft>
              <a:spcPts val="0"/>
            </a:spcAft>
          </a:pPr>
          <a:r>
            <a:rPr lang="uk-UA" sz="2000" b="1" dirty="0" smtClean="0">
              <a:latin typeface="Cambria" pitchFamily="18" charset="0"/>
              <a:ea typeface="Cambria" pitchFamily="18" charset="0"/>
            </a:rPr>
            <a:t>315,4 тис. </a:t>
          </a:r>
          <a:r>
            <a:rPr lang="uk-UA" sz="2000" b="1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2000" b="1" dirty="0" smtClean="0">
              <a:latin typeface="Cambria" pitchFamily="18" charset="0"/>
              <a:ea typeface="Cambria" pitchFamily="18" charset="0"/>
            </a:rPr>
            <a:t>, </a:t>
          </a:r>
        </a:p>
        <a:p>
          <a:pPr>
            <a:spcAft>
              <a:spcPts val="0"/>
            </a:spcAft>
          </a:pPr>
          <a:r>
            <a:rPr lang="uk-UA" sz="2000" b="0" dirty="0" smtClean="0">
              <a:latin typeface="Cambria" pitchFamily="18" charset="0"/>
              <a:ea typeface="Cambria" pitchFamily="18" charset="0"/>
            </a:rPr>
            <a:t>в тому числі:</a:t>
          </a:r>
          <a:endParaRPr lang="ru-RU" sz="2000" b="0" dirty="0">
            <a:latin typeface="Cambria" pitchFamily="18" charset="0"/>
            <a:ea typeface="Cambria" pitchFamily="18" charset="0"/>
          </a:endParaRPr>
        </a:p>
      </dgm:t>
    </dgm:pt>
    <dgm:pt modelId="{A0EED971-D25A-4383-AE9E-48A64DA02DBD}" type="parTrans" cxnId="{E81AF022-1028-4D80-A642-B7A0A49D931D}">
      <dgm:prSet/>
      <dgm:spPr/>
      <dgm:t>
        <a:bodyPr/>
        <a:lstStyle/>
        <a:p>
          <a:endParaRPr lang="ru-RU"/>
        </a:p>
      </dgm:t>
    </dgm:pt>
    <dgm:pt modelId="{C180EC0B-F24D-4487-AF5B-DA8F3D011D40}" type="sibTrans" cxnId="{E81AF022-1028-4D80-A642-B7A0A49D931D}">
      <dgm:prSet/>
      <dgm:spPr/>
      <dgm:t>
        <a:bodyPr/>
        <a:lstStyle/>
        <a:p>
          <a:endParaRPr lang="ru-RU"/>
        </a:p>
      </dgm:t>
    </dgm:pt>
    <dgm:pt modelId="{7B42B3C0-2A6E-4DC4-8FC7-48CA3F959690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uk-UA" dirty="0" smtClean="0">
              <a:latin typeface="Cambria" pitchFamily="18" charset="0"/>
              <a:ea typeface="Cambria" pitchFamily="18" charset="0"/>
            </a:rPr>
            <a:t>5% «Капітальний ремонт будівлі </a:t>
          </a:r>
          <a:r>
            <a:rPr lang="en-US" dirty="0" smtClean="0">
              <a:latin typeface="Cambria" pitchFamily="18" charset="0"/>
              <a:ea typeface="Cambria" pitchFamily="18" charset="0"/>
            </a:rPr>
            <a:t>         </a:t>
          </a:r>
          <a:r>
            <a:rPr lang="uk-UA" dirty="0" err="1" smtClean="0">
              <a:latin typeface="Cambria" pitchFamily="18" charset="0"/>
              <a:ea typeface="Cambria" pitchFamily="18" charset="0"/>
            </a:rPr>
            <a:t>КЗ</a:t>
          </a:r>
          <a:r>
            <a:rPr lang="uk-UA" dirty="0" smtClean="0">
              <a:latin typeface="Cambria" pitchFamily="18" charset="0"/>
              <a:ea typeface="Cambria" pitchFamily="18" charset="0"/>
            </a:rPr>
            <a:t> </a:t>
          </a:r>
          <a:r>
            <a:rPr lang="uk-UA" dirty="0" err="1" smtClean="0">
              <a:latin typeface="Cambria" pitchFamily="18" charset="0"/>
              <a:ea typeface="Cambria" pitchFamily="18" charset="0"/>
            </a:rPr>
            <a:t>Кочерезький</a:t>
          </a:r>
          <a:r>
            <a:rPr lang="uk-UA" dirty="0" smtClean="0">
              <a:latin typeface="Cambria" pitchFamily="18" charset="0"/>
              <a:ea typeface="Cambria" pitchFamily="18" charset="0"/>
            </a:rPr>
            <a:t> НВК – </a:t>
          </a:r>
          <a:r>
            <a:rPr lang="uk-UA" dirty="0" err="1" smtClean="0">
              <a:latin typeface="Cambria" pitchFamily="18" charset="0"/>
              <a:ea typeface="Cambria" pitchFamily="18" charset="0"/>
            </a:rPr>
            <a:t>Кочерезька</a:t>
          </a:r>
          <a:r>
            <a:rPr lang="uk-UA" dirty="0" smtClean="0">
              <a:latin typeface="Cambria" pitchFamily="18" charset="0"/>
              <a:ea typeface="Cambria" pitchFamily="18" charset="0"/>
            </a:rPr>
            <a:t> ЗШ І-ІІІ ступенів – дитячий садок </a:t>
          </a:r>
        </a:p>
        <a:p>
          <a:pPr>
            <a:spcAft>
              <a:spcPts val="0"/>
            </a:spcAft>
          </a:pPr>
          <a:r>
            <a:rPr lang="uk-UA" dirty="0" smtClean="0">
              <a:latin typeface="Cambria" pitchFamily="18" charset="0"/>
              <a:ea typeface="Cambria" pitchFamily="18" charset="0"/>
            </a:rPr>
            <a:t>за адресою: вул. Абрикосова, 26 </a:t>
          </a:r>
          <a:r>
            <a:rPr lang="uk-UA" dirty="0" err="1" smtClean="0">
              <a:latin typeface="Cambria" pitchFamily="18" charset="0"/>
              <a:ea typeface="Cambria" pitchFamily="18" charset="0"/>
            </a:rPr>
            <a:t>с.Кочережки</a:t>
          </a:r>
          <a:r>
            <a:rPr lang="uk-UA" dirty="0" smtClean="0">
              <a:latin typeface="Cambria" pitchFamily="18" charset="0"/>
              <a:ea typeface="Cambria" pitchFamily="18" charset="0"/>
            </a:rPr>
            <a:t> </a:t>
          </a:r>
          <a:r>
            <a:rPr lang="uk-UA" dirty="0" err="1" smtClean="0">
              <a:latin typeface="Cambria" pitchFamily="18" charset="0"/>
              <a:ea typeface="Cambria" pitchFamily="18" charset="0"/>
            </a:rPr>
            <a:t>Павлоградського</a:t>
          </a:r>
          <a:r>
            <a:rPr lang="uk-UA" dirty="0" smtClean="0">
              <a:latin typeface="Cambria" pitchFamily="18" charset="0"/>
              <a:ea typeface="Cambria" pitchFamily="18" charset="0"/>
            </a:rPr>
            <a:t> району Дніпропетровської обл.»  - </a:t>
          </a:r>
          <a:r>
            <a:rPr lang="uk-UA" b="1" dirty="0" smtClean="0">
              <a:latin typeface="Cambria" pitchFamily="18" charset="0"/>
              <a:ea typeface="Cambria" pitchFamily="18" charset="0"/>
            </a:rPr>
            <a:t>262,4 </a:t>
          </a:r>
          <a:r>
            <a:rPr lang="uk-UA" b="1" dirty="0" err="1" smtClean="0">
              <a:latin typeface="Cambria" pitchFamily="18" charset="0"/>
              <a:ea typeface="Cambria" pitchFamily="18" charset="0"/>
            </a:rPr>
            <a:t>тис.грн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FCB98E8B-4A2D-4DAF-B423-FBCB3F124A31}" type="parTrans" cxnId="{00EF65D2-F619-45A7-AFEA-AE35A0FA16A3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48B4697E-07D7-4B98-8744-685AC91AF0F7}" type="sibTrans" cxnId="{00EF65D2-F619-45A7-AFEA-AE35A0FA16A3}">
      <dgm:prSet/>
      <dgm:spPr/>
      <dgm:t>
        <a:bodyPr/>
        <a:lstStyle/>
        <a:p>
          <a:endParaRPr lang="ru-RU"/>
        </a:p>
      </dgm:t>
    </dgm:pt>
    <dgm:pt modelId="{F46B32C2-0C2D-4589-B5D7-B596857B0E39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5%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Капітальний</a:t>
          </a: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ремонт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частини</a:t>
          </a: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будівлі</a:t>
          </a: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КДНЗ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В’язівоцький</a:t>
          </a: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дитячий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ясла-садок</a:t>
          </a: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“Ромашка”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загального</a:t>
          </a:r>
          <a:r>
            <a:rPr lang="ru-RU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розвитку</a:t>
          </a:r>
          <a:endParaRPr lang="uk-UA" dirty="0" smtClean="0">
            <a:latin typeface="Cambria" pitchFamily="18" charset="0"/>
            <a:ea typeface="Cambria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uk-UA" b="1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53,1 </a:t>
          </a:r>
          <a:r>
            <a:rPr lang="uk-UA" b="1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тис.грн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A6C4D547-C9AF-4E8C-B857-92DB372C339E}" type="sibTrans" cxnId="{6D3E2C43-C9F6-40D7-A709-4C8F51A2BB6A}">
      <dgm:prSet/>
      <dgm:spPr/>
      <dgm:t>
        <a:bodyPr/>
        <a:lstStyle/>
        <a:p>
          <a:endParaRPr lang="ru-RU"/>
        </a:p>
      </dgm:t>
    </dgm:pt>
    <dgm:pt modelId="{E01AD1E5-B102-4D4D-B309-C34E54D6FFE6}" type="parTrans" cxnId="{6D3E2C43-C9F6-40D7-A709-4C8F51A2BB6A}">
      <dgm:prSet/>
      <dgm:spPr/>
      <dgm:t>
        <a:bodyPr/>
        <a:lstStyle/>
        <a:p>
          <a:endParaRPr lang="ru-RU"/>
        </a:p>
      </dgm:t>
    </dgm:pt>
    <dgm:pt modelId="{7C0AFF8E-3326-4918-B2AD-3DC9E2CCF65A}" type="pres">
      <dgm:prSet presAssocID="{8F3E5AE2-66D4-4F55-9759-CEA6BAB4D8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C3D68D-0B3E-4349-BC42-29BF0E61AFC5}" type="pres">
      <dgm:prSet presAssocID="{BD5EF073-7822-4E8D-91F9-147C13B5A930}" presName="hierRoot1" presStyleCnt="0"/>
      <dgm:spPr/>
      <dgm:t>
        <a:bodyPr/>
        <a:lstStyle/>
        <a:p>
          <a:endParaRPr lang="ru-RU"/>
        </a:p>
      </dgm:t>
    </dgm:pt>
    <dgm:pt modelId="{62F4EF19-B32C-49DA-A057-7C6E98459D36}" type="pres">
      <dgm:prSet presAssocID="{BD5EF073-7822-4E8D-91F9-147C13B5A930}" presName="composite" presStyleCnt="0"/>
      <dgm:spPr/>
      <dgm:t>
        <a:bodyPr/>
        <a:lstStyle/>
        <a:p>
          <a:endParaRPr lang="ru-RU"/>
        </a:p>
      </dgm:t>
    </dgm:pt>
    <dgm:pt modelId="{A36C5B66-FF84-4A57-AA17-C92C39352FE4}" type="pres">
      <dgm:prSet presAssocID="{BD5EF073-7822-4E8D-91F9-147C13B5A930}" presName="background" presStyleLbl="node0" presStyleIdx="0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5C0B98D-BDA2-4E44-892E-206964A6C2B8}" type="pres">
      <dgm:prSet presAssocID="{BD5EF073-7822-4E8D-91F9-147C13B5A930}" presName="text" presStyleLbl="fgAcc0" presStyleIdx="0" presStyleCnt="2" custLinFactNeighborX="-18043" custLinFactNeighborY="16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FA573-054C-40B6-88D7-2A48746EAC6F}" type="pres">
      <dgm:prSet presAssocID="{BD5EF073-7822-4E8D-91F9-147C13B5A930}" presName="hierChild2" presStyleCnt="0"/>
      <dgm:spPr/>
      <dgm:t>
        <a:bodyPr/>
        <a:lstStyle/>
        <a:p>
          <a:endParaRPr lang="ru-RU"/>
        </a:p>
      </dgm:t>
    </dgm:pt>
    <dgm:pt modelId="{A6E0C9B1-9787-455A-BF3C-A36D5A6ED95C}" type="pres">
      <dgm:prSet presAssocID="{FCB98E8B-4A2D-4DAF-B423-FBCB3F124A31}" presName="Name10" presStyleLbl="parChTrans1D2" presStyleIdx="0" presStyleCnt="1"/>
      <dgm:spPr/>
      <dgm:t>
        <a:bodyPr/>
        <a:lstStyle/>
        <a:p>
          <a:endParaRPr lang="uk-UA"/>
        </a:p>
      </dgm:t>
    </dgm:pt>
    <dgm:pt modelId="{74CEB00B-A56B-4E0A-892A-1BD6E922FCB6}" type="pres">
      <dgm:prSet presAssocID="{7B42B3C0-2A6E-4DC4-8FC7-48CA3F959690}" presName="hierRoot2" presStyleCnt="0"/>
      <dgm:spPr/>
      <dgm:t>
        <a:bodyPr/>
        <a:lstStyle/>
        <a:p>
          <a:endParaRPr lang="ru-RU"/>
        </a:p>
      </dgm:t>
    </dgm:pt>
    <dgm:pt modelId="{8FD4CF8B-5A1D-4BC5-B89C-0ED78DE4EB22}" type="pres">
      <dgm:prSet presAssocID="{7B42B3C0-2A6E-4DC4-8FC7-48CA3F959690}" presName="composite2" presStyleCnt="0"/>
      <dgm:spPr/>
      <dgm:t>
        <a:bodyPr/>
        <a:lstStyle/>
        <a:p>
          <a:endParaRPr lang="ru-RU"/>
        </a:p>
      </dgm:t>
    </dgm:pt>
    <dgm:pt modelId="{586A1C29-7343-47B3-94A4-10DE004293C0}" type="pres">
      <dgm:prSet presAssocID="{7B42B3C0-2A6E-4DC4-8FC7-48CA3F959690}" presName="background2" presStyleLbl="node2" presStyleIdx="0" presStyleCnt="1"/>
      <dgm:spPr>
        <a:solidFill>
          <a:srgbClr val="3399FF"/>
        </a:solidFill>
      </dgm:spPr>
      <dgm:t>
        <a:bodyPr/>
        <a:lstStyle/>
        <a:p>
          <a:endParaRPr lang="ru-RU"/>
        </a:p>
      </dgm:t>
    </dgm:pt>
    <dgm:pt modelId="{5F9B135E-04D1-4C4B-9FE4-4942D47B19F0}" type="pres">
      <dgm:prSet presAssocID="{7B42B3C0-2A6E-4DC4-8FC7-48CA3F959690}" presName="text2" presStyleLbl="fgAcc2" presStyleIdx="0" presStyleCnt="1" custLinFactNeighborX="49003" custLinFactNeighborY="-1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00874-4FB1-4DE5-921C-4039A2700627}" type="pres">
      <dgm:prSet presAssocID="{7B42B3C0-2A6E-4DC4-8FC7-48CA3F959690}" presName="hierChild3" presStyleCnt="0"/>
      <dgm:spPr/>
      <dgm:t>
        <a:bodyPr/>
        <a:lstStyle/>
        <a:p>
          <a:endParaRPr lang="ru-RU"/>
        </a:p>
      </dgm:t>
    </dgm:pt>
    <dgm:pt modelId="{ABE4782A-FAEF-4633-9894-7922DCEA733C}" type="pres">
      <dgm:prSet presAssocID="{F46B32C2-0C2D-4589-B5D7-B596857B0E39}" presName="hierRoot1" presStyleCnt="0"/>
      <dgm:spPr/>
      <dgm:t>
        <a:bodyPr/>
        <a:lstStyle/>
        <a:p>
          <a:endParaRPr lang="ru-RU"/>
        </a:p>
      </dgm:t>
    </dgm:pt>
    <dgm:pt modelId="{1EB4E873-EE3F-4908-8E77-7887B7B8B64A}" type="pres">
      <dgm:prSet presAssocID="{F46B32C2-0C2D-4589-B5D7-B596857B0E39}" presName="composite" presStyleCnt="0"/>
      <dgm:spPr/>
      <dgm:t>
        <a:bodyPr/>
        <a:lstStyle/>
        <a:p>
          <a:endParaRPr lang="ru-RU"/>
        </a:p>
      </dgm:t>
    </dgm:pt>
    <dgm:pt modelId="{A9ACE3BB-6232-4E58-B9D7-1529031EB251}" type="pres">
      <dgm:prSet presAssocID="{F46B32C2-0C2D-4589-B5D7-B596857B0E39}" presName="background" presStyleLbl="node0" presStyleIdx="1" presStyleCnt="2"/>
      <dgm:spPr>
        <a:solidFill>
          <a:srgbClr val="3399FF"/>
        </a:solidFill>
      </dgm:spPr>
      <dgm:t>
        <a:bodyPr/>
        <a:lstStyle/>
        <a:p>
          <a:endParaRPr lang="ru-RU"/>
        </a:p>
      </dgm:t>
    </dgm:pt>
    <dgm:pt modelId="{FA3A2DAE-7752-4548-90F7-401D250A0151}" type="pres">
      <dgm:prSet presAssocID="{F46B32C2-0C2D-4589-B5D7-B596857B0E39}" presName="text" presStyleLbl="fgAcc0" presStyleIdx="1" presStyleCnt="2" custLinFactNeighborX="16438" custLinFactNeighborY="-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FCBA1-C3FE-4E60-AD02-01092257DA2E}" type="pres">
      <dgm:prSet presAssocID="{F46B32C2-0C2D-4589-B5D7-B596857B0E39}" presName="hierChild2" presStyleCnt="0"/>
      <dgm:spPr/>
      <dgm:t>
        <a:bodyPr/>
        <a:lstStyle/>
        <a:p>
          <a:endParaRPr lang="ru-RU"/>
        </a:p>
      </dgm:t>
    </dgm:pt>
  </dgm:ptLst>
  <dgm:cxnLst>
    <dgm:cxn modelId="{497F9BF1-4C44-4EE9-911E-3C6AA74CAEC8}" type="presOf" srcId="{8F3E5AE2-66D4-4F55-9759-CEA6BAB4D8EF}" destId="{7C0AFF8E-3326-4918-B2AD-3DC9E2CCF65A}" srcOrd="0" destOrd="0" presId="urn:microsoft.com/office/officeart/2005/8/layout/hierarchy1"/>
    <dgm:cxn modelId="{8D3F2A3A-E6B8-4C2E-976B-6A9ECB92C17C}" type="presOf" srcId="{F46B32C2-0C2D-4589-B5D7-B596857B0E39}" destId="{FA3A2DAE-7752-4548-90F7-401D250A0151}" srcOrd="0" destOrd="0" presId="urn:microsoft.com/office/officeart/2005/8/layout/hierarchy1"/>
    <dgm:cxn modelId="{8B6357A1-A310-40BF-8FD2-15CF85878AE0}" type="presOf" srcId="{BD5EF073-7822-4E8D-91F9-147C13B5A930}" destId="{B5C0B98D-BDA2-4E44-892E-206964A6C2B8}" srcOrd="0" destOrd="0" presId="urn:microsoft.com/office/officeart/2005/8/layout/hierarchy1"/>
    <dgm:cxn modelId="{E81AF022-1028-4D80-A642-B7A0A49D931D}" srcId="{8F3E5AE2-66D4-4F55-9759-CEA6BAB4D8EF}" destId="{BD5EF073-7822-4E8D-91F9-147C13B5A930}" srcOrd="0" destOrd="0" parTransId="{A0EED971-D25A-4383-AE9E-48A64DA02DBD}" sibTransId="{C180EC0B-F24D-4487-AF5B-DA8F3D011D40}"/>
    <dgm:cxn modelId="{00EF65D2-F619-45A7-AFEA-AE35A0FA16A3}" srcId="{BD5EF073-7822-4E8D-91F9-147C13B5A930}" destId="{7B42B3C0-2A6E-4DC4-8FC7-48CA3F959690}" srcOrd="0" destOrd="0" parTransId="{FCB98E8B-4A2D-4DAF-B423-FBCB3F124A31}" sibTransId="{48B4697E-07D7-4B98-8744-685AC91AF0F7}"/>
    <dgm:cxn modelId="{6D3E2C43-C9F6-40D7-A709-4C8F51A2BB6A}" srcId="{8F3E5AE2-66D4-4F55-9759-CEA6BAB4D8EF}" destId="{F46B32C2-0C2D-4589-B5D7-B596857B0E39}" srcOrd="1" destOrd="0" parTransId="{E01AD1E5-B102-4D4D-B309-C34E54D6FFE6}" sibTransId="{A6C4D547-C9AF-4E8C-B857-92DB372C339E}"/>
    <dgm:cxn modelId="{59B7AA0F-B1ED-40AD-8394-FB7475555981}" type="presOf" srcId="{FCB98E8B-4A2D-4DAF-B423-FBCB3F124A31}" destId="{A6E0C9B1-9787-455A-BF3C-A36D5A6ED95C}" srcOrd="0" destOrd="0" presId="urn:microsoft.com/office/officeart/2005/8/layout/hierarchy1"/>
    <dgm:cxn modelId="{8B5CA0CD-C8F6-4E00-831D-C59E64031EA9}" type="presOf" srcId="{7B42B3C0-2A6E-4DC4-8FC7-48CA3F959690}" destId="{5F9B135E-04D1-4C4B-9FE4-4942D47B19F0}" srcOrd="0" destOrd="0" presId="urn:microsoft.com/office/officeart/2005/8/layout/hierarchy1"/>
    <dgm:cxn modelId="{A9F80973-6982-423F-8CD4-8A7E8A909843}" type="presParOf" srcId="{7C0AFF8E-3326-4918-B2AD-3DC9E2CCF65A}" destId="{66C3D68D-0B3E-4349-BC42-29BF0E61AFC5}" srcOrd="0" destOrd="0" presId="urn:microsoft.com/office/officeart/2005/8/layout/hierarchy1"/>
    <dgm:cxn modelId="{46C4CE22-BD06-4E62-96C0-FCE38EF5393C}" type="presParOf" srcId="{66C3D68D-0B3E-4349-BC42-29BF0E61AFC5}" destId="{62F4EF19-B32C-49DA-A057-7C6E98459D36}" srcOrd="0" destOrd="0" presId="urn:microsoft.com/office/officeart/2005/8/layout/hierarchy1"/>
    <dgm:cxn modelId="{53BDF375-477F-4A63-9F73-EA6EACF76496}" type="presParOf" srcId="{62F4EF19-B32C-49DA-A057-7C6E98459D36}" destId="{A36C5B66-FF84-4A57-AA17-C92C39352FE4}" srcOrd="0" destOrd="0" presId="urn:microsoft.com/office/officeart/2005/8/layout/hierarchy1"/>
    <dgm:cxn modelId="{E6F6DB75-9786-4962-9122-8ED734BE9DEE}" type="presParOf" srcId="{62F4EF19-B32C-49DA-A057-7C6E98459D36}" destId="{B5C0B98D-BDA2-4E44-892E-206964A6C2B8}" srcOrd="1" destOrd="0" presId="urn:microsoft.com/office/officeart/2005/8/layout/hierarchy1"/>
    <dgm:cxn modelId="{E8C7FD9F-0CBE-4D88-B725-1A44AB763629}" type="presParOf" srcId="{66C3D68D-0B3E-4349-BC42-29BF0E61AFC5}" destId="{E9CFA573-054C-40B6-88D7-2A48746EAC6F}" srcOrd="1" destOrd="0" presId="urn:microsoft.com/office/officeart/2005/8/layout/hierarchy1"/>
    <dgm:cxn modelId="{411CBDF6-D46E-4156-BFCD-D0D32D98B4C8}" type="presParOf" srcId="{E9CFA573-054C-40B6-88D7-2A48746EAC6F}" destId="{A6E0C9B1-9787-455A-BF3C-A36D5A6ED95C}" srcOrd="0" destOrd="0" presId="urn:microsoft.com/office/officeart/2005/8/layout/hierarchy1"/>
    <dgm:cxn modelId="{8817E56C-D9B8-40DC-A33F-00E57B44D2F9}" type="presParOf" srcId="{E9CFA573-054C-40B6-88D7-2A48746EAC6F}" destId="{74CEB00B-A56B-4E0A-892A-1BD6E922FCB6}" srcOrd="1" destOrd="0" presId="urn:microsoft.com/office/officeart/2005/8/layout/hierarchy1"/>
    <dgm:cxn modelId="{53028627-28F1-40E5-AB2F-3472B026FCCB}" type="presParOf" srcId="{74CEB00B-A56B-4E0A-892A-1BD6E922FCB6}" destId="{8FD4CF8B-5A1D-4BC5-B89C-0ED78DE4EB22}" srcOrd="0" destOrd="0" presId="urn:microsoft.com/office/officeart/2005/8/layout/hierarchy1"/>
    <dgm:cxn modelId="{28615C03-6A25-4E58-B3D4-319BBA1CD5AD}" type="presParOf" srcId="{8FD4CF8B-5A1D-4BC5-B89C-0ED78DE4EB22}" destId="{586A1C29-7343-47B3-94A4-10DE004293C0}" srcOrd="0" destOrd="0" presId="urn:microsoft.com/office/officeart/2005/8/layout/hierarchy1"/>
    <dgm:cxn modelId="{6CA26649-7B90-4133-A289-A00743A976C0}" type="presParOf" srcId="{8FD4CF8B-5A1D-4BC5-B89C-0ED78DE4EB22}" destId="{5F9B135E-04D1-4C4B-9FE4-4942D47B19F0}" srcOrd="1" destOrd="0" presId="urn:microsoft.com/office/officeart/2005/8/layout/hierarchy1"/>
    <dgm:cxn modelId="{F2E362EE-530B-40A5-8461-F45331F4AF26}" type="presParOf" srcId="{74CEB00B-A56B-4E0A-892A-1BD6E922FCB6}" destId="{AB600874-4FB1-4DE5-921C-4039A2700627}" srcOrd="1" destOrd="0" presId="urn:microsoft.com/office/officeart/2005/8/layout/hierarchy1"/>
    <dgm:cxn modelId="{D6C0CA68-5803-4144-BD62-268E1196669B}" type="presParOf" srcId="{7C0AFF8E-3326-4918-B2AD-3DC9E2CCF65A}" destId="{ABE4782A-FAEF-4633-9894-7922DCEA733C}" srcOrd="1" destOrd="0" presId="urn:microsoft.com/office/officeart/2005/8/layout/hierarchy1"/>
    <dgm:cxn modelId="{6EC904B1-73C7-4391-9937-1DB83CED0FF5}" type="presParOf" srcId="{ABE4782A-FAEF-4633-9894-7922DCEA733C}" destId="{1EB4E873-EE3F-4908-8E77-7887B7B8B64A}" srcOrd="0" destOrd="0" presId="urn:microsoft.com/office/officeart/2005/8/layout/hierarchy1"/>
    <dgm:cxn modelId="{8172C88A-E888-47DF-9830-85F1021EA4B6}" type="presParOf" srcId="{1EB4E873-EE3F-4908-8E77-7887B7B8B64A}" destId="{A9ACE3BB-6232-4E58-B9D7-1529031EB251}" srcOrd="0" destOrd="0" presId="urn:microsoft.com/office/officeart/2005/8/layout/hierarchy1"/>
    <dgm:cxn modelId="{DC4346CE-4978-4760-A2A3-522D18B0D3B4}" type="presParOf" srcId="{1EB4E873-EE3F-4908-8E77-7887B7B8B64A}" destId="{FA3A2DAE-7752-4548-90F7-401D250A0151}" srcOrd="1" destOrd="0" presId="urn:microsoft.com/office/officeart/2005/8/layout/hierarchy1"/>
    <dgm:cxn modelId="{A81B1A80-FC62-440D-A549-B7DE9C621ED1}" type="presParOf" srcId="{ABE4782A-FAEF-4633-9894-7922DCEA733C}" destId="{128FCBA1-C3FE-4E60-AD02-01092257DA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83A07-A26E-4AA2-8C62-CE80393264FE}">
      <dsp:nvSpPr>
        <dsp:cNvPr id="0" name=""/>
        <dsp:cNvSpPr/>
      </dsp:nvSpPr>
      <dsp:spPr>
        <a:xfrm>
          <a:off x="552788" y="387336"/>
          <a:ext cx="3798808" cy="131927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1AEA6-7840-4B2D-BB57-1E4F7BCF9E7B}">
      <dsp:nvSpPr>
        <dsp:cNvPr id="0" name=""/>
        <dsp:cNvSpPr/>
      </dsp:nvSpPr>
      <dsp:spPr>
        <a:xfrm>
          <a:off x="2024857" y="3578697"/>
          <a:ext cx="736203" cy="47117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716D2-E7A9-432D-81F2-9BB6549B695E}">
      <dsp:nvSpPr>
        <dsp:cNvPr id="0" name=""/>
        <dsp:cNvSpPr/>
      </dsp:nvSpPr>
      <dsp:spPr>
        <a:xfrm>
          <a:off x="-3" y="3829571"/>
          <a:ext cx="6759581" cy="88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uk-UA" sz="2500" b="1" kern="1200" dirty="0">
            <a:latin typeface="Cambria" pitchFamily="18" charset="0"/>
            <a:ea typeface="Cambria" pitchFamily="18" charset="0"/>
          </a:endParaRPr>
        </a:p>
      </dsp:txBody>
      <dsp:txXfrm>
        <a:off x="-3" y="3829571"/>
        <a:ext cx="6759581" cy="883443"/>
      </dsp:txXfrm>
    </dsp:sp>
    <dsp:sp modelId="{4AB26521-0A0E-4178-B45E-0F02C04129E1}">
      <dsp:nvSpPr>
        <dsp:cNvPr id="0" name=""/>
        <dsp:cNvSpPr/>
      </dsp:nvSpPr>
      <dsp:spPr>
        <a:xfrm>
          <a:off x="2389695" y="301612"/>
          <a:ext cx="1824700" cy="16815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Алкоголь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152,4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тис.грн</a:t>
          </a:r>
          <a:endParaRPr lang="uk-UA" sz="1800" b="1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2389695" y="301612"/>
        <a:ext cx="1824700" cy="1681529"/>
      </dsp:txXfrm>
    </dsp:sp>
    <dsp:sp modelId="{9CEF085C-0516-4982-B1E4-873700F6F45D}">
      <dsp:nvSpPr>
        <dsp:cNvPr id="0" name=""/>
        <dsp:cNvSpPr/>
      </dsp:nvSpPr>
      <dsp:spPr>
        <a:xfrm>
          <a:off x="538259" y="301610"/>
          <a:ext cx="1824700" cy="1464546"/>
        </a:xfrm>
        <a:prstGeom prst="ellipse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Тютюн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4</a:t>
          </a:r>
          <a:r>
            <a:rPr lang="en-US" sz="17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1,</a:t>
          </a:r>
          <a:r>
            <a:rPr lang="uk-UA" sz="17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6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 </a:t>
          </a:r>
          <a:r>
            <a:rPr lang="uk-UA" sz="17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грн</a:t>
          </a:r>
          <a:r>
            <a:rPr lang="uk-UA" sz="17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endParaRPr lang="uk-UA" sz="1700" b="1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538259" y="301610"/>
        <a:ext cx="1824700" cy="1464546"/>
      </dsp:txXfrm>
    </dsp:sp>
    <dsp:sp modelId="{37DAC1BF-82EA-4D9B-A6B8-72A14B6172DB}">
      <dsp:nvSpPr>
        <dsp:cNvPr id="0" name=""/>
        <dsp:cNvSpPr/>
      </dsp:nvSpPr>
      <dsp:spPr>
        <a:xfrm>
          <a:off x="298803" y="182987"/>
          <a:ext cx="4222384" cy="3421245"/>
        </a:xfrm>
        <a:prstGeom prst="funnel">
          <a:avLst/>
        </a:prstGeom>
        <a:solidFill>
          <a:srgbClr val="FF3399">
            <a:alpha val="40000"/>
          </a:srgb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1D80E-D64D-439E-9734-65697B4044CB}">
      <dsp:nvSpPr>
        <dsp:cNvPr id="0" name=""/>
        <dsp:cNvSpPr/>
      </dsp:nvSpPr>
      <dsp:spPr>
        <a:xfrm>
          <a:off x="2649415" y="2638770"/>
          <a:ext cx="3567902" cy="2422124"/>
        </a:xfrm>
        <a:prstGeom prst="ellipse">
          <a:avLst/>
        </a:prstGeom>
        <a:solidFill>
          <a:schemeClr val="accent4">
            <a:lumMod val="75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5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Спеціальний фонд                        </a:t>
          </a: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738,0 тис. грн.                           133,1% </a:t>
          </a:r>
        </a:p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5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(- 151,2 тис. грн. до попереднього року)</a:t>
          </a:r>
          <a:endParaRPr lang="ru-RU" sz="195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49415" y="2638770"/>
        <a:ext cx="3567902" cy="2422124"/>
      </dsp:txXfrm>
    </dsp:sp>
    <dsp:sp modelId="{C95B674F-19F1-44D0-83B4-4241FF947E8E}">
      <dsp:nvSpPr>
        <dsp:cNvPr id="0" name=""/>
        <dsp:cNvSpPr/>
      </dsp:nvSpPr>
      <dsp:spPr>
        <a:xfrm rot="12472006">
          <a:off x="1568356" y="2067319"/>
          <a:ext cx="1817262" cy="671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5FA73063-005C-4589-A158-A6367E25CDBE}">
      <dsp:nvSpPr>
        <dsp:cNvPr id="0" name=""/>
        <dsp:cNvSpPr/>
      </dsp:nvSpPr>
      <dsp:spPr>
        <a:xfrm>
          <a:off x="103145" y="1311865"/>
          <a:ext cx="2445509" cy="17899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Екологічний податок 591,7 тис. грн.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144,3%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(+95,5 тис. грн.)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03145" y="1311865"/>
        <a:ext cx="2445509" cy="1789909"/>
      </dsp:txXfrm>
    </dsp:sp>
    <dsp:sp modelId="{4D3DCA54-3F3F-4111-B0A6-2CC35D32B1D9}">
      <dsp:nvSpPr>
        <dsp:cNvPr id="0" name=""/>
        <dsp:cNvSpPr/>
      </dsp:nvSpPr>
      <dsp:spPr>
        <a:xfrm rot="19882989">
          <a:off x="5685929" y="2266362"/>
          <a:ext cx="1796895" cy="67121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0EA26EC-70D9-4B93-AC05-EF614FF92CF1}">
      <dsp:nvSpPr>
        <dsp:cNvPr id="0" name=""/>
        <dsp:cNvSpPr/>
      </dsp:nvSpPr>
      <dsp:spPr>
        <a:xfrm>
          <a:off x="6374392" y="1285496"/>
          <a:ext cx="2237387" cy="17899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Грошові стягнення за шкоду навколишньому середовищу 1,8 тис. грн. (+1,8 тис. грн.)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374392" y="1285496"/>
        <a:ext cx="2237387" cy="1789909"/>
      </dsp:txXfrm>
    </dsp:sp>
    <dsp:sp modelId="{4837EB40-4B95-4DAE-B8B9-9DAF0C8DF256}">
      <dsp:nvSpPr>
        <dsp:cNvPr id="0" name=""/>
        <dsp:cNvSpPr/>
      </dsp:nvSpPr>
      <dsp:spPr>
        <a:xfrm rot="16183408">
          <a:off x="3665777" y="1448695"/>
          <a:ext cx="1546520" cy="671216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1393F5-93E3-43D2-A722-0B73A2B6ACA8}">
      <dsp:nvSpPr>
        <dsp:cNvPr id="0" name=""/>
        <dsp:cNvSpPr/>
      </dsp:nvSpPr>
      <dsp:spPr>
        <a:xfrm>
          <a:off x="3270557" y="230564"/>
          <a:ext cx="2298132" cy="15434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Власні надходження бюджетних установ  144,5 тис. </a:t>
          </a:r>
          <a:r>
            <a:rPr lang="uk-UA" sz="1800" kern="1200" dirty="0" err="1" smtClean="0">
              <a:solidFill>
                <a:schemeClr val="tx1"/>
              </a:solidFill>
              <a:latin typeface="Cambria" pitchFamily="18" charset="0"/>
            </a:rPr>
            <a:t>грн</a:t>
          </a: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 100,0%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mbria" pitchFamily="18" charset="0"/>
            </a:rPr>
            <a:t>(- 248,4 тис. грн.)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270557" y="230564"/>
        <a:ext cx="2298132" cy="15434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AA2CD-5E1F-4600-B392-8FF3E6B6A7E2}">
      <dsp:nvSpPr>
        <dsp:cNvPr id="0" name=""/>
        <dsp:cNvSpPr/>
      </dsp:nvSpPr>
      <dsp:spPr>
        <a:xfrm>
          <a:off x="2110027" y="0"/>
          <a:ext cx="6919672" cy="3595850"/>
        </a:xfrm>
        <a:prstGeom prst="flowChartProcess">
          <a:avLst/>
        </a:prstGeom>
        <a:solidFill>
          <a:srgbClr val="99CC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Освітня субвенція  – 9 554,7 тис.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грн</a:t>
          </a: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;</a:t>
          </a:r>
          <a:endParaRPr lang="uk-UA" sz="13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державного бюджету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місцевим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бюджетам на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забезпечення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харчуванням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учнів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закладів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загальної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середньої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освіти</a:t>
          </a: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– 1006,5 тис. 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місцевим бюджетам на надання державної підтримки особам з особливими освітніми потребами – 41,7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місцевим бюджетам на здійснення доплат педагогічним працівникам закладів загальної середньої освіти – 1 437,9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місцевим бюджетам на покращення якості гарячого харчування та  фінансування харчування учнів початкових класів закладів загальної середньої освіти – 83,3тис.грн</a:t>
          </a: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sp:txBody>
      <dsp:txXfrm>
        <a:off x="2110027" y="0"/>
        <a:ext cx="6919672" cy="3595850"/>
      </dsp:txXfrm>
    </dsp:sp>
    <dsp:sp modelId="{219449BD-F2AF-4374-B617-E1EE94717A12}">
      <dsp:nvSpPr>
        <dsp:cNvPr id="0" name=""/>
        <dsp:cNvSpPr/>
      </dsp:nvSpPr>
      <dsp:spPr>
        <a:xfrm>
          <a:off x="0" y="856332"/>
          <a:ext cx="2103866" cy="2056529"/>
        </a:xfrm>
        <a:prstGeom prst="roundRect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Субвенції  та дотації з державного бюджету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12 493,7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тис. </a:t>
          </a:r>
          <a:r>
            <a:rPr lang="uk-UA" sz="1800" b="1" kern="1200" dirty="0" err="1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n-cs"/>
            </a:rPr>
            <a:t>грн</a:t>
          </a:r>
          <a:endParaRPr lang="uk-UA" sz="1800" b="1" kern="1200" dirty="0">
            <a:solidFill>
              <a:schemeClr val="bg1"/>
            </a:solidFill>
            <a:latin typeface="Cambria" pitchFamily="18" charset="0"/>
            <a:ea typeface="Cambria" pitchFamily="18" charset="0"/>
            <a:cs typeface="+mn-cs"/>
          </a:endParaRPr>
        </a:p>
      </dsp:txBody>
      <dsp:txXfrm>
        <a:off x="0" y="856332"/>
        <a:ext cx="2103866" cy="2056529"/>
      </dsp:txXfrm>
    </dsp:sp>
    <dsp:sp modelId="{4945D0A0-76B0-4BAB-8D02-5DB74ACC0953}">
      <dsp:nvSpPr>
        <dsp:cNvPr id="0" name=""/>
        <dsp:cNvSpPr/>
      </dsp:nvSpPr>
      <dsp:spPr>
        <a:xfrm>
          <a:off x="2118380" y="3797809"/>
          <a:ext cx="6911315" cy="1774505"/>
        </a:xfrm>
        <a:prstGeom prst="flowChartProcess">
          <a:avLst/>
        </a:prstGeom>
        <a:solidFill>
          <a:srgbClr val="FFFF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0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Інші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місцевого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бюджету – 2 980,4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ru-RU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місцевого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бюджету на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забезпечення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діяльності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фахівців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із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супроводу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ветеранів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війни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та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демобілізованих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осіб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та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окремі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заходи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підтримки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осіб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які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захищали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незалежність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суверенітет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та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територіальну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цілісність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України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за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рахунок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відповідної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субвенції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з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 державного бюджету – 200,2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тис.грн</a:t>
          </a:r>
          <a:endParaRPr lang="ru-RU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3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sp:txBody>
      <dsp:txXfrm>
        <a:off x="2118380" y="3797809"/>
        <a:ext cx="6911315" cy="1774505"/>
      </dsp:txXfrm>
    </dsp:sp>
    <dsp:sp modelId="{4EED12C7-40BF-4154-A62C-C3177445FDD3}">
      <dsp:nvSpPr>
        <dsp:cNvPr id="0" name=""/>
        <dsp:cNvSpPr/>
      </dsp:nvSpPr>
      <dsp:spPr>
        <a:xfrm>
          <a:off x="0" y="3571827"/>
          <a:ext cx="2113977" cy="2039871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Субвенції з місцевих бюджетів                3 180,6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тис. </a:t>
          </a:r>
          <a:r>
            <a:rPr lang="uk-UA" sz="18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грн</a:t>
          </a:r>
          <a:endParaRPr lang="uk-UA" sz="18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sp:txBody>
      <dsp:txXfrm>
        <a:off x="0" y="3571827"/>
        <a:ext cx="2113977" cy="20398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F66FCE-EDA1-4079-87B8-EB6F2ECE1634}">
      <dsp:nvSpPr>
        <dsp:cNvPr id="0" name=""/>
        <dsp:cNvSpPr/>
      </dsp:nvSpPr>
      <dsp:spPr>
        <a:xfrm>
          <a:off x="30" y="195206"/>
          <a:ext cx="2897683" cy="99677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КНП “ Центр первинної медико-санітарної допомоги ” ВСР” – 2 491,9 тис.  грн.</a:t>
          </a:r>
          <a:endParaRPr lang="uk-UA" sz="16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30" y="195206"/>
        <a:ext cx="2897683" cy="996779"/>
      </dsp:txXfrm>
    </dsp:sp>
    <dsp:sp modelId="{725F9036-D2E5-4603-972F-4A5CC5645F2A}">
      <dsp:nvSpPr>
        <dsp:cNvPr id="0" name=""/>
        <dsp:cNvSpPr/>
      </dsp:nvSpPr>
      <dsp:spPr>
        <a:xfrm>
          <a:off x="30" y="1191985"/>
          <a:ext cx="2897683" cy="4304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Заробітна плата працівникам – 1 300,8  тис. </a:t>
          </a:r>
          <a:r>
            <a:rPr lang="uk-UA" sz="1600" kern="1200" noProof="0" dirty="0" err="1" smtClean="0">
              <a:latin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Предмети, матеріали, обладнання та інвентар           –  58,8 тис. </a:t>
          </a:r>
          <a:r>
            <a:rPr lang="uk-UA" sz="1600" kern="1200" noProof="0" dirty="0" err="1" smtClean="0">
              <a:latin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</a:rPr>
            <a:t>;</a:t>
          </a:r>
          <a:endParaRPr lang="uk-UA" sz="1600" kern="1200" noProof="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Медикаменти та перев'язувальні матеріали     – 48,7 тис. </a:t>
          </a:r>
          <a:r>
            <a:rPr lang="uk-UA" sz="1600" kern="1200" noProof="0" dirty="0" err="1" smtClean="0">
              <a:latin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</a:rPr>
            <a:t>;</a:t>
          </a:r>
          <a:endParaRPr lang="uk-UA" sz="1600" kern="1200" noProof="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Продукти харчування               –    185,2 тис. </a:t>
          </a:r>
          <a:r>
            <a:rPr lang="uk-UA" sz="1600" kern="1200" noProof="0" dirty="0" err="1" smtClean="0">
              <a:latin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</a:rPr>
            <a:t>;</a:t>
          </a:r>
          <a:endParaRPr lang="uk-UA" sz="1600" kern="1200" noProof="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Оплата послуг                      (крім комунальних)                    – 11,8 тис. </a:t>
          </a:r>
          <a:r>
            <a:rPr lang="uk-UA" sz="1600" kern="1200" noProof="0" dirty="0" err="1" smtClean="0">
              <a:latin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</a:rPr>
            <a:t>;</a:t>
          </a:r>
          <a:endParaRPr lang="uk-UA" sz="1600" kern="1200" noProof="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Оплата енергоносіїв                  – 841,1 тис. </a:t>
          </a:r>
          <a:r>
            <a:rPr lang="uk-UA" sz="1600" kern="1200" noProof="0" dirty="0" err="1" smtClean="0">
              <a:latin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</a:rPr>
            <a:t>;</a:t>
          </a:r>
          <a:endParaRPr lang="uk-UA" sz="1600" kern="1200" noProof="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</a:rPr>
            <a:t>Пільгові медикаменти              – 45,4 тис. грн.</a:t>
          </a:r>
          <a:endParaRPr lang="uk-UA" sz="1600" kern="1200" noProof="0" dirty="0">
            <a:latin typeface="Cambria" pitchFamily="18" charset="0"/>
          </a:endParaRPr>
        </a:p>
      </dsp:txBody>
      <dsp:txXfrm>
        <a:off x="30" y="1191985"/>
        <a:ext cx="2897683" cy="4304160"/>
      </dsp:txXfrm>
    </dsp:sp>
    <dsp:sp modelId="{F20E15F2-7BC2-4491-AC28-A922DF18F9D4}">
      <dsp:nvSpPr>
        <dsp:cNvPr id="0" name=""/>
        <dsp:cNvSpPr/>
      </dsp:nvSpPr>
      <dsp:spPr>
        <a:xfrm>
          <a:off x="3169922" y="195206"/>
          <a:ext cx="2897683" cy="996779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КНП “ </a:t>
          </a:r>
          <a:r>
            <a:rPr lang="uk-UA" sz="16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Павлоградська</a:t>
          </a:r>
          <a:r>
            <a:rPr lang="uk-UA" sz="16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центральна районна лікарня ” ВСР” –  3 512,9 тис. грн.</a:t>
          </a:r>
          <a:endParaRPr lang="uk-UA" sz="16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3169922" y="195206"/>
        <a:ext cx="2897683" cy="996779"/>
      </dsp:txXfrm>
    </dsp:sp>
    <dsp:sp modelId="{B52414E2-B607-45B6-BAC9-B75015020832}">
      <dsp:nvSpPr>
        <dsp:cNvPr id="0" name=""/>
        <dsp:cNvSpPr/>
      </dsp:nvSpPr>
      <dsp:spPr>
        <a:xfrm>
          <a:off x="3169922" y="1191985"/>
          <a:ext cx="2897683" cy="4304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Предмети, матеріали, обладнання та інвентар           – </a:t>
          </a:r>
          <a:r>
            <a:rPr lang="ru-RU" sz="1600" b="0" i="0" u="none" kern="1200" dirty="0" smtClean="0">
              <a:latin typeface="Cambria" pitchFamily="18" charset="0"/>
              <a:ea typeface="Cambria" pitchFamily="18" charset="0"/>
            </a:rPr>
            <a:t>164,1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 тис. </a:t>
          </a:r>
          <a:r>
            <a:rPr lang="uk-UA" sz="1600" kern="1200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Медикаменти та перев'язувальні матеріали     –  </a:t>
          </a:r>
          <a:r>
            <a:rPr lang="ru-RU" sz="1600" b="0" i="0" u="none" kern="1200" dirty="0" smtClean="0">
              <a:latin typeface="Cambria" pitchFamily="18" charset="0"/>
              <a:ea typeface="Cambria" pitchFamily="18" charset="0"/>
            </a:rPr>
            <a:t>283,9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 тис. </a:t>
          </a:r>
          <a:r>
            <a:rPr lang="uk-UA" sz="1600" kern="1200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Продукти харчування                – </a:t>
          </a:r>
          <a:r>
            <a:rPr lang="ru-RU" sz="1600" b="0" i="0" u="none" kern="1200" dirty="0" smtClean="0">
              <a:latin typeface="Cambria" pitchFamily="18" charset="0"/>
              <a:ea typeface="Cambria" pitchFamily="18" charset="0"/>
            </a:rPr>
            <a:t>257,0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 тис. </a:t>
          </a:r>
          <a:r>
            <a:rPr lang="uk-UA" sz="1600" kern="1200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Оплата послуг (крім комунальних)                               – 113,4 тис. </a:t>
          </a:r>
          <a:r>
            <a:rPr lang="uk-UA" sz="1600" kern="1200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Оплата енергоносіїв                  – 2 643,1 тис. </a:t>
          </a:r>
          <a:r>
            <a:rPr lang="uk-UA" sz="1600" kern="1200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Виплата пенсій                             – 38,7 тис. </a:t>
          </a:r>
          <a:r>
            <a:rPr lang="uk-UA" sz="1600" kern="1200" noProof="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Окремі</a:t>
          </a:r>
          <a:r>
            <a:rPr lang="ru-RU" sz="1600" b="0" i="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заходи по </a:t>
          </a:r>
          <a:r>
            <a:rPr lang="ru-RU" sz="1600" b="0" i="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реалізації</a:t>
          </a:r>
          <a:r>
            <a:rPr lang="uk-UA" sz="1600" kern="1200" noProof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програм                                           – 12,7 тис. грн.</a:t>
          </a:r>
          <a:endParaRPr lang="uk-UA" sz="1600" kern="1200" noProof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3169922" y="1191985"/>
        <a:ext cx="2897683" cy="4304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0BE795-297F-4387-9FAA-2BE7BAC2820B}">
      <dsp:nvSpPr>
        <dsp:cNvPr id="0" name=""/>
        <dsp:cNvSpPr/>
      </dsp:nvSpPr>
      <dsp:spPr>
        <a:xfrm>
          <a:off x="3572031" y="2270962"/>
          <a:ext cx="2348963" cy="1205661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Загальний обсяг видатків: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3 158,7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3572031" y="2270962"/>
        <a:ext cx="2348963" cy="1205661"/>
      </dsp:txXfrm>
    </dsp:sp>
    <dsp:sp modelId="{619EFA89-4DA9-4313-8BBB-3375FFB8DCFA}">
      <dsp:nvSpPr>
        <dsp:cNvPr id="0" name=""/>
        <dsp:cNvSpPr/>
      </dsp:nvSpPr>
      <dsp:spPr>
        <a:xfrm rot="20472464">
          <a:off x="5679602" y="2247083"/>
          <a:ext cx="1718812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1718812" y="1676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 rot="20472464">
        <a:off x="6496038" y="2220877"/>
        <a:ext cx="85940" cy="85940"/>
      </dsp:txXfrm>
    </dsp:sp>
    <dsp:sp modelId="{136B2658-FDD7-46DC-994E-540747462BE9}">
      <dsp:nvSpPr>
        <dsp:cNvPr id="0" name=""/>
        <dsp:cNvSpPr/>
      </dsp:nvSpPr>
      <dsp:spPr>
        <a:xfrm>
          <a:off x="7215889" y="1188029"/>
          <a:ext cx="1878915" cy="1051629"/>
        </a:xfrm>
        <a:prstGeom prst="ellipse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Підтримка підприємств ЖКГ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2428,0</a:t>
          </a: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r>
            <a:rPr lang="uk-UA" sz="1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3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7215889" y="1188029"/>
        <a:ext cx="1878915" cy="1051629"/>
      </dsp:txXfrm>
    </dsp:sp>
    <dsp:sp modelId="{F009FFB5-6314-4E9B-B006-EB2FD66345D9}">
      <dsp:nvSpPr>
        <dsp:cNvPr id="0" name=""/>
        <dsp:cNvSpPr/>
      </dsp:nvSpPr>
      <dsp:spPr>
        <a:xfrm rot="8409524">
          <a:off x="1991249" y="4145989"/>
          <a:ext cx="2420935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2420935" y="1676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 rot="8409524">
        <a:off x="3141193" y="4102231"/>
        <a:ext cx="121046" cy="121046"/>
      </dsp:txXfrm>
    </dsp:sp>
    <dsp:sp modelId="{57A3D12C-CF32-4C2B-8388-5FB273D90779}">
      <dsp:nvSpPr>
        <dsp:cNvPr id="0" name=""/>
        <dsp:cNvSpPr/>
      </dsp:nvSpPr>
      <dsp:spPr>
        <a:xfrm>
          <a:off x="429718" y="4812677"/>
          <a:ext cx="2338096" cy="1375124"/>
        </a:xfrm>
        <a:prstGeom prst="ellipse">
          <a:avLst/>
        </a:prstGeom>
        <a:solidFill>
          <a:srgbClr val="3399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n w="1270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Заходи з поліпшення питної води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 w="1270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301,1 </a:t>
          </a:r>
          <a:r>
            <a:rPr lang="uk-UA" sz="1300" b="1" kern="1200" dirty="0" err="1" smtClean="0">
              <a:ln w="1270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тис.грн</a:t>
          </a:r>
          <a:endParaRPr lang="uk-UA" sz="1300" b="1" kern="1200" dirty="0">
            <a:ln w="12700">
              <a:noFill/>
            </a:ln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</dsp:txBody>
      <dsp:txXfrm>
        <a:off x="429718" y="4812677"/>
        <a:ext cx="2338096" cy="1375124"/>
      </dsp:txXfrm>
    </dsp:sp>
    <dsp:sp modelId="{1FE6EC35-C15C-40B5-B670-0A1AF89493C5}">
      <dsp:nvSpPr>
        <dsp:cNvPr id="0" name=""/>
        <dsp:cNvSpPr/>
      </dsp:nvSpPr>
      <dsp:spPr>
        <a:xfrm rot="12740081">
          <a:off x="2093853" y="1834197"/>
          <a:ext cx="2073736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2073736" y="1676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2740081">
        <a:off x="3078877" y="1799119"/>
        <a:ext cx="103686" cy="103686"/>
      </dsp:txXfrm>
    </dsp:sp>
    <dsp:sp modelId="{D2E8B4EF-368D-4D28-8B87-AB1F54EEA9E6}">
      <dsp:nvSpPr>
        <dsp:cNvPr id="0" name=""/>
        <dsp:cNvSpPr/>
      </dsp:nvSpPr>
      <dsp:spPr>
        <a:xfrm>
          <a:off x="547982" y="358774"/>
          <a:ext cx="2109493" cy="1049875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Оплата вуличного освітлення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426,4 </a:t>
          </a:r>
          <a:r>
            <a:rPr lang="uk-UA" sz="1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r>
            <a:rPr lang="uk-UA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endParaRPr lang="uk-UA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547982" y="358774"/>
        <a:ext cx="2109493" cy="1049875"/>
      </dsp:txXfrm>
    </dsp:sp>
    <dsp:sp modelId="{400FC913-9A35-4DB4-B2F5-9280C546B34E}">
      <dsp:nvSpPr>
        <dsp:cNvPr id="0" name=""/>
        <dsp:cNvSpPr/>
      </dsp:nvSpPr>
      <dsp:spPr>
        <a:xfrm rot="2549884">
          <a:off x="5005335" y="4193467"/>
          <a:ext cx="2399490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2399490" y="1676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 rot="2549884">
        <a:off x="6145092" y="4150245"/>
        <a:ext cx="119974" cy="119974"/>
      </dsp:txXfrm>
    </dsp:sp>
    <dsp:sp modelId="{CCA4EAB0-AD6B-405D-BE0D-608C9D139BDD}">
      <dsp:nvSpPr>
        <dsp:cNvPr id="0" name=""/>
        <dsp:cNvSpPr/>
      </dsp:nvSpPr>
      <dsp:spPr>
        <a:xfrm>
          <a:off x="6604133" y="4933949"/>
          <a:ext cx="2048617" cy="116093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Благоустрій населених пунктів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3,2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r>
            <a:rPr lang="uk-UA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</a:t>
          </a:r>
          <a:r>
            <a:rPr lang="uk-UA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6604133" y="4933949"/>
        <a:ext cx="2048617" cy="11609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3726A-8706-4CA9-8CE2-88B87917AF1F}">
      <dsp:nvSpPr>
        <dsp:cNvPr id="0" name=""/>
        <dsp:cNvSpPr/>
      </dsp:nvSpPr>
      <dsp:spPr>
        <a:xfrm rot="5400000">
          <a:off x="-82776" y="163365"/>
          <a:ext cx="1467301" cy="1149039"/>
        </a:xfrm>
        <a:prstGeom prst="chevron">
          <a:avLst/>
        </a:prstGeom>
        <a:solidFill>
          <a:srgbClr val="99CC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5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1,2 </a:t>
          </a:r>
          <a:r>
            <a:rPr lang="uk-UA" sz="145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тис.грн</a:t>
          </a:r>
          <a:endParaRPr lang="uk-UA" sz="145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 rot="5400000">
        <a:off x="-82776" y="163365"/>
        <a:ext cx="1467301" cy="1149039"/>
      </dsp:txXfrm>
    </dsp:sp>
    <dsp:sp modelId="{3620BD2D-4E0C-4AF6-BBE0-4BD903F6B08E}">
      <dsp:nvSpPr>
        <dsp:cNvPr id="0" name=""/>
        <dsp:cNvSpPr/>
      </dsp:nvSpPr>
      <dsp:spPr>
        <a:xfrm rot="5400000">
          <a:off x="4669843" y="-3291663"/>
          <a:ext cx="962062" cy="7545542"/>
        </a:xfrm>
        <a:prstGeom prst="round2Same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50" b="1" kern="1200" dirty="0" smtClean="0">
              <a:latin typeface="Cambria" pitchFamily="18" charset="0"/>
              <a:ea typeface="Cambria" pitchFamily="18" charset="0"/>
            </a:rPr>
            <a:t>Професійні інформаційно-консультативні послуги </a:t>
          </a:r>
          <a:r>
            <a:rPr lang="ru-RU" sz="1350" b="1" kern="1200" dirty="0" err="1" smtClean="0">
              <a:latin typeface="Cambria" pitchFamily="18" charset="0"/>
              <a:ea typeface="Cambria" pitchFamily="18" charset="0"/>
            </a:rPr>
            <a:t>сторонніх</a:t>
          </a:r>
          <a:r>
            <a:rPr lang="ru-RU" sz="135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350" b="1" kern="1200" dirty="0" err="1" smtClean="0">
              <a:latin typeface="Cambria" pitchFamily="18" charset="0"/>
              <a:ea typeface="Cambria" pitchFamily="18" charset="0"/>
            </a:rPr>
            <a:t>фахівців</a:t>
          </a:r>
          <a:r>
            <a:rPr lang="ru-RU" sz="1350" b="1" kern="1200" dirty="0" smtClean="0">
              <a:latin typeface="Cambria" pitchFamily="18" charset="0"/>
              <a:ea typeface="Cambria" pitchFamily="18" charset="0"/>
            </a:rPr>
            <a:t> по </a:t>
          </a:r>
          <a:r>
            <a:rPr lang="ru-RU" sz="1350" b="1" kern="1200" dirty="0" err="1" smtClean="0">
              <a:latin typeface="Cambria" pitchFamily="18" charset="0"/>
              <a:ea typeface="Cambria" pitchFamily="18" charset="0"/>
            </a:rPr>
            <a:t>оцінці</a:t>
          </a:r>
          <a:r>
            <a:rPr lang="ru-RU" sz="135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350" b="1" kern="1200" dirty="0" err="1" smtClean="0">
              <a:latin typeface="Cambria" pitchFamily="18" charset="0"/>
              <a:ea typeface="Cambria" pitchFamily="18" charset="0"/>
            </a:rPr>
            <a:t>пошккодженого</a:t>
          </a:r>
          <a:r>
            <a:rPr lang="ru-RU" sz="1350" b="1" kern="1200" dirty="0" smtClean="0">
              <a:latin typeface="Cambria" pitchFamily="18" charset="0"/>
              <a:ea typeface="Cambria" pitchFamily="18" charset="0"/>
            </a:rPr>
            <a:t> майна </a:t>
          </a:r>
          <a:r>
            <a:rPr lang="uk-UA" sz="1350" b="1" kern="1200" dirty="0" smtClean="0">
              <a:latin typeface="Cambria" pitchFamily="18" charset="0"/>
              <a:ea typeface="Cambria" pitchFamily="18" charset="0"/>
            </a:rPr>
            <a:t>щодо визначення пошкоджень чи знищення об’єктів нерухомого майна внаслідок бойових дій</a:t>
          </a:r>
          <a:endParaRPr lang="uk-UA" sz="1350" b="1" kern="1200" noProof="0" dirty="0">
            <a:latin typeface="Cambria" pitchFamily="18" charset="0"/>
            <a:ea typeface="Cambria" pitchFamily="18" charset="0"/>
          </a:endParaRPr>
        </a:p>
      </dsp:txBody>
      <dsp:txXfrm rot="5400000">
        <a:off x="4669843" y="-3291663"/>
        <a:ext cx="962062" cy="754554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A7B7F-E0E4-4D7B-9DA0-871D184C233A}">
      <dsp:nvSpPr>
        <dsp:cNvPr id="0" name=""/>
        <dsp:cNvSpPr/>
      </dsp:nvSpPr>
      <dsp:spPr>
        <a:xfrm>
          <a:off x="1150565" y="0"/>
          <a:ext cx="7732385" cy="5312940"/>
        </a:xfrm>
        <a:prstGeom prst="rightArrow">
          <a:avLst>
            <a:gd name="adj1" fmla="val 75000"/>
            <a:gd name="adj2" fmla="val 50000"/>
          </a:avLst>
        </a:prstGeom>
        <a:solidFill>
          <a:srgbClr val="99CC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Від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КУ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“Центр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з обслуговування закладів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овіти”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ДОР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в січні отримано книги (109шт) для поповнення бібліотечного фонду на суму 37 068,15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грн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, в т.ч.: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Вербківський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ліцей 14 826,37грн (43шт),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В’язівоцький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ліцей 15 946,44грн (48шт),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Кочерезький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ліцей 6295,34грн (18шт).</a:t>
          </a: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Від КЗК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“Дніпровська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обласна бібліотека для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дітей”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в лютому отримано книги (150шт) для поповнення бібліотечного фонду на суму 29 137,1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грн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, в т.ч.: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Вербківська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сільська бібліотека 6004,05грн (30шт),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В’язівоцька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сільська бібліотека 5734,00грн (30шт),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Кочережківська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сільська бібліотека 5633,29грн (30шт),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Поперечненська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сільська бібліотека 5844,00грн (30шт),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Сергіївська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сільська бібліотека 5921,56грн (30шт).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Від благодійної організації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“Фундація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Олени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Зеленської”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в березні отримано: генератори 3кВт (3шт) 21000грн,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.обігрівачі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газові для приміщень (10шт) 23449,60грн, композитні газові балони (5шт) 15000,00грн, регулятори пропанові (5шт) 900,00грн.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Від благодійної організації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“Благодійний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Фонд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“Діти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нового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покоління”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в березні отримано бензиновий генератор 3кВт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варістю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9900,00грн.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Від фізичної особи Сенченко В.В. в березні отримано вугілля кам’яне (1т) для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Вербківського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ясла-садка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“Оксанка”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на суму 8000,00грн.</a:t>
          </a:r>
        </a:p>
      </dsp:txBody>
      <dsp:txXfrm>
        <a:off x="1150565" y="0"/>
        <a:ext cx="7732385" cy="5312940"/>
      </dsp:txXfrm>
    </dsp:sp>
    <dsp:sp modelId="{88AB7ED2-84DB-4217-9277-840733B413B0}">
      <dsp:nvSpPr>
        <dsp:cNvPr id="0" name=""/>
        <dsp:cNvSpPr/>
      </dsp:nvSpPr>
      <dsp:spPr>
        <a:xfrm>
          <a:off x="0" y="0"/>
          <a:ext cx="1146692" cy="4704410"/>
        </a:xfrm>
        <a:prstGeom prst="round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pc="-10" dirty="0" smtClean="0">
              <a:latin typeface="Times New Roman" pitchFamily="18" charset="0"/>
              <a:cs typeface="Times New Roman" pitchFamily="18" charset="0"/>
            </a:rPr>
            <a:t>За рахунок </a:t>
          </a:r>
          <a:r>
            <a:rPr lang="ru-RU" sz="1400" b="1" kern="1200" spc="-10" dirty="0" err="1" smtClean="0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spc="-10" dirty="0" err="1" smtClean="0">
              <a:latin typeface="Times New Roman" pitchFamily="18" charset="0"/>
              <a:cs typeface="Times New Roman" pitchFamily="18" charset="0"/>
            </a:rPr>
            <a:t>отриманих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400" b="1" kern="1200" spc="-10" dirty="0" err="1" smtClean="0"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10" dirty="0" err="1" smtClean="0">
              <a:latin typeface="Times New Roman" pitchFamily="18" charset="0"/>
              <a:cs typeface="Times New Roman" pitchFamily="18" charset="0"/>
            </a:rPr>
            <a:t>джерелами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10" dirty="0" err="1" smtClean="0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10" dirty="0" err="1" smtClean="0">
              <a:latin typeface="Times New Roman" pitchFamily="18" charset="0"/>
              <a:cs typeface="Times New Roman" pitchFamily="18" charset="0"/>
            </a:rPr>
            <a:t>надходжень</a:t>
          </a:r>
          <a:endParaRPr lang="ru-RU" sz="1400" b="1" kern="1200" spc="-1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pc="-10" dirty="0" smtClean="0">
              <a:latin typeface="Times New Roman" pitchFamily="18" charset="0"/>
              <a:cs typeface="Times New Roman" pitchFamily="18" charset="0"/>
            </a:rPr>
            <a:t>144,5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pc="-10" dirty="0" err="1" smtClean="0">
              <a:latin typeface="Times New Roman" pitchFamily="18" charset="0"/>
              <a:cs typeface="Times New Roman" pitchFamily="18" charset="0"/>
            </a:rPr>
            <a:t>тис.грн</a:t>
          </a:r>
          <a:endParaRPr lang="ru-RU" sz="1400" b="1" kern="1200" spc="-1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146692" cy="47044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A7B7F-E0E4-4D7B-9DA0-871D184C233A}">
      <dsp:nvSpPr>
        <dsp:cNvPr id="0" name=""/>
        <dsp:cNvSpPr/>
      </dsp:nvSpPr>
      <dsp:spPr>
        <a:xfrm>
          <a:off x="918109" y="0"/>
          <a:ext cx="6170161" cy="1133474"/>
        </a:xfrm>
        <a:prstGeom prst="rightArrow">
          <a:avLst>
            <a:gd name="adj1" fmla="val 75000"/>
            <a:gd name="adj2" fmla="val 50000"/>
          </a:avLst>
        </a:prstGeom>
        <a:solidFill>
          <a:srgbClr val="99CC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Оплата за продукти харчування за рахунок субвенції з державного бюджету місцевим бюджетам на покращення якості гарячого харчування та фінансування харчування учнів початкових класів закладів загальної середньої освіти.</a:t>
          </a:r>
          <a:endParaRPr lang="uk-UA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8109" y="0"/>
        <a:ext cx="6170161" cy="1133474"/>
      </dsp:txXfrm>
    </dsp:sp>
    <dsp:sp modelId="{88AB7ED2-84DB-4217-9277-840733B413B0}">
      <dsp:nvSpPr>
        <dsp:cNvPr id="0" name=""/>
        <dsp:cNvSpPr/>
      </dsp:nvSpPr>
      <dsp:spPr>
        <a:xfrm>
          <a:off x="0" y="0"/>
          <a:ext cx="915018" cy="1133474"/>
        </a:xfrm>
        <a:prstGeom prst="round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pc="-10" dirty="0" smtClean="0">
              <a:latin typeface="Times New Roman" pitchFamily="18" charset="0"/>
              <a:cs typeface="Times New Roman" pitchFamily="18" charset="0"/>
            </a:rPr>
            <a:t>Інші кошти спецфонду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pc="-10" dirty="0" smtClean="0">
              <a:latin typeface="Times New Roman" pitchFamily="18" charset="0"/>
              <a:cs typeface="Times New Roman" pitchFamily="18" charset="0"/>
            </a:rPr>
            <a:t>39,3 </a:t>
          </a:r>
          <a:r>
            <a:rPr lang="uk-UA" sz="1400" b="1" kern="1200" spc="-10" dirty="0" err="1" smtClean="0">
              <a:latin typeface="Times New Roman" pitchFamily="18" charset="0"/>
              <a:cs typeface="Times New Roman" pitchFamily="18" charset="0"/>
            </a:rPr>
            <a:t>тис.грн</a:t>
          </a:r>
          <a:endParaRPr lang="ru-RU" sz="1400" b="1" kern="1200" spc="-1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5018" cy="113347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0C9B1-9787-455A-BF3C-A36D5A6ED95C}">
      <dsp:nvSpPr>
        <dsp:cNvPr id="0" name=""/>
        <dsp:cNvSpPr/>
      </dsp:nvSpPr>
      <dsp:spPr>
        <a:xfrm>
          <a:off x="1852252" y="2374072"/>
          <a:ext cx="2152625" cy="56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45"/>
              </a:lnTo>
              <a:lnTo>
                <a:pt x="2152625" y="264545"/>
              </a:lnTo>
              <a:lnTo>
                <a:pt x="2152625" y="56197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5B66-FF84-4A57-AA17-C92C39352FE4}">
      <dsp:nvSpPr>
        <dsp:cNvPr id="0" name=""/>
        <dsp:cNvSpPr/>
      </dsp:nvSpPr>
      <dsp:spPr>
        <a:xfrm>
          <a:off x="246918" y="335297"/>
          <a:ext cx="3210669" cy="20387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0B98D-BDA2-4E44-892E-206964A6C2B8}">
      <dsp:nvSpPr>
        <dsp:cNvPr id="0" name=""/>
        <dsp:cNvSpPr/>
      </dsp:nvSpPr>
      <dsp:spPr>
        <a:xfrm>
          <a:off x="603659" y="674201"/>
          <a:ext cx="3210669" cy="2038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Cambria" pitchFamily="18" charset="0"/>
              <a:ea typeface="Cambria" pitchFamily="18" charset="0"/>
            </a:rPr>
            <a:t>Загальний обсяг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Cambria" pitchFamily="18" charset="0"/>
              <a:ea typeface="Cambria" pitchFamily="18" charset="0"/>
            </a:rPr>
            <a:t>кредиторської заборгованості станом на 01 квітня 2026 року</a:t>
          </a:r>
          <a:endParaRPr lang="en-US" sz="20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ambria" pitchFamily="18" charset="0"/>
              <a:ea typeface="Cambria" pitchFamily="18" charset="0"/>
            </a:rPr>
            <a:t>315,4 тис. </a:t>
          </a:r>
          <a:r>
            <a:rPr lang="uk-UA" sz="2000" b="1" kern="1200" dirty="0" err="1" smtClean="0">
              <a:latin typeface="Cambria" pitchFamily="18" charset="0"/>
              <a:ea typeface="Cambria" pitchFamily="18" charset="0"/>
            </a:rPr>
            <a:t>грн</a:t>
          </a:r>
          <a:r>
            <a:rPr lang="uk-UA" sz="2000" b="1" kern="1200" dirty="0" smtClean="0">
              <a:latin typeface="Cambria" pitchFamily="18" charset="0"/>
              <a:ea typeface="Cambria" pitchFamily="18" charset="0"/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smtClean="0">
              <a:latin typeface="Cambria" pitchFamily="18" charset="0"/>
              <a:ea typeface="Cambria" pitchFamily="18" charset="0"/>
            </a:rPr>
            <a:t>в тому числі:</a:t>
          </a:r>
          <a:endParaRPr lang="ru-RU" sz="2000" b="0" kern="1200" dirty="0">
            <a:latin typeface="Cambria" pitchFamily="18" charset="0"/>
            <a:ea typeface="Cambria" pitchFamily="18" charset="0"/>
          </a:endParaRPr>
        </a:p>
      </dsp:txBody>
      <dsp:txXfrm>
        <a:off x="603659" y="674201"/>
        <a:ext cx="3210669" cy="2038774"/>
      </dsp:txXfrm>
    </dsp:sp>
    <dsp:sp modelId="{586A1C29-7343-47B3-94A4-10DE004293C0}">
      <dsp:nvSpPr>
        <dsp:cNvPr id="0" name=""/>
        <dsp:cNvSpPr/>
      </dsp:nvSpPr>
      <dsp:spPr>
        <a:xfrm>
          <a:off x="2399543" y="2936051"/>
          <a:ext cx="3210669" cy="2038774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B135E-04D1-4C4B-9FE4-4942D47B19F0}">
      <dsp:nvSpPr>
        <dsp:cNvPr id="0" name=""/>
        <dsp:cNvSpPr/>
      </dsp:nvSpPr>
      <dsp:spPr>
        <a:xfrm>
          <a:off x="2756284" y="3274955"/>
          <a:ext cx="3210669" cy="2038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>
              <a:latin typeface="Cambria" pitchFamily="18" charset="0"/>
              <a:ea typeface="Cambria" pitchFamily="18" charset="0"/>
            </a:rPr>
            <a:t>5% «Капітальний ремонт будівлі </a:t>
          </a:r>
          <a:r>
            <a:rPr lang="en-US" sz="1600" kern="1200" dirty="0" smtClean="0">
              <a:latin typeface="Cambria" pitchFamily="18" charset="0"/>
              <a:ea typeface="Cambria" pitchFamily="18" charset="0"/>
            </a:rPr>
            <a:t>         </a:t>
          </a:r>
          <a:r>
            <a:rPr lang="uk-UA" sz="1600" kern="1200" dirty="0" err="1" smtClean="0">
              <a:latin typeface="Cambria" pitchFamily="18" charset="0"/>
              <a:ea typeface="Cambria" pitchFamily="18" charset="0"/>
            </a:rPr>
            <a:t>КЗ</a:t>
          </a:r>
          <a:r>
            <a:rPr lang="uk-UA" sz="1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uk-UA" sz="1600" kern="1200" dirty="0" err="1" smtClean="0">
              <a:latin typeface="Cambria" pitchFamily="18" charset="0"/>
              <a:ea typeface="Cambria" pitchFamily="18" charset="0"/>
            </a:rPr>
            <a:t>Кочерезький</a:t>
          </a:r>
          <a:r>
            <a:rPr lang="uk-UA" sz="1600" kern="1200" dirty="0" smtClean="0">
              <a:latin typeface="Cambria" pitchFamily="18" charset="0"/>
              <a:ea typeface="Cambria" pitchFamily="18" charset="0"/>
            </a:rPr>
            <a:t> НВК – </a:t>
          </a:r>
          <a:r>
            <a:rPr lang="uk-UA" sz="1600" kern="1200" dirty="0" err="1" smtClean="0">
              <a:latin typeface="Cambria" pitchFamily="18" charset="0"/>
              <a:ea typeface="Cambria" pitchFamily="18" charset="0"/>
            </a:rPr>
            <a:t>Кочерезька</a:t>
          </a:r>
          <a:r>
            <a:rPr lang="uk-UA" sz="1600" kern="1200" dirty="0" smtClean="0">
              <a:latin typeface="Cambria" pitchFamily="18" charset="0"/>
              <a:ea typeface="Cambria" pitchFamily="18" charset="0"/>
            </a:rPr>
            <a:t> ЗШ І-ІІІ ступенів – дитячий садок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>
              <a:latin typeface="Cambria" pitchFamily="18" charset="0"/>
              <a:ea typeface="Cambria" pitchFamily="18" charset="0"/>
            </a:rPr>
            <a:t>за адресою: вул. Абрикосова, 26 </a:t>
          </a:r>
          <a:r>
            <a:rPr lang="uk-UA" sz="1600" kern="1200" dirty="0" err="1" smtClean="0">
              <a:latin typeface="Cambria" pitchFamily="18" charset="0"/>
              <a:ea typeface="Cambria" pitchFamily="18" charset="0"/>
            </a:rPr>
            <a:t>с.Кочережки</a:t>
          </a:r>
          <a:r>
            <a:rPr lang="uk-UA" sz="1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uk-UA" sz="1600" kern="1200" dirty="0" err="1" smtClean="0">
              <a:latin typeface="Cambria" pitchFamily="18" charset="0"/>
              <a:ea typeface="Cambria" pitchFamily="18" charset="0"/>
            </a:rPr>
            <a:t>Павлоградського</a:t>
          </a:r>
          <a:r>
            <a:rPr lang="uk-UA" sz="1600" kern="1200" dirty="0" smtClean="0">
              <a:latin typeface="Cambria" pitchFamily="18" charset="0"/>
              <a:ea typeface="Cambria" pitchFamily="18" charset="0"/>
            </a:rPr>
            <a:t> району Дніпропетровської обл.»  - </a:t>
          </a:r>
          <a:r>
            <a:rPr lang="uk-UA" sz="1600" b="1" kern="1200" dirty="0" smtClean="0">
              <a:latin typeface="Cambria" pitchFamily="18" charset="0"/>
              <a:ea typeface="Cambria" pitchFamily="18" charset="0"/>
            </a:rPr>
            <a:t>262,4 </a:t>
          </a:r>
          <a:r>
            <a:rPr lang="uk-UA" sz="1600" b="1" kern="1200" dirty="0" err="1" smtClean="0">
              <a:latin typeface="Cambria" pitchFamily="18" charset="0"/>
              <a:ea typeface="Cambria" pitchFamily="18" charset="0"/>
            </a:rPr>
            <a:t>тис.грн</a:t>
          </a:r>
          <a:endParaRPr lang="ru-RU" sz="1600" b="1" kern="1200" dirty="0">
            <a:latin typeface="Cambria" pitchFamily="18" charset="0"/>
            <a:ea typeface="Cambria" pitchFamily="18" charset="0"/>
          </a:endParaRPr>
        </a:p>
      </dsp:txBody>
      <dsp:txXfrm>
        <a:off x="2756284" y="3274955"/>
        <a:ext cx="3210669" cy="2038774"/>
      </dsp:txXfrm>
    </dsp:sp>
    <dsp:sp modelId="{A9ACE3BB-6232-4E58-B9D7-1529031EB251}">
      <dsp:nvSpPr>
        <dsp:cNvPr id="0" name=""/>
        <dsp:cNvSpPr/>
      </dsp:nvSpPr>
      <dsp:spPr>
        <a:xfrm>
          <a:off x="5278140" y="-3587"/>
          <a:ext cx="3210669" cy="2038774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A2DAE-7752-4548-90F7-401D250A0151}">
      <dsp:nvSpPr>
        <dsp:cNvPr id="0" name=""/>
        <dsp:cNvSpPr/>
      </dsp:nvSpPr>
      <dsp:spPr>
        <a:xfrm>
          <a:off x="5634881" y="335316"/>
          <a:ext cx="3210669" cy="2038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5%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Капітальний</a:t>
          </a: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ремонт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частини</a:t>
          </a: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будівлі</a:t>
          </a: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КДНЗ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В’язівоцький</a:t>
          </a: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дитячий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ясла-садок</a:t>
          </a: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“Ромашка”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загального</a:t>
          </a:r>
          <a:r>
            <a:rPr lang="ru-RU" sz="1600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розвитку</a:t>
          </a:r>
          <a:endParaRPr lang="uk-UA" sz="1600" kern="1200" dirty="0" smtClean="0">
            <a:latin typeface="Cambria" pitchFamily="18" charset="0"/>
            <a:ea typeface="Cambria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53,1 </a:t>
          </a:r>
          <a:r>
            <a:rPr lang="uk-UA" sz="1600" b="1" kern="1200" dirty="0" err="1" smtClean="0">
              <a:latin typeface="Cambria" pitchFamily="18" charset="0"/>
              <a:ea typeface="Cambria" pitchFamily="18" charset="0"/>
              <a:cs typeface="Times New Roman" pitchFamily="18" charset="0"/>
            </a:rPr>
            <a:t>тис.грн</a:t>
          </a:r>
          <a:endParaRPr lang="ru-RU" sz="1600" b="1" kern="1200" dirty="0">
            <a:latin typeface="Cambria" pitchFamily="18" charset="0"/>
            <a:ea typeface="Cambria" pitchFamily="18" charset="0"/>
          </a:endParaRPr>
        </a:p>
      </dsp:txBody>
      <dsp:txXfrm>
        <a:off x="5634881" y="335316"/>
        <a:ext cx="3210669" cy="2038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0.09453</cdr:x>
      <cdr:y>0.13754</cdr:y>
    </cdr:from>
    <cdr:to>
      <cdr:x>0.25059</cdr:x>
      <cdr:y>0.20408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4860" y="723524"/>
          <a:ext cx="1345193" cy="35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Cambria" pitchFamily="18" charset="0"/>
            </a:rPr>
            <a:t>+5 596,8</a:t>
          </a:r>
          <a:r>
            <a:rPr lang="uk-UA" sz="1400" dirty="0" smtClean="0">
              <a:latin typeface="Cambria" pitchFamily="18" charset="0"/>
            </a:rPr>
            <a:t> </a:t>
          </a:r>
          <a:endParaRPr lang="ru-RU" sz="1400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0.3357</cdr:x>
      <cdr:y>0.52774</cdr:y>
    </cdr:from>
    <cdr:to>
      <cdr:x>0.45504</cdr:x>
      <cdr:y>0.63634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3756" y="2776097"/>
          <a:ext cx="1028700" cy="571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Cambria" pitchFamily="18" charset="0"/>
            </a:rPr>
            <a:t>-  151,1</a:t>
          </a:r>
          <a:r>
            <a:rPr lang="uk-UA" sz="1200" dirty="0" smtClean="0">
              <a:latin typeface="Cambria" pitchFamily="18" charset="0"/>
            </a:rPr>
            <a:t> </a:t>
          </a:r>
          <a:endParaRPr lang="ru-RU" sz="1200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0.5856</cdr:x>
      <cdr:y>0.4542</cdr:y>
    </cdr:from>
    <cdr:to>
      <cdr:x>0.72024</cdr:x>
      <cdr:y>0.52272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7870" y="2389235"/>
          <a:ext cx="1160585" cy="360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Cambria" pitchFamily="18" charset="0"/>
            </a:rPr>
            <a:t>+ 4 747,1 </a:t>
          </a:r>
          <a:endParaRPr lang="ru-RU" sz="1400" b="1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0.84029</cdr:x>
      <cdr:y>0.00978</cdr:y>
    </cdr:from>
    <cdr:to>
      <cdr:x>0.98808</cdr:x>
      <cdr:y>0.08806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43281" y="51370"/>
          <a:ext cx="1273995" cy="410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0" dirty="0">
              <a:latin typeface="Cambria" pitchFamily="18" charset="0"/>
            </a:rPr>
            <a:t>т</a:t>
          </a:r>
          <a:r>
            <a:rPr lang="uk-UA" sz="1600" b="0" dirty="0" smtClean="0">
              <a:latin typeface="Cambria" pitchFamily="18" charset="0"/>
            </a:rPr>
            <a:t>ис. грн.</a:t>
          </a:r>
          <a:endParaRPr lang="ru-RU" sz="1600" b="0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0.14151</cdr:x>
      <cdr:y>0.21596</cdr:y>
    </cdr:from>
    <cdr:to>
      <cdr:x>0.22494</cdr:x>
      <cdr:y>0.28432</cdr:y>
    </cdr:to>
    <cdr:sp macro="" textlink="">
      <cdr:nvSpPr>
        <cdr:cNvPr id="6" name="Выгнутая вверх стрелка 5"/>
        <cdr:cNvSpPr/>
      </cdr:nvSpPr>
      <cdr:spPr>
        <a:xfrm xmlns:a="http://schemas.openxmlformats.org/drawingml/2006/main">
          <a:off x="1219824" y="1136038"/>
          <a:ext cx="719168" cy="359599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33CC33"/>
        </a:solidFill>
        <a:ln xmlns:a="http://schemas.openxmlformats.org/drawingml/2006/main" w="12700" cap="flat" cmpd="sng" algn="ctr">
          <a:solidFill>
            <a:srgbClr val="5B9BD5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0.34449</cdr:x>
      <cdr:y>0.58711</cdr:y>
    </cdr:from>
    <cdr:to>
      <cdr:x>0.42792</cdr:x>
      <cdr:y>0.65547</cdr:y>
    </cdr:to>
    <cdr:sp macro="" textlink="">
      <cdr:nvSpPr>
        <cdr:cNvPr id="7" name="Выгнутая вверх стрелка 6"/>
        <cdr:cNvSpPr/>
      </cdr:nvSpPr>
      <cdr:spPr>
        <a:xfrm xmlns:a="http://schemas.openxmlformats.org/drawingml/2006/main">
          <a:off x="2969509" y="3088423"/>
          <a:ext cx="719168" cy="359599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33CC33"/>
        </a:solidFill>
        <a:ln xmlns:a="http://schemas.openxmlformats.org/drawingml/2006/main" w="12700" cap="flat" cmpd="sng" algn="ctr">
          <a:solidFill>
            <a:srgbClr val="5B9BD5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0.63632</cdr:x>
      <cdr:y>0.57136</cdr:y>
    </cdr:from>
    <cdr:to>
      <cdr:x>0.75142</cdr:x>
      <cdr:y>0.69005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6779288">
          <a:off x="5575599" y="2913563"/>
          <a:ext cx="640330" cy="977958"/>
        </a:xfrm>
        <a:prstGeom xmlns:a="http://schemas.openxmlformats.org/drawingml/2006/main" prst="downArrow">
          <a:avLst>
            <a:gd name="adj1" fmla="val 50000"/>
            <a:gd name="adj2" fmla="val 48036"/>
          </a:avLst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uk-UA" dirty="0"/>
        </a:p>
      </cdr:txBody>
    </cdr:sp>
  </cdr:relSizeAnchor>
  <cdr:relSizeAnchor xmlns:cdr="http://schemas.openxmlformats.org/drawingml/2006/chartDrawing">
    <cdr:from>
      <cdr:x>0.01004</cdr:x>
      <cdr:y>0.02889</cdr:y>
    </cdr:from>
    <cdr:to>
      <cdr:x>0.17526</cdr:x>
      <cdr:y>0.13729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85309" y="155856"/>
          <a:ext cx="140386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uk-UA" sz="1600" b="1" dirty="0" smtClean="0">
              <a:latin typeface="Cambria" pitchFamily="18" charset="0"/>
              <a:ea typeface="Cambria" pitchFamily="18" charset="0"/>
            </a:rPr>
            <a:t>+ 5 696,8 або 110,1 %</a:t>
          </a:r>
          <a:endParaRPr lang="uk-UA" sz="16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0.81739</cdr:x>
      <cdr:y>0.01445</cdr:y>
    </cdr:from>
    <cdr:to>
      <cdr:x>0.96522</cdr:x>
      <cdr:y>0.08668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68752" y="72008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>
              <a:latin typeface="Cambria" pitchFamily="18" charset="0"/>
              <a:ea typeface="Cambria" pitchFamily="18" charset="0"/>
            </a:rPr>
            <a:t>т</a:t>
          </a:r>
          <a:r>
            <a:rPr lang="uk-UA" sz="1600" b="1" dirty="0" smtClean="0">
              <a:latin typeface="Cambria" pitchFamily="18" charset="0"/>
              <a:ea typeface="Cambria" pitchFamily="18" charset="0"/>
            </a:rPr>
            <a:t>ис.  грн.</a:t>
          </a:r>
          <a:endParaRPr lang="uk-UA" sz="16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0.52174</cdr:x>
      <cdr:y>0.07223</cdr:y>
    </cdr:from>
    <cdr:to>
      <cdr:x>0.98261</cdr:x>
      <cdr:y>0.4623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20480" y="360040"/>
          <a:ext cx="3816424" cy="194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0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Всього доходів:</a:t>
          </a:r>
        </a:p>
        <a:p xmlns:a="http://schemas.openxmlformats.org/drawingml/2006/main">
          <a:pPr algn="ctr"/>
          <a:r>
            <a:rPr lang="uk-UA" sz="1800" b="1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з</a:t>
          </a:r>
          <a:r>
            <a:rPr lang="uk-UA" sz="18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 І кв. 2025р. –  </a:t>
          </a:r>
          <a:r>
            <a:rPr lang="uk-UA" sz="20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57 485,2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за І кв. 2026р. – </a:t>
          </a:r>
          <a:r>
            <a:rPr lang="uk-UA" sz="20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63 030,8 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збільшення доходів: 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+5 545,6 або 109,6 %</a:t>
          </a:r>
          <a:endParaRPr lang="uk-UA" sz="18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0.25497</cdr:x>
      <cdr:y>0.21865</cdr:y>
    </cdr:from>
    <cdr:to>
      <cdr:x>0.35666</cdr:x>
      <cdr:y>0.31939</cdr:y>
    </cdr:to>
    <cdr:sp macro="" textlink="">
      <cdr:nvSpPr>
        <cdr:cNvPr id="9" name="Стрелка вниз 8"/>
        <cdr:cNvSpPr/>
      </cdr:nvSpPr>
      <cdr:spPr>
        <a:xfrm xmlns:a="http://schemas.openxmlformats.org/drawingml/2006/main" rot="14169715">
          <a:off x="2326772" y="1019282"/>
          <a:ext cx="543424" cy="86405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uk-UA" dirty="0"/>
        </a:p>
      </cdr:txBody>
    </cdr:sp>
  </cdr:relSizeAnchor>
  <cdr:relSizeAnchor xmlns:cdr="http://schemas.openxmlformats.org/drawingml/2006/chartDrawing">
    <cdr:from>
      <cdr:x>0.64209</cdr:x>
      <cdr:y>0.4774</cdr:y>
    </cdr:from>
    <cdr:to>
      <cdr:x>0.84283</cdr:x>
      <cdr:y>0.5858</cdr:y>
    </cdr:to>
    <cdr:sp macro="" textlink="">
      <cdr:nvSpPr>
        <cdr:cNvPr id="10" name="TextBox 17"/>
        <cdr:cNvSpPr txBox="1"/>
      </cdr:nvSpPr>
      <cdr:spPr>
        <a:xfrm xmlns:a="http://schemas.openxmlformats.org/drawingml/2006/main">
          <a:off x="5455779" y="2575466"/>
          <a:ext cx="1705676" cy="5847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uk-UA" sz="1600" b="1" dirty="0" smtClean="0">
              <a:latin typeface="Cambria" pitchFamily="18" charset="0"/>
              <a:ea typeface="Cambria" pitchFamily="18" charset="0"/>
            </a:rPr>
            <a:t>- 151,1    або 83,0 %</a:t>
          </a:r>
          <a:endParaRPr lang="uk-UA" sz="1600" b="1" dirty="0">
            <a:latin typeface="Cambria" pitchFamily="18" charset="0"/>
            <a:ea typeface="Cambria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0.14356</cdr:x>
      <cdr:y>0.069</cdr:y>
    </cdr:from>
    <cdr:to>
      <cdr:x>0.2242</cdr:x>
      <cdr:y>0.15478</cdr:y>
    </cdr:to>
    <cdr:sp macro="" textlink="">
      <cdr:nvSpPr>
        <cdr:cNvPr id="7" name="Выгнутая вверх стрелка 6"/>
        <cdr:cNvSpPr/>
      </cdr:nvSpPr>
      <cdr:spPr>
        <a:xfrm xmlns:a="http://schemas.openxmlformats.org/drawingml/2006/main" rot="19831124">
          <a:off x="1288581" y="369113"/>
          <a:ext cx="723785" cy="458926"/>
        </a:xfrm>
        <a:prstGeom xmlns:a="http://schemas.openxmlformats.org/drawingml/2006/main" prst="curvedDownArrow">
          <a:avLst>
            <a:gd name="adj1" fmla="val 34569"/>
            <a:gd name="adj2" fmla="val 45103"/>
            <a:gd name="adj3" fmla="val 25000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0.34036</cdr:x>
      <cdr:y>0.48567</cdr:y>
    </cdr:from>
    <cdr:to>
      <cdr:x>0.4295</cdr:x>
      <cdr:y>0.58789</cdr:y>
    </cdr:to>
    <cdr:sp macro="" textlink="">
      <cdr:nvSpPr>
        <cdr:cNvPr id="8" name="Выгнутая вверх стрелка 7"/>
        <cdr:cNvSpPr/>
      </cdr:nvSpPr>
      <cdr:spPr>
        <a:xfrm xmlns:a="http://schemas.openxmlformats.org/drawingml/2006/main">
          <a:off x="2950263" y="2598225"/>
          <a:ext cx="772675" cy="54685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</cdr:x>
      <cdr:y>0.50085</cdr:y>
    </cdr:from>
    <cdr:to>
      <cdr:x>0.62664</cdr:x>
      <cdr:y>0.59453</cdr:y>
    </cdr:to>
    <cdr:sp macro="" textlink="">
      <cdr:nvSpPr>
        <cdr:cNvPr id="9" name="Выгнутая вверх стрелка 8"/>
        <cdr:cNvSpPr/>
      </cdr:nvSpPr>
      <cdr:spPr>
        <a:xfrm xmlns:a="http://schemas.openxmlformats.org/drawingml/2006/main">
          <a:off x="4659130" y="2679422"/>
          <a:ext cx="772675" cy="501166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0.71103</cdr:x>
      <cdr:y>0.56491</cdr:y>
    </cdr:from>
    <cdr:to>
      <cdr:x>0.81486</cdr:x>
      <cdr:y>0.66681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>
          <a:off x="6382103" y="3022129"/>
          <a:ext cx="931985" cy="54512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0.55096</cdr:x>
      <cdr:y>0.15584</cdr:y>
    </cdr:from>
    <cdr:to>
      <cdr:x>0.93745</cdr:x>
      <cdr:y>0.23377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24536" y="864096"/>
          <a:ext cx="33843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0.53451</cdr:x>
      <cdr:y>0.1039</cdr:y>
    </cdr:from>
    <cdr:to>
      <cdr:x>0.93745</cdr:x>
      <cdr:y>0.25974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80520" y="576064"/>
          <a:ext cx="352839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0.60429</cdr:x>
      <cdr:y>0.73756</cdr:y>
    </cdr:from>
    <cdr:to>
      <cdr:x>0.81966</cdr:x>
      <cdr:y>0.87053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5525658" y="4095750"/>
          <a:ext cx="1969343" cy="73835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uk-UA" sz="9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0.17947</cdr:x>
      <cdr:y>0.39132</cdr:y>
    </cdr:from>
    <cdr:to>
      <cdr:x>0.39375</cdr:x>
      <cdr:y>0.86572</cdr:y>
    </cdr:to>
    <cdr:sp macro="" textlink="">
      <cdr:nvSpPr>
        <cdr:cNvPr id="8" name="Стрелка вверх 7"/>
        <cdr:cNvSpPr/>
      </cdr:nvSpPr>
      <cdr:spPr>
        <a:xfrm xmlns:a="http://schemas.openxmlformats.org/drawingml/2006/main">
          <a:off x="1641089" y="2173007"/>
          <a:ext cx="1959376" cy="263437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uk-UA" sz="1600" b="1" dirty="0" smtClean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uk-UA" sz="16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0.17292</cdr:x>
      <cdr:y>0.60934</cdr:y>
    </cdr:from>
    <cdr:to>
      <cdr:x>0.39479</cdr:x>
      <cdr:y>0.82065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581195" y="3383686"/>
          <a:ext cx="2028780" cy="1173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+ 8 119,6 </a:t>
          </a:r>
        </a:p>
        <a:p xmlns:a="http://schemas.openxmlformats.org/drawingml/2006/main">
          <a:pPr algn="ctr"/>
          <a:r>
            <a:rPr lang="uk-UA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тис.грн</a:t>
          </a:r>
        </a:p>
        <a:p xmlns:a="http://schemas.openxmlformats.org/drawingml/2006/main">
          <a:pPr algn="ctr"/>
          <a:r>
            <a:rPr lang="uk-UA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(14,3</a:t>
          </a:r>
          <a:r>
            <a: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%</a:t>
          </a:r>
          <a:r>
            <a:rPr lang="uk-UA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)</a:t>
          </a:r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0.62499</cdr:x>
      <cdr:y>0.73207</cdr:y>
    </cdr:from>
    <cdr:to>
      <cdr:x>0.79791</cdr:x>
      <cdr:y>0.89708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14938" y="4065251"/>
          <a:ext cx="1581181" cy="9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- 1 968,4</a:t>
          </a:r>
        </a:p>
        <a:p xmlns:a="http://schemas.openxmlformats.org/drawingml/2006/main">
          <a:pPr algn="ctr"/>
          <a:r>
            <a:rPr lang="uk-UA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тис.грн</a:t>
          </a:r>
        </a:p>
        <a:p xmlns:a="http://schemas.openxmlformats.org/drawingml/2006/main">
          <a:pPr algn="ctr"/>
          <a:r>
            <a:rPr lang="uk-UA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(91,5</a:t>
          </a:r>
          <a:r>
            <a: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%</a:t>
          </a:r>
          <a:r>
            <a:rPr lang="uk-UA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0.55096</cdr:x>
      <cdr:y>0.15584</cdr:y>
    </cdr:from>
    <cdr:to>
      <cdr:x>0.93745</cdr:x>
      <cdr:y>0.23377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24536" y="864096"/>
          <a:ext cx="33843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0.53451</cdr:x>
      <cdr:y>0.1039</cdr:y>
    </cdr:from>
    <cdr:to>
      <cdr:x>0.93745</cdr:x>
      <cdr:y>0.25974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80520" y="576064"/>
          <a:ext cx="352839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0.55096</cdr:x>
      <cdr:y>0.15584</cdr:y>
    </cdr:from>
    <cdr:to>
      <cdr:x>0.93745</cdr:x>
      <cdr:y>0.23377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24536" y="864096"/>
          <a:ext cx="33843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0.53451</cdr:x>
      <cdr:y>0.1039</cdr:y>
    </cdr:from>
    <cdr:to>
      <cdr:x>0.93745</cdr:x>
      <cdr:y>0.25974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80520" y="576064"/>
          <a:ext cx="352839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2BB3F-DFA0-483E-86D8-B12E2E774DA4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231E-AE07-40BA-BD06-7B713EEF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231E-AE07-40BA-BD06-7B713EEFB1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CD7E9-CF91-4B63-A26A-7B92898BFA18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78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chart" Target="../charts/chart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image" Target="../media/image69.jpeg"/><Relationship Id="rId2" Type="http://schemas.openxmlformats.org/officeDocument/2006/relationships/image" Target="../media/image13.jpe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67.jpe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3.jpeg"/><Relationship Id="rId7" Type="http://schemas.openxmlformats.org/officeDocument/2006/relationships/image" Target="../media/image7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01766"/>
            <a:ext cx="8909537" cy="340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Підсумки виконання бюджету </a:t>
            </a:r>
            <a:r>
              <a:rPr lang="uk-UA" sz="48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Вербківської</a:t>
            </a: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сільської територіальної громади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за 1 квартал 2026 року</a:t>
            </a:r>
            <a:endParaRPr kumimoji="0" lang="en-US" sz="4800" b="0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21913" y="5208998"/>
            <a:ext cx="5769735" cy="1505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Доповідач: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Начальник фінансового відділу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Вербківської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сільської ради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Світлана ОЛІЙНИК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68" y="114300"/>
            <a:ext cx="2201008" cy="267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odatok_na_nerukhom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7335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238125" y="833383"/>
            <a:ext cx="8667750" cy="5840192"/>
            <a:chOff x="238125" y="833383"/>
            <a:chExt cx="8667750" cy="5840192"/>
          </a:xfrm>
        </p:grpSpPr>
        <p:sp>
          <p:nvSpPr>
            <p:cNvPr id="13" name="Полилиния 12"/>
            <p:cNvSpPr/>
            <p:nvPr/>
          </p:nvSpPr>
          <p:spPr>
            <a:xfrm>
              <a:off x="238125" y="3236325"/>
              <a:ext cx="2646000" cy="972000"/>
            </a:xfrm>
            <a:custGeom>
              <a:avLst/>
              <a:gdLst>
                <a:gd name="connsiteX0" fmla="*/ 0 w 2516858"/>
                <a:gd name="connsiteY0" fmla="*/ 86659 h 866586"/>
                <a:gd name="connsiteX1" fmla="*/ 25382 w 2516858"/>
                <a:gd name="connsiteY1" fmla="*/ 25382 h 866586"/>
                <a:gd name="connsiteX2" fmla="*/ 86659 w 2516858"/>
                <a:gd name="connsiteY2" fmla="*/ 0 h 866586"/>
                <a:gd name="connsiteX3" fmla="*/ 2430199 w 2516858"/>
                <a:gd name="connsiteY3" fmla="*/ 0 h 866586"/>
                <a:gd name="connsiteX4" fmla="*/ 2491476 w 2516858"/>
                <a:gd name="connsiteY4" fmla="*/ 25382 h 866586"/>
                <a:gd name="connsiteX5" fmla="*/ 2516858 w 2516858"/>
                <a:gd name="connsiteY5" fmla="*/ 86659 h 866586"/>
                <a:gd name="connsiteX6" fmla="*/ 2516858 w 2516858"/>
                <a:gd name="connsiteY6" fmla="*/ 779927 h 866586"/>
                <a:gd name="connsiteX7" fmla="*/ 2491476 w 2516858"/>
                <a:gd name="connsiteY7" fmla="*/ 841204 h 866586"/>
                <a:gd name="connsiteX8" fmla="*/ 2430199 w 2516858"/>
                <a:gd name="connsiteY8" fmla="*/ 866586 h 866586"/>
                <a:gd name="connsiteX9" fmla="*/ 86659 w 2516858"/>
                <a:gd name="connsiteY9" fmla="*/ 866586 h 866586"/>
                <a:gd name="connsiteX10" fmla="*/ 25382 w 2516858"/>
                <a:gd name="connsiteY10" fmla="*/ 841204 h 866586"/>
                <a:gd name="connsiteX11" fmla="*/ 0 w 2516858"/>
                <a:gd name="connsiteY11" fmla="*/ 779927 h 866586"/>
                <a:gd name="connsiteX12" fmla="*/ 0 w 2516858"/>
                <a:gd name="connsiteY12" fmla="*/ 86659 h 86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6858" h="866586">
                  <a:moveTo>
                    <a:pt x="0" y="86659"/>
                  </a:moveTo>
                  <a:cubicBezTo>
                    <a:pt x="0" y="63676"/>
                    <a:pt x="9130" y="41634"/>
                    <a:pt x="25382" y="25382"/>
                  </a:cubicBezTo>
                  <a:cubicBezTo>
                    <a:pt x="41634" y="9130"/>
                    <a:pt x="63676" y="0"/>
                    <a:pt x="86659" y="0"/>
                  </a:cubicBezTo>
                  <a:lnTo>
                    <a:pt x="2430199" y="0"/>
                  </a:lnTo>
                  <a:cubicBezTo>
                    <a:pt x="2453182" y="0"/>
                    <a:pt x="2475224" y="9130"/>
                    <a:pt x="2491476" y="25382"/>
                  </a:cubicBezTo>
                  <a:cubicBezTo>
                    <a:pt x="2507728" y="41634"/>
                    <a:pt x="2516858" y="63676"/>
                    <a:pt x="2516858" y="86659"/>
                  </a:cubicBezTo>
                  <a:lnTo>
                    <a:pt x="2516858" y="779927"/>
                  </a:lnTo>
                  <a:cubicBezTo>
                    <a:pt x="2516858" y="802910"/>
                    <a:pt x="2507728" y="824952"/>
                    <a:pt x="2491476" y="841204"/>
                  </a:cubicBezTo>
                  <a:cubicBezTo>
                    <a:pt x="2475224" y="857456"/>
                    <a:pt x="2453182" y="866586"/>
                    <a:pt x="2430199" y="866586"/>
                  </a:cubicBezTo>
                  <a:lnTo>
                    <a:pt x="86659" y="866586"/>
                  </a:lnTo>
                  <a:cubicBezTo>
                    <a:pt x="63676" y="866586"/>
                    <a:pt x="41634" y="857456"/>
                    <a:pt x="25382" y="841204"/>
                  </a:cubicBezTo>
                  <a:cubicBezTo>
                    <a:pt x="9130" y="824952"/>
                    <a:pt x="0" y="802910"/>
                    <a:pt x="0" y="779927"/>
                  </a:cubicBezTo>
                  <a:lnTo>
                    <a:pt x="0" y="86659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121318"/>
                <a:satOff val="-10764"/>
                <a:lumOff val="-110"/>
                <a:alphaOff val="0"/>
              </a:schemeClr>
            </a:lnRef>
            <a:fillRef idx="1">
              <a:schemeClr val="accent2">
                <a:tint val="40000"/>
                <a:alpha val="90000"/>
                <a:hueOff val="-121318"/>
                <a:satOff val="-10764"/>
                <a:lumOff val="-11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21318"/>
                <a:satOff val="-10764"/>
                <a:lumOff val="-11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61" tIns="43161" rIns="43161" bIns="4316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Сплачений фізичними особами, які є власниками об'єктів житлової нерухомості </a:t>
              </a:r>
              <a:r>
                <a:rPr lang="en-US" sz="1400" b="1" kern="1200" dirty="0" smtClean="0">
                  <a:latin typeface="Cambria" pitchFamily="18" charset="0"/>
                </a:rPr>
                <a:t>0</a:t>
              </a:r>
              <a:r>
                <a:rPr lang="uk-UA" sz="1400" b="1" kern="1200" dirty="0" smtClean="0">
                  <a:latin typeface="Cambria" pitchFamily="18" charset="0"/>
                </a:rPr>
                <a:t>,0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uk-UA" sz="1400" b="1" kern="1200" dirty="0" smtClean="0">
                <a:latin typeface="Cambria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38125" y="833383"/>
              <a:ext cx="2646000" cy="900000"/>
            </a:xfrm>
            <a:custGeom>
              <a:avLst/>
              <a:gdLst>
                <a:gd name="connsiteX0" fmla="*/ 0 w 2538857"/>
                <a:gd name="connsiteY0" fmla="*/ 84204 h 842039"/>
                <a:gd name="connsiteX1" fmla="*/ 24663 w 2538857"/>
                <a:gd name="connsiteY1" fmla="*/ 24663 h 842039"/>
                <a:gd name="connsiteX2" fmla="*/ 84204 w 2538857"/>
                <a:gd name="connsiteY2" fmla="*/ 0 h 842039"/>
                <a:gd name="connsiteX3" fmla="*/ 2454653 w 2538857"/>
                <a:gd name="connsiteY3" fmla="*/ 0 h 842039"/>
                <a:gd name="connsiteX4" fmla="*/ 2514194 w 2538857"/>
                <a:gd name="connsiteY4" fmla="*/ 24663 h 842039"/>
                <a:gd name="connsiteX5" fmla="*/ 2538857 w 2538857"/>
                <a:gd name="connsiteY5" fmla="*/ 84204 h 842039"/>
                <a:gd name="connsiteX6" fmla="*/ 2538857 w 2538857"/>
                <a:gd name="connsiteY6" fmla="*/ 757835 h 842039"/>
                <a:gd name="connsiteX7" fmla="*/ 2514194 w 2538857"/>
                <a:gd name="connsiteY7" fmla="*/ 817376 h 842039"/>
                <a:gd name="connsiteX8" fmla="*/ 2454653 w 2538857"/>
                <a:gd name="connsiteY8" fmla="*/ 842039 h 842039"/>
                <a:gd name="connsiteX9" fmla="*/ 84204 w 2538857"/>
                <a:gd name="connsiteY9" fmla="*/ 842039 h 842039"/>
                <a:gd name="connsiteX10" fmla="*/ 24663 w 2538857"/>
                <a:gd name="connsiteY10" fmla="*/ 817376 h 842039"/>
                <a:gd name="connsiteX11" fmla="*/ 0 w 2538857"/>
                <a:gd name="connsiteY11" fmla="*/ 757835 h 842039"/>
                <a:gd name="connsiteX12" fmla="*/ 0 w 2538857"/>
                <a:gd name="connsiteY12" fmla="*/ 84204 h 84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857" h="842039">
                  <a:moveTo>
                    <a:pt x="0" y="84204"/>
                  </a:moveTo>
                  <a:cubicBezTo>
                    <a:pt x="0" y="61872"/>
                    <a:pt x="8872" y="40454"/>
                    <a:pt x="24663" y="24663"/>
                  </a:cubicBezTo>
                  <a:cubicBezTo>
                    <a:pt x="40454" y="8872"/>
                    <a:pt x="61872" y="0"/>
                    <a:pt x="84204" y="0"/>
                  </a:cubicBezTo>
                  <a:lnTo>
                    <a:pt x="2454653" y="0"/>
                  </a:lnTo>
                  <a:cubicBezTo>
                    <a:pt x="2476985" y="0"/>
                    <a:pt x="2498403" y="8872"/>
                    <a:pt x="2514194" y="24663"/>
                  </a:cubicBezTo>
                  <a:cubicBezTo>
                    <a:pt x="2529985" y="40454"/>
                    <a:pt x="2538857" y="61872"/>
                    <a:pt x="2538857" y="84204"/>
                  </a:cubicBezTo>
                  <a:lnTo>
                    <a:pt x="2538857" y="757835"/>
                  </a:lnTo>
                  <a:cubicBezTo>
                    <a:pt x="2538857" y="780167"/>
                    <a:pt x="2529986" y="801585"/>
                    <a:pt x="2514194" y="817376"/>
                  </a:cubicBezTo>
                  <a:cubicBezTo>
                    <a:pt x="2498403" y="833167"/>
                    <a:pt x="2476985" y="842039"/>
                    <a:pt x="2454653" y="842039"/>
                  </a:cubicBezTo>
                  <a:lnTo>
                    <a:pt x="84204" y="842039"/>
                  </a:lnTo>
                  <a:cubicBezTo>
                    <a:pt x="61872" y="842039"/>
                    <a:pt x="40454" y="833168"/>
                    <a:pt x="24663" y="817376"/>
                  </a:cubicBezTo>
                  <a:cubicBezTo>
                    <a:pt x="8872" y="801585"/>
                    <a:pt x="0" y="780167"/>
                    <a:pt x="0" y="757835"/>
                  </a:cubicBezTo>
                  <a:lnTo>
                    <a:pt x="0" y="8420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442" tIns="42442" rIns="42442" bIns="42442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Податок на нерухоме майно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466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,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9 тис. </a:t>
              </a:r>
              <a:r>
                <a:rPr lang="uk-UA" sz="1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грн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155,6%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+ 340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,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3 тис. </a:t>
              </a:r>
              <a:r>
                <a:rPr lang="uk-UA" sz="1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грн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до попереднього року</a:t>
              </a:r>
              <a:endParaRPr lang="ru-RU" sz="1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 rot="5264504">
              <a:off x="1436784" y="1646206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38125" y="2022750"/>
              <a:ext cx="2646000" cy="972000"/>
            </a:xfrm>
            <a:custGeom>
              <a:avLst/>
              <a:gdLst>
                <a:gd name="connsiteX0" fmla="*/ 0 w 2516858"/>
                <a:gd name="connsiteY0" fmla="*/ 93396 h 933957"/>
                <a:gd name="connsiteX1" fmla="*/ 27355 w 2516858"/>
                <a:gd name="connsiteY1" fmla="*/ 27355 h 933957"/>
                <a:gd name="connsiteX2" fmla="*/ 93396 w 2516858"/>
                <a:gd name="connsiteY2" fmla="*/ 0 h 933957"/>
                <a:gd name="connsiteX3" fmla="*/ 2423462 w 2516858"/>
                <a:gd name="connsiteY3" fmla="*/ 0 h 933957"/>
                <a:gd name="connsiteX4" fmla="*/ 2489503 w 2516858"/>
                <a:gd name="connsiteY4" fmla="*/ 27355 h 933957"/>
                <a:gd name="connsiteX5" fmla="*/ 2516858 w 2516858"/>
                <a:gd name="connsiteY5" fmla="*/ 93396 h 933957"/>
                <a:gd name="connsiteX6" fmla="*/ 2516858 w 2516858"/>
                <a:gd name="connsiteY6" fmla="*/ 840561 h 933957"/>
                <a:gd name="connsiteX7" fmla="*/ 2489503 w 2516858"/>
                <a:gd name="connsiteY7" fmla="*/ 906602 h 933957"/>
                <a:gd name="connsiteX8" fmla="*/ 2423462 w 2516858"/>
                <a:gd name="connsiteY8" fmla="*/ 933957 h 933957"/>
                <a:gd name="connsiteX9" fmla="*/ 93396 w 2516858"/>
                <a:gd name="connsiteY9" fmla="*/ 933957 h 933957"/>
                <a:gd name="connsiteX10" fmla="*/ 27355 w 2516858"/>
                <a:gd name="connsiteY10" fmla="*/ 906602 h 933957"/>
                <a:gd name="connsiteX11" fmla="*/ 0 w 2516858"/>
                <a:gd name="connsiteY11" fmla="*/ 840561 h 933957"/>
                <a:gd name="connsiteX12" fmla="*/ 0 w 2516858"/>
                <a:gd name="connsiteY12" fmla="*/ 93396 h 9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6858" h="933957">
                  <a:moveTo>
                    <a:pt x="0" y="93396"/>
                  </a:moveTo>
                  <a:cubicBezTo>
                    <a:pt x="0" y="68626"/>
                    <a:pt x="9840" y="44870"/>
                    <a:pt x="27355" y="27355"/>
                  </a:cubicBezTo>
                  <a:cubicBezTo>
                    <a:pt x="44870" y="9840"/>
                    <a:pt x="68626" y="0"/>
                    <a:pt x="93396" y="0"/>
                  </a:cubicBezTo>
                  <a:lnTo>
                    <a:pt x="2423462" y="0"/>
                  </a:lnTo>
                  <a:cubicBezTo>
                    <a:pt x="2448232" y="0"/>
                    <a:pt x="2471988" y="9840"/>
                    <a:pt x="2489503" y="27355"/>
                  </a:cubicBezTo>
                  <a:cubicBezTo>
                    <a:pt x="2507018" y="44870"/>
                    <a:pt x="2516858" y="68626"/>
                    <a:pt x="2516858" y="93396"/>
                  </a:cubicBezTo>
                  <a:lnTo>
                    <a:pt x="2516858" y="840561"/>
                  </a:lnTo>
                  <a:cubicBezTo>
                    <a:pt x="2516858" y="865331"/>
                    <a:pt x="2507018" y="889087"/>
                    <a:pt x="2489503" y="906602"/>
                  </a:cubicBezTo>
                  <a:cubicBezTo>
                    <a:pt x="2471988" y="924117"/>
                    <a:pt x="2448232" y="933957"/>
                    <a:pt x="2423462" y="933957"/>
                  </a:cubicBezTo>
                  <a:lnTo>
                    <a:pt x="93396" y="933957"/>
                  </a:lnTo>
                  <a:cubicBezTo>
                    <a:pt x="68626" y="933957"/>
                    <a:pt x="44870" y="924117"/>
                    <a:pt x="27355" y="906602"/>
                  </a:cubicBezTo>
                  <a:cubicBezTo>
                    <a:pt x="9840" y="889087"/>
                    <a:pt x="0" y="865331"/>
                    <a:pt x="0" y="840561"/>
                  </a:cubicBezTo>
                  <a:lnTo>
                    <a:pt x="0" y="9339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135" tIns="45135" rIns="45135" bIns="4513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Сплачений юридичними особами, які є власниками об'єктів житлової нерухомості 0,3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ru-RU" sz="1400" b="1" kern="1200" dirty="0">
                <a:latin typeface="Cambria" pitchFamily="18" charset="0"/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1434105" y="2922132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7909"/>
                <a:satOff val="-11990"/>
                <a:lumOff val="1233"/>
                <a:alphaOff val="0"/>
              </a:schemeClr>
            </a:fillRef>
            <a:effectRef idx="0">
              <a:schemeClr val="accent2">
                <a:hueOff val="-207909"/>
                <a:satOff val="-11990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вправо 13"/>
            <p:cNvSpPr/>
            <p:nvPr/>
          </p:nvSpPr>
          <p:spPr>
            <a:xfrm rot="5400000">
              <a:off x="1424580" y="4123764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15818"/>
                <a:satOff val="-23979"/>
                <a:lumOff val="2465"/>
                <a:alphaOff val="0"/>
              </a:schemeClr>
            </a:fillRef>
            <a:effectRef idx="0">
              <a:schemeClr val="accent2">
                <a:hueOff val="-415818"/>
                <a:satOff val="-23979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38125" y="4478475"/>
              <a:ext cx="2646000" cy="972000"/>
            </a:xfrm>
            <a:custGeom>
              <a:avLst/>
              <a:gdLst>
                <a:gd name="connsiteX0" fmla="*/ 0 w 2633538"/>
                <a:gd name="connsiteY0" fmla="*/ 91302 h 913018"/>
                <a:gd name="connsiteX1" fmla="*/ 26742 w 2633538"/>
                <a:gd name="connsiteY1" fmla="*/ 26742 h 913018"/>
                <a:gd name="connsiteX2" fmla="*/ 91302 w 2633538"/>
                <a:gd name="connsiteY2" fmla="*/ 0 h 913018"/>
                <a:gd name="connsiteX3" fmla="*/ 2542236 w 2633538"/>
                <a:gd name="connsiteY3" fmla="*/ 0 h 913018"/>
                <a:gd name="connsiteX4" fmla="*/ 2606796 w 2633538"/>
                <a:gd name="connsiteY4" fmla="*/ 26742 h 913018"/>
                <a:gd name="connsiteX5" fmla="*/ 2633538 w 2633538"/>
                <a:gd name="connsiteY5" fmla="*/ 91302 h 913018"/>
                <a:gd name="connsiteX6" fmla="*/ 2633538 w 2633538"/>
                <a:gd name="connsiteY6" fmla="*/ 821716 h 913018"/>
                <a:gd name="connsiteX7" fmla="*/ 2606796 w 2633538"/>
                <a:gd name="connsiteY7" fmla="*/ 886276 h 913018"/>
                <a:gd name="connsiteX8" fmla="*/ 2542236 w 2633538"/>
                <a:gd name="connsiteY8" fmla="*/ 913018 h 913018"/>
                <a:gd name="connsiteX9" fmla="*/ 91302 w 2633538"/>
                <a:gd name="connsiteY9" fmla="*/ 913018 h 913018"/>
                <a:gd name="connsiteX10" fmla="*/ 26742 w 2633538"/>
                <a:gd name="connsiteY10" fmla="*/ 886276 h 913018"/>
                <a:gd name="connsiteX11" fmla="*/ 0 w 2633538"/>
                <a:gd name="connsiteY11" fmla="*/ 821716 h 913018"/>
                <a:gd name="connsiteX12" fmla="*/ 0 w 2633538"/>
                <a:gd name="connsiteY12" fmla="*/ 91302 h 91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3538" h="913018">
                  <a:moveTo>
                    <a:pt x="0" y="91302"/>
                  </a:moveTo>
                  <a:cubicBezTo>
                    <a:pt x="0" y="67087"/>
                    <a:pt x="9619" y="43864"/>
                    <a:pt x="26742" y="26742"/>
                  </a:cubicBezTo>
                  <a:cubicBezTo>
                    <a:pt x="43864" y="9620"/>
                    <a:pt x="67088" y="0"/>
                    <a:pt x="91302" y="0"/>
                  </a:cubicBezTo>
                  <a:lnTo>
                    <a:pt x="2542236" y="0"/>
                  </a:lnTo>
                  <a:cubicBezTo>
                    <a:pt x="2566451" y="0"/>
                    <a:pt x="2589674" y="9619"/>
                    <a:pt x="2606796" y="26742"/>
                  </a:cubicBezTo>
                  <a:cubicBezTo>
                    <a:pt x="2623918" y="43864"/>
                    <a:pt x="2633538" y="67088"/>
                    <a:pt x="2633538" y="91302"/>
                  </a:cubicBezTo>
                  <a:lnTo>
                    <a:pt x="2633538" y="821716"/>
                  </a:lnTo>
                  <a:cubicBezTo>
                    <a:pt x="2633538" y="845931"/>
                    <a:pt x="2623919" y="869154"/>
                    <a:pt x="2606796" y="886276"/>
                  </a:cubicBezTo>
                  <a:cubicBezTo>
                    <a:pt x="2589674" y="903398"/>
                    <a:pt x="2566451" y="913018"/>
                    <a:pt x="2542236" y="913018"/>
                  </a:cubicBezTo>
                  <a:lnTo>
                    <a:pt x="91302" y="913018"/>
                  </a:lnTo>
                  <a:cubicBezTo>
                    <a:pt x="67087" y="913018"/>
                    <a:pt x="43864" y="903399"/>
                    <a:pt x="26742" y="886276"/>
                  </a:cubicBezTo>
                  <a:cubicBezTo>
                    <a:pt x="9620" y="869154"/>
                    <a:pt x="0" y="845930"/>
                    <a:pt x="0" y="821716"/>
                  </a:cubicBezTo>
                  <a:lnTo>
                    <a:pt x="0" y="91302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242636"/>
                <a:satOff val="-21527"/>
                <a:lumOff val="-220"/>
                <a:alphaOff val="0"/>
              </a:schemeClr>
            </a:lnRef>
            <a:fillRef idx="1">
              <a:schemeClr val="accent2">
                <a:tint val="40000"/>
                <a:alpha val="90000"/>
                <a:hueOff val="-242636"/>
                <a:satOff val="-21527"/>
                <a:lumOff val="-22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242636"/>
                <a:satOff val="-21527"/>
                <a:lumOff val="-22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521" tIns="44521" rIns="44521" bIns="4452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Сплачений  фізичними особами, які є власниками об'єктів нежитлової нерухомості  </a:t>
              </a:r>
              <a:r>
                <a:rPr lang="en-US" sz="1400" b="1" kern="1200" dirty="0" smtClean="0">
                  <a:latin typeface="Cambria" pitchFamily="18" charset="0"/>
                </a:rPr>
                <a:t>5</a:t>
              </a:r>
              <a:r>
                <a:rPr lang="uk-UA" sz="1400" b="1" kern="1200" dirty="0" smtClean="0">
                  <a:latin typeface="Cambria" pitchFamily="18" charset="0"/>
                </a:rPr>
                <a:t>7,0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uk-UA" sz="1400" b="1" kern="1200" dirty="0" smtClean="0">
                <a:latin typeface="Cambria" pitchFamily="18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 rot="5400000">
              <a:off x="1424580" y="5371829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3727"/>
                <a:satOff val="-35969"/>
                <a:lumOff val="3698"/>
                <a:alphaOff val="0"/>
              </a:schemeClr>
            </a:fillRef>
            <a:effectRef idx="0">
              <a:schemeClr val="accent2">
                <a:hueOff val="-623727"/>
                <a:satOff val="-35969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38125" y="5701575"/>
              <a:ext cx="2646000" cy="972000"/>
            </a:xfrm>
            <a:custGeom>
              <a:avLst/>
              <a:gdLst>
                <a:gd name="connsiteX0" fmla="*/ 0 w 2500586"/>
                <a:gd name="connsiteY0" fmla="*/ 91634 h 916342"/>
                <a:gd name="connsiteX1" fmla="*/ 26839 w 2500586"/>
                <a:gd name="connsiteY1" fmla="*/ 26839 h 916342"/>
                <a:gd name="connsiteX2" fmla="*/ 91634 w 2500586"/>
                <a:gd name="connsiteY2" fmla="*/ 0 h 916342"/>
                <a:gd name="connsiteX3" fmla="*/ 2408952 w 2500586"/>
                <a:gd name="connsiteY3" fmla="*/ 0 h 916342"/>
                <a:gd name="connsiteX4" fmla="*/ 2473747 w 2500586"/>
                <a:gd name="connsiteY4" fmla="*/ 26839 h 916342"/>
                <a:gd name="connsiteX5" fmla="*/ 2500586 w 2500586"/>
                <a:gd name="connsiteY5" fmla="*/ 91634 h 916342"/>
                <a:gd name="connsiteX6" fmla="*/ 2500586 w 2500586"/>
                <a:gd name="connsiteY6" fmla="*/ 824708 h 916342"/>
                <a:gd name="connsiteX7" fmla="*/ 2473747 w 2500586"/>
                <a:gd name="connsiteY7" fmla="*/ 889503 h 916342"/>
                <a:gd name="connsiteX8" fmla="*/ 2408952 w 2500586"/>
                <a:gd name="connsiteY8" fmla="*/ 916342 h 916342"/>
                <a:gd name="connsiteX9" fmla="*/ 91634 w 2500586"/>
                <a:gd name="connsiteY9" fmla="*/ 916342 h 916342"/>
                <a:gd name="connsiteX10" fmla="*/ 26839 w 2500586"/>
                <a:gd name="connsiteY10" fmla="*/ 889503 h 916342"/>
                <a:gd name="connsiteX11" fmla="*/ 0 w 2500586"/>
                <a:gd name="connsiteY11" fmla="*/ 824708 h 916342"/>
                <a:gd name="connsiteX12" fmla="*/ 0 w 2500586"/>
                <a:gd name="connsiteY12" fmla="*/ 91634 h 9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0586" h="916342">
                  <a:moveTo>
                    <a:pt x="0" y="91634"/>
                  </a:moveTo>
                  <a:cubicBezTo>
                    <a:pt x="0" y="67331"/>
                    <a:pt x="9654" y="44024"/>
                    <a:pt x="26839" y="26839"/>
                  </a:cubicBezTo>
                  <a:cubicBezTo>
                    <a:pt x="44024" y="9654"/>
                    <a:pt x="67331" y="0"/>
                    <a:pt x="91634" y="0"/>
                  </a:cubicBezTo>
                  <a:lnTo>
                    <a:pt x="2408952" y="0"/>
                  </a:lnTo>
                  <a:cubicBezTo>
                    <a:pt x="2433255" y="0"/>
                    <a:pt x="2456562" y="9654"/>
                    <a:pt x="2473747" y="26839"/>
                  </a:cubicBezTo>
                  <a:cubicBezTo>
                    <a:pt x="2490932" y="44024"/>
                    <a:pt x="2500586" y="67331"/>
                    <a:pt x="2500586" y="91634"/>
                  </a:cubicBezTo>
                  <a:lnTo>
                    <a:pt x="2500586" y="824708"/>
                  </a:lnTo>
                  <a:cubicBezTo>
                    <a:pt x="2500586" y="849011"/>
                    <a:pt x="2490932" y="872318"/>
                    <a:pt x="2473747" y="889503"/>
                  </a:cubicBezTo>
                  <a:cubicBezTo>
                    <a:pt x="2456562" y="906688"/>
                    <a:pt x="2433255" y="916342"/>
                    <a:pt x="2408952" y="916342"/>
                  </a:cubicBezTo>
                  <a:lnTo>
                    <a:pt x="91634" y="916342"/>
                  </a:lnTo>
                  <a:cubicBezTo>
                    <a:pt x="67331" y="916342"/>
                    <a:pt x="44024" y="906688"/>
                    <a:pt x="26839" y="889503"/>
                  </a:cubicBezTo>
                  <a:cubicBezTo>
                    <a:pt x="9654" y="872318"/>
                    <a:pt x="0" y="849011"/>
                    <a:pt x="0" y="824708"/>
                  </a:cubicBezTo>
                  <a:lnTo>
                    <a:pt x="0" y="9163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363954"/>
                <a:satOff val="-32291"/>
                <a:lumOff val="-330"/>
                <a:alphaOff val="0"/>
              </a:schemeClr>
            </a:lnRef>
            <a:fillRef idx="1">
              <a:schemeClr val="accent2">
                <a:tint val="40000"/>
                <a:alpha val="90000"/>
                <a:hueOff val="-363954"/>
                <a:satOff val="-32291"/>
                <a:lumOff val="-33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63954"/>
                <a:satOff val="-32291"/>
                <a:lumOff val="-3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19" tIns="44619" rIns="44619" bIns="446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Сплачений  юридичними особами, які є власниками об'єктів нежитлової нерухомості 409</a:t>
              </a:r>
              <a:r>
                <a:rPr lang="en-US" sz="1400" b="1" kern="1200" dirty="0" smtClean="0">
                  <a:latin typeface="Cambria" pitchFamily="18" charset="0"/>
                </a:rPr>
                <a:t>,</a:t>
              </a:r>
              <a:r>
                <a:rPr lang="uk-UA" sz="1400" b="1" kern="1200" dirty="0" smtClean="0">
                  <a:latin typeface="Cambria" pitchFamily="18" charset="0"/>
                </a:rPr>
                <a:t>5</a:t>
              </a:r>
              <a:r>
                <a:rPr lang="en-US" sz="1400" b="1" kern="1200" dirty="0" smtClean="0">
                  <a:latin typeface="Cambria" pitchFamily="18" charset="0"/>
                </a:rPr>
                <a:t>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uk-UA" sz="1400" b="1" kern="1200" dirty="0" smtClean="0">
                <a:latin typeface="Cambria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249592" y="833383"/>
              <a:ext cx="2644815" cy="900000"/>
            </a:xfrm>
            <a:custGeom>
              <a:avLst/>
              <a:gdLst>
                <a:gd name="connsiteX0" fmla="*/ 0 w 2644815"/>
                <a:gd name="connsiteY0" fmla="*/ 83189 h 831891"/>
                <a:gd name="connsiteX1" fmla="*/ 24366 w 2644815"/>
                <a:gd name="connsiteY1" fmla="*/ 24366 h 831891"/>
                <a:gd name="connsiteX2" fmla="*/ 83190 w 2644815"/>
                <a:gd name="connsiteY2" fmla="*/ 1 h 831891"/>
                <a:gd name="connsiteX3" fmla="*/ 2561626 w 2644815"/>
                <a:gd name="connsiteY3" fmla="*/ 0 h 831891"/>
                <a:gd name="connsiteX4" fmla="*/ 2620449 w 2644815"/>
                <a:gd name="connsiteY4" fmla="*/ 24366 h 831891"/>
                <a:gd name="connsiteX5" fmla="*/ 2644814 w 2644815"/>
                <a:gd name="connsiteY5" fmla="*/ 83190 h 831891"/>
                <a:gd name="connsiteX6" fmla="*/ 2644815 w 2644815"/>
                <a:gd name="connsiteY6" fmla="*/ 748702 h 831891"/>
                <a:gd name="connsiteX7" fmla="*/ 2620449 w 2644815"/>
                <a:gd name="connsiteY7" fmla="*/ 807526 h 831891"/>
                <a:gd name="connsiteX8" fmla="*/ 2561625 w 2644815"/>
                <a:gd name="connsiteY8" fmla="*/ 831891 h 831891"/>
                <a:gd name="connsiteX9" fmla="*/ 83189 w 2644815"/>
                <a:gd name="connsiteY9" fmla="*/ 831891 h 831891"/>
                <a:gd name="connsiteX10" fmla="*/ 24365 w 2644815"/>
                <a:gd name="connsiteY10" fmla="*/ 807525 h 831891"/>
                <a:gd name="connsiteX11" fmla="*/ 0 w 2644815"/>
                <a:gd name="connsiteY11" fmla="*/ 748701 h 831891"/>
                <a:gd name="connsiteX12" fmla="*/ 0 w 2644815"/>
                <a:gd name="connsiteY12" fmla="*/ 83189 h 8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815" h="831891">
                  <a:moveTo>
                    <a:pt x="0" y="83189"/>
                  </a:moveTo>
                  <a:cubicBezTo>
                    <a:pt x="0" y="61126"/>
                    <a:pt x="8765" y="39966"/>
                    <a:pt x="24366" y="24366"/>
                  </a:cubicBezTo>
                  <a:cubicBezTo>
                    <a:pt x="39967" y="8765"/>
                    <a:pt x="61126" y="1"/>
                    <a:pt x="83190" y="1"/>
                  </a:cubicBezTo>
                  <a:lnTo>
                    <a:pt x="2561626" y="0"/>
                  </a:lnTo>
                  <a:cubicBezTo>
                    <a:pt x="2583689" y="0"/>
                    <a:pt x="2604849" y="8765"/>
                    <a:pt x="2620449" y="24366"/>
                  </a:cubicBezTo>
                  <a:cubicBezTo>
                    <a:pt x="2636050" y="39967"/>
                    <a:pt x="2644814" y="61126"/>
                    <a:pt x="2644814" y="83190"/>
                  </a:cubicBezTo>
                  <a:cubicBezTo>
                    <a:pt x="2644814" y="305027"/>
                    <a:pt x="2644815" y="526865"/>
                    <a:pt x="2644815" y="748702"/>
                  </a:cubicBezTo>
                  <a:cubicBezTo>
                    <a:pt x="2644815" y="770765"/>
                    <a:pt x="2636050" y="791925"/>
                    <a:pt x="2620449" y="807526"/>
                  </a:cubicBezTo>
                  <a:cubicBezTo>
                    <a:pt x="2604848" y="823127"/>
                    <a:pt x="2583689" y="831891"/>
                    <a:pt x="2561625" y="831891"/>
                  </a:cubicBezTo>
                  <a:lnTo>
                    <a:pt x="83189" y="831891"/>
                  </a:lnTo>
                  <a:cubicBezTo>
                    <a:pt x="61126" y="831891"/>
                    <a:pt x="39966" y="823126"/>
                    <a:pt x="24365" y="807525"/>
                  </a:cubicBezTo>
                  <a:cubicBezTo>
                    <a:pt x="8764" y="791924"/>
                    <a:pt x="0" y="770765"/>
                    <a:pt x="0" y="748701"/>
                  </a:cubicBezTo>
                  <a:lnTo>
                    <a:pt x="0" y="83189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145" tIns="42145" rIns="42145" bIns="42145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Плата за землю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2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980,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uk-UA" sz="1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тис.грн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112,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0</a:t>
              </a: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%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+392,5 </a:t>
              </a:r>
              <a:r>
                <a:rPr lang="uk-UA" sz="1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тис.грн</a:t>
              </a:r>
              <a:endParaRPr lang="uk-UA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до попереднього року</a:t>
              </a:r>
              <a:endParaRPr lang="ru-RU" sz="1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 rot="5376707">
              <a:off x="4475540" y="1641698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1636"/>
                <a:satOff val="-47959"/>
                <a:lumOff val="4930"/>
                <a:alphaOff val="0"/>
              </a:schemeClr>
            </a:fillRef>
            <a:effectRef idx="0">
              <a:schemeClr val="accent2">
                <a:hueOff val="-831636"/>
                <a:satOff val="-4795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3249000" y="2116470"/>
              <a:ext cx="2646000" cy="759600"/>
            </a:xfrm>
            <a:custGeom>
              <a:avLst/>
              <a:gdLst>
                <a:gd name="connsiteX0" fmla="*/ 0 w 2571275"/>
                <a:gd name="connsiteY0" fmla="*/ 79778 h 797776"/>
                <a:gd name="connsiteX1" fmla="*/ 23367 w 2571275"/>
                <a:gd name="connsiteY1" fmla="*/ 23366 h 797776"/>
                <a:gd name="connsiteX2" fmla="*/ 79779 w 2571275"/>
                <a:gd name="connsiteY2" fmla="*/ 0 h 797776"/>
                <a:gd name="connsiteX3" fmla="*/ 2491497 w 2571275"/>
                <a:gd name="connsiteY3" fmla="*/ 0 h 797776"/>
                <a:gd name="connsiteX4" fmla="*/ 2547909 w 2571275"/>
                <a:gd name="connsiteY4" fmla="*/ 23367 h 797776"/>
                <a:gd name="connsiteX5" fmla="*/ 2571275 w 2571275"/>
                <a:gd name="connsiteY5" fmla="*/ 79779 h 797776"/>
                <a:gd name="connsiteX6" fmla="*/ 2571275 w 2571275"/>
                <a:gd name="connsiteY6" fmla="*/ 717998 h 797776"/>
                <a:gd name="connsiteX7" fmla="*/ 2547909 w 2571275"/>
                <a:gd name="connsiteY7" fmla="*/ 774410 h 797776"/>
                <a:gd name="connsiteX8" fmla="*/ 2491497 w 2571275"/>
                <a:gd name="connsiteY8" fmla="*/ 797776 h 797776"/>
                <a:gd name="connsiteX9" fmla="*/ 79778 w 2571275"/>
                <a:gd name="connsiteY9" fmla="*/ 797776 h 797776"/>
                <a:gd name="connsiteX10" fmla="*/ 23366 w 2571275"/>
                <a:gd name="connsiteY10" fmla="*/ 774410 h 797776"/>
                <a:gd name="connsiteX11" fmla="*/ 0 w 2571275"/>
                <a:gd name="connsiteY11" fmla="*/ 717998 h 797776"/>
                <a:gd name="connsiteX12" fmla="*/ 0 w 2571275"/>
                <a:gd name="connsiteY12" fmla="*/ 79778 h 7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275" h="797776">
                  <a:moveTo>
                    <a:pt x="0" y="79778"/>
                  </a:moveTo>
                  <a:cubicBezTo>
                    <a:pt x="0" y="58620"/>
                    <a:pt x="8405" y="38328"/>
                    <a:pt x="23367" y="23366"/>
                  </a:cubicBezTo>
                  <a:cubicBezTo>
                    <a:pt x="38328" y="8405"/>
                    <a:pt x="58620" y="0"/>
                    <a:pt x="79779" y="0"/>
                  </a:cubicBezTo>
                  <a:lnTo>
                    <a:pt x="2491497" y="0"/>
                  </a:lnTo>
                  <a:cubicBezTo>
                    <a:pt x="2512655" y="0"/>
                    <a:pt x="2532947" y="8405"/>
                    <a:pt x="2547909" y="23367"/>
                  </a:cubicBezTo>
                  <a:cubicBezTo>
                    <a:pt x="2562870" y="38328"/>
                    <a:pt x="2571275" y="58620"/>
                    <a:pt x="2571275" y="79779"/>
                  </a:cubicBezTo>
                  <a:lnTo>
                    <a:pt x="2571275" y="717998"/>
                  </a:lnTo>
                  <a:cubicBezTo>
                    <a:pt x="2571275" y="739156"/>
                    <a:pt x="2562870" y="759448"/>
                    <a:pt x="2547909" y="774410"/>
                  </a:cubicBezTo>
                  <a:cubicBezTo>
                    <a:pt x="2532948" y="789371"/>
                    <a:pt x="2512656" y="797776"/>
                    <a:pt x="2491497" y="797776"/>
                  </a:cubicBezTo>
                  <a:lnTo>
                    <a:pt x="79778" y="797776"/>
                  </a:lnTo>
                  <a:cubicBezTo>
                    <a:pt x="58620" y="797776"/>
                    <a:pt x="38328" y="789371"/>
                    <a:pt x="23366" y="774410"/>
                  </a:cubicBezTo>
                  <a:cubicBezTo>
                    <a:pt x="8405" y="759449"/>
                    <a:pt x="0" y="739157"/>
                    <a:pt x="0" y="717998"/>
                  </a:cubicBezTo>
                  <a:lnTo>
                    <a:pt x="0" y="79778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485272"/>
                <a:satOff val="-43055"/>
                <a:lumOff val="-439"/>
                <a:alphaOff val="0"/>
              </a:schemeClr>
            </a:lnRef>
            <a:fillRef idx="1">
              <a:schemeClr val="accent2">
                <a:tint val="40000"/>
                <a:alpha val="90000"/>
                <a:hueOff val="-485272"/>
                <a:satOff val="-43055"/>
                <a:lumOff val="-43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485272"/>
                <a:satOff val="-43055"/>
                <a:lumOff val="-43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146" tIns="41146" rIns="41146" bIns="41146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Орендна плата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з юридичних осіб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2 602,0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ru-RU" sz="1400" b="1" kern="1200" dirty="0">
                <a:latin typeface="Cambria" pitchFamily="18" charset="0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5396617">
              <a:off x="4470554" y="2804978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9545"/>
                <a:satOff val="-59949"/>
                <a:lumOff val="6163"/>
                <a:alphaOff val="0"/>
              </a:schemeClr>
            </a:fillRef>
            <a:effectRef idx="0">
              <a:schemeClr val="accent2">
                <a:hueOff val="-1039545"/>
                <a:satOff val="-59949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3249000" y="3344715"/>
              <a:ext cx="2646000" cy="759600"/>
            </a:xfrm>
            <a:custGeom>
              <a:avLst/>
              <a:gdLst>
                <a:gd name="connsiteX0" fmla="*/ 0 w 2522812"/>
                <a:gd name="connsiteY0" fmla="*/ 76115 h 761151"/>
                <a:gd name="connsiteX1" fmla="*/ 22294 w 2522812"/>
                <a:gd name="connsiteY1" fmla="*/ 22294 h 761151"/>
                <a:gd name="connsiteX2" fmla="*/ 76115 w 2522812"/>
                <a:gd name="connsiteY2" fmla="*/ 1 h 761151"/>
                <a:gd name="connsiteX3" fmla="*/ 2446697 w 2522812"/>
                <a:gd name="connsiteY3" fmla="*/ 0 h 761151"/>
                <a:gd name="connsiteX4" fmla="*/ 2500518 w 2522812"/>
                <a:gd name="connsiteY4" fmla="*/ 22294 h 761151"/>
                <a:gd name="connsiteX5" fmla="*/ 2522811 w 2522812"/>
                <a:gd name="connsiteY5" fmla="*/ 76115 h 761151"/>
                <a:gd name="connsiteX6" fmla="*/ 2522812 w 2522812"/>
                <a:gd name="connsiteY6" fmla="*/ 685036 h 761151"/>
                <a:gd name="connsiteX7" fmla="*/ 2500518 w 2522812"/>
                <a:gd name="connsiteY7" fmla="*/ 738857 h 761151"/>
                <a:gd name="connsiteX8" fmla="*/ 2446697 w 2522812"/>
                <a:gd name="connsiteY8" fmla="*/ 761151 h 761151"/>
                <a:gd name="connsiteX9" fmla="*/ 76115 w 2522812"/>
                <a:gd name="connsiteY9" fmla="*/ 761151 h 761151"/>
                <a:gd name="connsiteX10" fmla="*/ 22294 w 2522812"/>
                <a:gd name="connsiteY10" fmla="*/ 738857 h 761151"/>
                <a:gd name="connsiteX11" fmla="*/ 0 w 2522812"/>
                <a:gd name="connsiteY11" fmla="*/ 685036 h 761151"/>
                <a:gd name="connsiteX12" fmla="*/ 0 w 2522812"/>
                <a:gd name="connsiteY12" fmla="*/ 76115 h 7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2812" h="761151">
                  <a:moveTo>
                    <a:pt x="0" y="76115"/>
                  </a:moveTo>
                  <a:cubicBezTo>
                    <a:pt x="0" y="55928"/>
                    <a:pt x="8019" y="36568"/>
                    <a:pt x="22294" y="22294"/>
                  </a:cubicBezTo>
                  <a:cubicBezTo>
                    <a:pt x="36568" y="8020"/>
                    <a:pt x="55929" y="0"/>
                    <a:pt x="76115" y="1"/>
                  </a:cubicBezTo>
                  <a:lnTo>
                    <a:pt x="2446697" y="0"/>
                  </a:lnTo>
                  <a:cubicBezTo>
                    <a:pt x="2466884" y="0"/>
                    <a:pt x="2486244" y="8019"/>
                    <a:pt x="2500518" y="22294"/>
                  </a:cubicBezTo>
                  <a:cubicBezTo>
                    <a:pt x="2514792" y="36568"/>
                    <a:pt x="2522812" y="55929"/>
                    <a:pt x="2522811" y="76115"/>
                  </a:cubicBezTo>
                  <a:cubicBezTo>
                    <a:pt x="2522811" y="279089"/>
                    <a:pt x="2522812" y="482062"/>
                    <a:pt x="2522812" y="685036"/>
                  </a:cubicBezTo>
                  <a:cubicBezTo>
                    <a:pt x="2522812" y="705223"/>
                    <a:pt x="2514793" y="724583"/>
                    <a:pt x="2500518" y="738857"/>
                  </a:cubicBezTo>
                  <a:cubicBezTo>
                    <a:pt x="2486244" y="753131"/>
                    <a:pt x="2466883" y="761151"/>
                    <a:pt x="2446697" y="761151"/>
                  </a:cubicBezTo>
                  <a:lnTo>
                    <a:pt x="76115" y="761151"/>
                  </a:lnTo>
                  <a:cubicBezTo>
                    <a:pt x="55928" y="761151"/>
                    <a:pt x="36568" y="753132"/>
                    <a:pt x="22294" y="738857"/>
                  </a:cubicBezTo>
                  <a:cubicBezTo>
                    <a:pt x="8020" y="724583"/>
                    <a:pt x="0" y="705222"/>
                    <a:pt x="0" y="685036"/>
                  </a:cubicBezTo>
                  <a:lnTo>
                    <a:pt x="0" y="76115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606590"/>
                <a:satOff val="-53819"/>
                <a:lumOff val="-549"/>
                <a:alphaOff val="0"/>
              </a:schemeClr>
            </a:lnRef>
            <a:fillRef idx="1">
              <a:schemeClr val="accent2">
                <a:tint val="40000"/>
                <a:alpha val="90000"/>
                <a:hueOff val="-606590"/>
                <a:satOff val="-53819"/>
                <a:lumOff val="-54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606590"/>
                <a:satOff val="-53819"/>
                <a:lumOff val="-5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73" tIns="40073" rIns="40073" bIns="40073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Орендна плата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з фізичних осіб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37,</a:t>
              </a:r>
              <a:r>
                <a:rPr lang="en-US" sz="1400" b="1" kern="1200" dirty="0" smtClean="0">
                  <a:latin typeface="Cambria" pitchFamily="18" charset="0"/>
                </a:rPr>
                <a:t>2</a:t>
              </a:r>
              <a:r>
                <a:rPr lang="uk-UA" sz="1400" b="1" kern="1200" dirty="0" smtClean="0">
                  <a:latin typeface="Cambria" pitchFamily="18" charset="0"/>
                </a:rPr>
                <a:t>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ru-RU" sz="1400" b="1" kern="1200" dirty="0">
                <a:latin typeface="Cambria" pitchFamily="18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5393035">
              <a:off x="4481593" y="4034179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47454"/>
                <a:satOff val="-71938"/>
                <a:lumOff val="7395"/>
                <a:alphaOff val="0"/>
              </a:schemeClr>
            </a:fillRef>
            <a:effectRef idx="0">
              <a:schemeClr val="accent2">
                <a:hueOff val="-1247454"/>
                <a:satOff val="-71938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3249000" y="4582485"/>
              <a:ext cx="2646000" cy="759600"/>
            </a:xfrm>
            <a:custGeom>
              <a:avLst/>
              <a:gdLst>
                <a:gd name="connsiteX0" fmla="*/ 0 w 2714470"/>
                <a:gd name="connsiteY0" fmla="*/ 76115 h 761151"/>
                <a:gd name="connsiteX1" fmla="*/ 22294 w 2714470"/>
                <a:gd name="connsiteY1" fmla="*/ 22294 h 761151"/>
                <a:gd name="connsiteX2" fmla="*/ 76115 w 2714470"/>
                <a:gd name="connsiteY2" fmla="*/ 1 h 761151"/>
                <a:gd name="connsiteX3" fmla="*/ 2638355 w 2714470"/>
                <a:gd name="connsiteY3" fmla="*/ 0 h 761151"/>
                <a:gd name="connsiteX4" fmla="*/ 2692176 w 2714470"/>
                <a:gd name="connsiteY4" fmla="*/ 22294 h 761151"/>
                <a:gd name="connsiteX5" fmla="*/ 2714469 w 2714470"/>
                <a:gd name="connsiteY5" fmla="*/ 76115 h 761151"/>
                <a:gd name="connsiteX6" fmla="*/ 2714470 w 2714470"/>
                <a:gd name="connsiteY6" fmla="*/ 685036 h 761151"/>
                <a:gd name="connsiteX7" fmla="*/ 2692176 w 2714470"/>
                <a:gd name="connsiteY7" fmla="*/ 738857 h 761151"/>
                <a:gd name="connsiteX8" fmla="*/ 2638355 w 2714470"/>
                <a:gd name="connsiteY8" fmla="*/ 761151 h 761151"/>
                <a:gd name="connsiteX9" fmla="*/ 76115 w 2714470"/>
                <a:gd name="connsiteY9" fmla="*/ 761151 h 761151"/>
                <a:gd name="connsiteX10" fmla="*/ 22294 w 2714470"/>
                <a:gd name="connsiteY10" fmla="*/ 738857 h 761151"/>
                <a:gd name="connsiteX11" fmla="*/ 0 w 2714470"/>
                <a:gd name="connsiteY11" fmla="*/ 685036 h 761151"/>
                <a:gd name="connsiteX12" fmla="*/ 0 w 2714470"/>
                <a:gd name="connsiteY12" fmla="*/ 76115 h 7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4470" h="761151">
                  <a:moveTo>
                    <a:pt x="0" y="76115"/>
                  </a:moveTo>
                  <a:cubicBezTo>
                    <a:pt x="0" y="55928"/>
                    <a:pt x="8019" y="36568"/>
                    <a:pt x="22294" y="22294"/>
                  </a:cubicBezTo>
                  <a:cubicBezTo>
                    <a:pt x="36568" y="8020"/>
                    <a:pt x="55929" y="0"/>
                    <a:pt x="76115" y="1"/>
                  </a:cubicBezTo>
                  <a:lnTo>
                    <a:pt x="2638355" y="0"/>
                  </a:lnTo>
                  <a:cubicBezTo>
                    <a:pt x="2658542" y="0"/>
                    <a:pt x="2677902" y="8019"/>
                    <a:pt x="2692176" y="22294"/>
                  </a:cubicBezTo>
                  <a:cubicBezTo>
                    <a:pt x="2706450" y="36568"/>
                    <a:pt x="2714470" y="55929"/>
                    <a:pt x="2714469" y="76115"/>
                  </a:cubicBezTo>
                  <a:cubicBezTo>
                    <a:pt x="2714469" y="279089"/>
                    <a:pt x="2714470" y="482062"/>
                    <a:pt x="2714470" y="685036"/>
                  </a:cubicBezTo>
                  <a:cubicBezTo>
                    <a:pt x="2714470" y="705223"/>
                    <a:pt x="2706451" y="724583"/>
                    <a:pt x="2692176" y="738857"/>
                  </a:cubicBezTo>
                  <a:cubicBezTo>
                    <a:pt x="2677902" y="753131"/>
                    <a:pt x="2658541" y="761151"/>
                    <a:pt x="2638355" y="761151"/>
                  </a:cubicBezTo>
                  <a:lnTo>
                    <a:pt x="76115" y="761151"/>
                  </a:lnTo>
                  <a:cubicBezTo>
                    <a:pt x="55928" y="761151"/>
                    <a:pt x="36568" y="753132"/>
                    <a:pt x="22294" y="738857"/>
                  </a:cubicBezTo>
                  <a:cubicBezTo>
                    <a:pt x="8020" y="724583"/>
                    <a:pt x="0" y="705222"/>
                    <a:pt x="0" y="685036"/>
                  </a:cubicBezTo>
                  <a:lnTo>
                    <a:pt x="0" y="76115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727908"/>
                <a:satOff val="-64582"/>
                <a:lumOff val="-659"/>
                <a:alphaOff val="0"/>
              </a:schemeClr>
            </a:lnRef>
            <a:fillRef idx="1">
              <a:schemeClr val="accent2">
                <a:tint val="40000"/>
                <a:alpha val="90000"/>
                <a:hueOff val="-727908"/>
                <a:satOff val="-64582"/>
                <a:lumOff val="-65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27908"/>
                <a:satOff val="-64582"/>
                <a:lumOff val="-6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73" tIns="40073" rIns="40073" bIns="40073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Земельний податок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з фізичних осіб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52,8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ru-RU" sz="1400" b="1" kern="1200" dirty="0">
                <a:latin typeface="Cambria" pitchFamily="18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 rot="5415224">
              <a:off x="4470592" y="5275037"/>
              <a:ext cx="180000" cy="360000"/>
            </a:xfrm>
            <a:prstGeom prst="rightArrow">
              <a:avLst>
                <a:gd name="adj1" fmla="val 66700"/>
                <a:gd name="adj2" fmla="val 50000"/>
              </a:avLst>
            </a:pr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3249000" y="5791680"/>
              <a:ext cx="2646000" cy="759600"/>
            </a:xfrm>
            <a:custGeom>
              <a:avLst/>
              <a:gdLst>
                <a:gd name="connsiteX0" fmla="*/ 0 w 2772192"/>
                <a:gd name="connsiteY0" fmla="*/ 76115 h 761151"/>
                <a:gd name="connsiteX1" fmla="*/ 22294 w 2772192"/>
                <a:gd name="connsiteY1" fmla="*/ 22294 h 761151"/>
                <a:gd name="connsiteX2" fmla="*/ 76115 w 2772192"/>
                <a:gd name="connsiteY2" fmla="*/ 1 h 761151"/>
                <a:gd name="connsiteX3" fmla="*/ 2696077 w 2772192"/>
                <a:gd name="connsiteY3" fmla="*/ 0 h 761151"/>
                <a:gd name="connsiteX4" fmla="*/ 2749898 w 2772192"/>
                <a:gd name="connsiteY4" fmla="*/ 22294 h 761151"/>
                <a:gd name="connsiteX5" fmla="*/ 2772191 w 2772192"/>
                <a:gd name="connsiteY5" fmla="*/ 76115 h 761151"/>
                <a:gd name="connsiteX6" fmla="*/ 2772192 w 2772192"/>
                <a:gd name="connsiteY6" fmla="*/ 685036 h 761151"/>
                <a:gd name="connsiteX7" fmla="*/ 2749898 w 2772192"/>
                <a:gd name="connsiteY7" fmla="*/ 738857 h 761151"/>
                <a:gd name="connsiteX8" fmla="*/ 2696077 w 2772192"/>
                <a:gd name="connsiteY8" fmla="*/ 761151 h 761151"/>
                <a:gd name="connsiteX9" fmla="*/ 76115 w 2772192"/>
                <a:gd name="connsiteY9" fmla="*/ 761151 h 761151"/>
                <a:gd name="connsiteX10" fmla="*/ 22294 w 2772192"/>
                <a:gd name="connsiteY10" fmla="*/ 738857 h 761151"/>
                <a:gd name="connsiteX11" fmla="*/ 0 w 2772192"/>
                <a:gd name="connsiteY11" fmla="*/ 685036 h 761151"/>
                <a:gd name="connsiteX12" fmla="*/ 0 w 2772192"/>
                <a:gd name="connsiteY12" fmla="*/ 76115 h 7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2192" h="761151">
                  <a:moveTo>
                    <a:pt x="0" y="76115"/>
                  </a:moveTo>
                  <a:cubicBezTo>
                    <a:pt x="0" y="55928"/>
                    <a:pt x="8019" y="36568"/>
                    <a:pt x="22294" y="22294"/>
                  </a:cubicBezTo>
                  <a:cubicBezTo>
                    <a:pt x="36568" y="8020"/>
                    <a:pt x="55929" y="0"/>
                    <a:pt x="76115" y="1"/>
                  </a:cubicBezTo>
                  <a:lnTo>
                    <a:pt x="2696077" y="0"/>
                  </a:lnTo>
                  <a:cubicBezTo>
                    <a:pt x="2716264" y="0"/>
                    <a:pt x="2735624" y="8019"/>
                    <a:pt x="2749898" y="22294"/>
                  </a:cubicBezTo>
                  <a:cubicBezTo>
                    <a:pt x="2764172" y="36568"/>
                    <a:pt x="2772192" y="55929"/>
                    <a:pt x="2772191" y="76115"/>
                  </a:cubicBezTo>
                  <a:cubicBezTo>
                    <a:pt x="2772191" y="279089"/>
                    <a:pt x="2772192" y="482062"/>
                    <a:pt x="2772192" y="685036"/>
                  </a:cubicBezTo>
                  <a:cubicBezTo>
                    <a:pt x="2772192" y="705223"/>
                    <a:pt x="2764173" y="724583"/>
                    <a:pt x="2749898" y="738857"/>
                  </a:cubicBezTo>
                  <a:cubicBezTo>
                    <a:pt x="2735624" y="753131"/>
                    <a:pt x="2716263" y="761151"/>
                    <a:pt x="2696077" y="761151"/>
                  </a:cubicBezTo>
                  <a:lnTo>
                    <a:pt x="76115" y="761151"/>
                  </a:lnTo>
                  <a:cubicBezTo>
                    <a:pt x="55928" y="761151"/>
                    <a:pt x="36568" y="753132"/>
                    <a:pt x="22294" y="738857"/>
                  </a:cubicBezTo>
                  <a:cubicBezTo>
                    <a:pt x="8020" y="724583"/>
                    <a:pt x="0" y="705222"/>
                    <a:pt x="0" y="685036"/>
                  </a:cubicBezTo>
                  <a:lnTo>
                    <a:pt x="0" y="76115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73" tIns="40073" rIns="40073" bIns="40073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Земельний податок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з  юридичних осіб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latin typeface="Cambria" pitchFamily="18" charset="0"/>
                </a:rPr>
                <a:t>288,1 </a:t>
              </a:r>
              <a:r>
                <a:rPr lang="uk-UA" sz="1400" b="1" kern="1200" dirty="0" err="1" smtClean="0">
                  <a:latin typeface="Cambria" pitchFamily="18" charset="0"/>
                </a:rPr>
                <a:t>тис.грн</a:t>
              </a:r>
              <a:endParaRPr lang="ru-RU" sz="1400" b="1" kern="1200" dirty="0">
                <a:latin typeface="Cambria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259875" y="833868"/>
              <a:ext cx="2646000" cy="899464"/>
            </a:xfrm>
            <a:custGeom>
              <a:avLst/>
              <a:gdLst>
                <a:gd name="connsiteX0" fmla="*/ 0 w 2522837"/>
                <a:gd name="connsiteY0" fmla="*/ 89946 h 899464"/>
                <a:gd name="connsiteX1" fmla="*/ 26345 w 2522837"/>
                <a:gd name="connsiteY1" fmla="*/ 26345 h 899464"/>
                <a:gd name="connsiteX2" fmla="*/ 89946 w 2522837"/>
                <a:gd name="connsiteY2" fmla="*/ 1 h 899464"/>
                <a:gd name="connsiteX3" fmla="*/ 2432891 w 2522837"/>
                <a:gd name="connsiteY3" fmla="*/ 0 h 899464"/>
                <a:gd name="connsiteX4" fmla="*/ 2496492 w 2522837"/>
                <a:gd name="connsiteY4" fmla="*/ 26345 h 899464"/>
                <a:gd name="connsiteX5" fmla="*/ 2522836 w 2522837"/>
                <a:gd name="connsiteY5" fmla="*/ 89946 h 899464"/>
                <a:gd name="connsiteX6" fmla="*/ 2522837 w 2522837"/>
                <a:gd name="connsiteY6" fmla="*/ 809518 h 899464"/>
                <a:gd name="connsiteX7" fmla="*/ 2496492 w 2522837"/>
                <a:gd name="connsiteY7" fmla="*/ 873119 h 899464"/>
                <a:gd name="connsiteX8" fmla="*/ 2432891 w 2522837"/>
                <a:gd name="connsiteY8" fmla="*/ 899464 h 899464"/>
                <a:gd name="connsiteX9" fmla="*/ 89946 w 2522837"/>
                <a:gd name="connsiteY9" fmla="*/ 899464 h 899464"/>
                <a:gd name="connsiteX10" fmla="*/ 26345 w 2522837"/>
                <a:gd name="connsiteY10" fmla="*/ 873119 h 899464"/>
                <a:gd name="connsiteX11" fmla="*/ 0 w 2522837"/>
                <a:gd name="connsiteY11" fmla="*/ 809518 h 899464"/>
                <a:gd name="connsiteX12" fmla="*/ 0 w 2522837"/>
                <a:gd name="connsiteY12" fmla="*/ 89946 h 89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2837" h="899464">
                  <a:moveTo>
                    <a:pt x="0" y="89946"/>
                  </a:moveTo>
                  <a:cubicBezTo>
                    <a:pt x="0" y="66091"/>
                    <a:pt x="9476" y="43213"/>
                    <a:pt x="26345" y="26345"/>
                  </a:cubicBezTo>
                  <a:cubicBezTo>
                    <a:pt x="43213" y="9477"/>
                    <a:pt x="66091" y="0"/>
                    <a:pt x="89946" y="1"/>
                  </a:cubicBezTo>
                  <a:lnTo>
                    <a:pt x="2432891" y="0"/>
                  </a:lnTo>
                  <a:cubicBezTo>
                    <a:pt x="2456746" y="0"/>
                    <a:pt x="2479624" y="9476"/>
                    <a:pt x="2496492" y="26345"/>
                  </a:cubicBezTo>
                  <a:cubicBezTo>
                    <a:pt x="2513360" y="43213"/>
                    <a:pt x="2522837" y="66091"/>
                    <a:pt x="2522836" y="89946"/>
                  </a:cubicBezTo>
                  <a:cubicBezTo>
                    <a:pt x="2522836" y="329803"/>
                    <a:pt x="2522837" y="569661"/>
                    <a:pt x="2522837" y="809518"/>
                  </a:cubicBezTo>
                  <a:cubicBezTo>
                    <a:pt x="2522837" y="833373"/>
                    <a:pt x="2513361" y="856251"/>
                    <a:pt x="2496492" y="873119"/>
                  </a:cubicBezTo>
                  <a:cubicBezTo>
                    <a:pt x="2479624" y="889987"/>
                    <a:pt x="2456746" y="899464"/>
                    <a:pt x="2432891" y="899464"/>
                  </a:cubicBezTo>
                  <a:lnTo>
                    <a:pt x="89946" y="899464"/>
                  </a:lnTo>
                  <a:cubicBezTo>
                    <a:pt x="66091" y="899464"/>
                    <a:pt x="43213" y="889988"/>
                    <a:pt x="26345" y="873119"/>
                  </a:cubicBezTo>
                  <a:cubicBezTo>
                    <a:pt x="9477" y="856251"/>
                    <a:pt x="0" y="833373"/>
                    <a:pt x="0" y="809518"/>
                  </a:cubicBezTo>
                  <a:lnTo>
                    <a:pt x="0" y="8994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24" tIns="44124" rIns="44124" bIns="44124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Транспортний податок      </a:t>
              </a: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25,0 </a:t>
              </a:r>
              <a:r>
                <a:rPr lang="uk-UA" sz="1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тис.грн</a:t>
              </a:r>
              <a:endParaRPr lang="uk-UA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+ 25,0 </a:t>
              </a:r>
              <a:r>
                <a:rPr lang="uk-UA" sz="1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тис.грн</a:t>
              </a:r>
              <a:endParaRPr lang="uk-UA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до попереднього року)</a:t>
              </a:r>
              <a:endParaRPr lang="ru-RU" sz="1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9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податку на майно за І квартал 2026 року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 порівнянні з І кварталом 2025 року 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71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власних надходжень спеціального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за І квартал 2026 року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 порівнянні з І кварталом 2025 року 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46581" y="1294544"/>
          <a:ext cx="8722758" cy="535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41D80E-D64D-439E-9734-65697B40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0B41D80E-D64D-439E-9734-65697B404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5B674F-19F1-44D0-83B4-4241FF947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95B674F-19F1-44D0-83B4-4241FF947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A73063-005C-4589-A158-A6367E25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5FA73063-005C-4589-A158-A6367E25C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3DCA54-3F3F-4111-B0A6-2CC35D32B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D3DCA54-3F3F-4111-B0A6-2CC35D32B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EA26EC-70D9-4B93-AC05-EF614FF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B0EA26EC-70D9-4B93-AC05-EF614FF92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37EB40-4B95-4DAE-B8B9-9DAF0C8DF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837EB40-4B95-4DAE-B8B9-9DAF0C8DF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1393F5-93E3-43D2-A722-0B73A2B6A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81393F5-93E3-43D2-A722-0B73A2B6A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Показники міжбюджетних трансфертів у бюджеті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 СТГ за І квартал 2026 року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sym typeface="Arial" charset="0"/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66675" y="1066800"/>
          <a:ext cx="9029700" cy="576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34823" name="Picture 7" descr="C:\Users\Admin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632" y="1338303"/>
            <a:ext cx="4607035" cy="3455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0198" cy="1266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Мережа розпорядників та одержувачів коштів,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які утримувалися з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 І кварталі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8670" y="1205269"/>
            <a:ext cx="3060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Служба у справах дітей 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77246" y="4219998"/>
            <a:ext cx="3060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Відділ  соціального захисту населення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498" y="1205269"/>
            <a:ext cx="3060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Фінансовий відділ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737" y="5089239"/>
            <a:ext cx="1440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КНП «ЦПМСД» ВСР»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41967" y="5089239"/>
            <a:ext cx="1440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КНП «ПЦРЛ» ВСР»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6678" y="6029325"/>
            <a:ext cx="3146853" cy="683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КП «</a:t>
            </a:r>
            <a:r>
              <a:rPr lang="ru-RU" sz="1600" dirty="0" err="1" smtClean="0">
                <a:solidFill>
                  <a:schemeClr val="tx1"/>
                </a:solidFill>
                <a:latin typeface="Cambria" pitchFamily="18" charset="0"/>
              </a:rPr>
              <a:t>Благоустрій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" pitchFamily="18" charset="0"/>
              </a:rPr>
              <a:t>жителів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 села» ВСР»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61967" y="4920948"/>
            <a:ext cx="0" cy="149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31530" y="4911423"/>
            <a:ext cx="0" cy="10893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977244" y="5497282"/>
            <a:ext cx="30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К У 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«</a:t>
            </a:r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Центр надання соціальних послуг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»</a:t>
            </a:r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 ВСР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496175" y="4974940"/>
            <a:ext cx="0" cy="493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AutoShape 4" descr="Картинка Пазлы Для Презентации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22" name="AutoShape 6" descr="Картинка Пазлы Для Презентации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042717" y="4930473"/>
            <a:ext cx="0" cy="149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18498" y="4210473"/>
            <a:ext cx="3060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Виконавчий комітет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483534607"/>
              </p:ext>
            </p:extLst>
          </p:nvPr>
        </p:nvGraphicFramePr>
        <p:xfrm>
          <a:off x="0" y="1304925"/>
          <a:ext cx="9143999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5056564" y="1857375"/>
            <a:ext cx="3915986" cy="1944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latin typeface="Cambria" pitchFamily="18" charset="0"/>
                <a:ea typeface="Cambria" pitchFamily="18" charset="0"/>
              </a:rPr>
              <a:t>Загальний обсяг видатків:</a:t>
            </a:r>
          </a:p>
          <a:p>
            <a:pPr algn="ctr"/>
            <a:r>
              <a:rPr lang="uk-UA" sz="1800" b="1" dirty="0" smtClean="0">
                <a:latin typeface="Cambria" pitchFamily="18" charset="0"/>
                <a:ea typeface="Cambria" pitchFamily="18" charset="0"/>
              </a:rPr>
              <a:t>у 2025 р. – 58 938,9 </a:t>
            </a:r>
            <a:r>
              <a:rPr lang="uk-UA" sz="1800" b="1" dirty="0" err="1" smtClean="0">
                <a:latin typeface="Cambria" pitchFamily="18" charset="0"/>
                <a:ea typeface="Cambria" pitchFamily="18" charset="0"/>
              </a:rPr>
              <a:t>тис.грн</a:t>
            </a:r>
            <a:endParaRPr lang="uk-UA" sz="18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uk-UA" sz="700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uk-UA" sz="1800" b="1" dirty="0" smtClean="0">
                <a:latin typeface="Cambria" pitchFamily="18" charset="0"/>
                <a:ea typeface="Cambria" pitchFamily="18" charset="0"/>
              </a:rPr>
              <a:t>у 2026 р. – 65 090,1 </a:t>
            </a:r>
            <a:r>
              <a:rPr lang="uk-UA" sz="1800" b="1" dirty="0" err="1" smtClean="0">
                <a:latin typeface="Cambria" pitchFamily="18" charset="0"/>
                <a:ea typeface="Cambria" pitchFamily="18" charset="0"/>
              </a:rPr>
              <a:t>тис.грн</a:t>
            </a:r>
            <a:endParaRPr lang="uk-UA" sz="18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uk-UA" sz="18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uk-UA" sz="1800" b="1" dirty="0" smtClean="0">
                <a:latin typeface="Cambria" pitchFamily="18" charset="0"/>
                <a:ea typeface="Cambria" pitchFamily="18" charset="0"/>
              </a:rPr>
              <a:t>Обсяг збільшився:</a:t>
            </a:r>
          </a:p>
          <a:p>
            <a:pPr algn="ctr"/>
            <a:r>
              <a:rPr lang="uk-UA" sz="1800" b="1" dirty="0" smtClean="0">
                <a:latin typeface="Cambria" pitchFamily="18" charset="0"/>
                <a:ea typeface="Cambria" pitchFamily="18" charset="0"/>
              </a:rPr>
              <a:t>на 6 151,2 </a:t>
            </a:r>
            <a:r>
              <a:rPr lang="uk-UA" sz="1800" b="1" dirty="0" err="1" smtClean="0">
                <a:latin typeface="Cambria" pitchFamily="18" charset="0"/>
                <a:ea typeface="Cambria" pitchFamily="18" charset="0"/>
              </a:rPr>
              <a:t>тис.грн</a:t>
            </a:r>
            <a:r>
              <a:rPr lang="uk-UA" sz="1800" b="1" dirty="0" smtClean="0">
                <a:latin typeface="Cambria" pitchFamily="18" charset="0"/>
                <a:ea typeface="Cambria" pitchFamily="18" charset="0"/>
              </a:rPr>
              <a:t> або на 10,4 %</a:t>
            </a:r>
            <a:endParaRPr lang="uk-UA" sz="1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-1" y="0"/>
            <a:ext cx="9143999" cy="119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Виконання видаткової частини бюджету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</a:b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 СТГ за І квартал 2026 року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у порівнянні з аналогічним періодом 2025 року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483534607"/>
              </p:ext>
            </p:extLst>
          </p:nvPr>
        </p:nvGraphicFramePr>
        <p:xfrm>
          <a:off x="0" y="931534"/>
          <a:ext cx="9143999" cy="581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9"/>
          <p:cNvSpPr txBox="1">
            <a:spLocks/>
          </p:cNvSpPr>
          <p:nvPr/>
        </p:nvSpPr>
        <p:spPr>
          <a:xfrm>
            <a:off x="-1" y="0"/>
            <a:ext cx="9143999" cy="119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Виконання видаткової частини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загального фонду бюджету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за І квартал 2026 року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3759393" y="406596"/>
            <a:ext cx="891788" cy="319087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602" y="3857625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77,6 %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319211" y="2952750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100 %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590924" y="1489464"/>
            <a:ext cx="230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22,4 %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7" grpId="0" animBg="1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6831725"/>
              </p:ext>
            </p:extLst>
          </p:nvPr>
        </p:nvGraphicFramePr>
        <p:xfrm>
          <a:off x="-1247774" y="428625"/>
          <a:ext cx="10391774" cy="631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7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Виконання видаткової частини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загального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функціональною ознакою у І кварталі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 descr="98305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8425" y="1343025"/>
            <a:ext cx="742950" cy="742950"/>
          </a:xfrm>
          <a:prstGeom prst="rect">
            <a:avLst/>
          </a:prstGeom>
        </p:spPr>
      </p:pic>
      <p:pic>
        <p:nvPicPr>
          <p:cNvPr id="9" name="Рисунок 8" descr="98307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8025" y="2995442"/>
            <a:ext cx="638516" cy="638516"/>
          </a:xfrm>
          <a:prstGeom prst="rect">
            <a:avLst/>
          </a:prstGeom>
        </p:spPr>
      </p:pic>
      <p:pic>
        <p:nvPicPr>
          <p:cNvPr id="11" name="Рисунок 10" descr="6589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1375" y="4400550"/>
            <a:ext cx="494995" cy="494995"/>
          </a:xfrm>
          <a:prstGeom prst="rect">
            <a:avLst/>
          </a:prstGeom>
        </p:spPr>
      </p:pic>
      <p:pic>
        <p:nvPicPr>
          <p:cNvPr id="12" name="Рисунок 11" descr="227106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1375" y="5201295"/>
            <a:ext cx="647396" cy="647396"/>
          </a:xfrm>
          <a:prstGeom prst="rect">
            <a:avLst/>
          </a:prstGeom>
        </p:spPr>
      </p:pic>
      <p:pic>
        <p:nvPicPr>
          <p:cNvPr id="13" name="Рисунок 12" descr="png-klev-club-yw9s-p-gosudarstvo-png-8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1" y="1709146"/>
            <a:ext cx="869644" cy="962406"/>
          </a:xfrm>
          <a:prstGeom prst="rect">
            <a:avLst/>
          </a:prstGeom>
        </p:spPr>
      </p:pic>
      <p:pic>
        <p:nvPicPr>
          <p:cNvPr id="16" name="Рисунок 15" descr="exchang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981" y="4029075"/>
            <a:ext cx="742950" cy="74295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303298" y="4600575"/>
            <a:ext cx="1135012" cy="897531"/>
            <a:chOff x="3303298" y="4562475"/>
            <a:chExt cx="1135012" cy="897531"/>
          </a:xfrm>
        </p:grpSpPr>
        <p:pic>
          <p:nvPicPr>
            <p:cNvPr id="17" name="Рисунок 16" descr="722416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62010" y="4562475"/>
              <a:ext cx="876300" cy="876300"/>
            </a:xfrm>
            <a:prstGeom prst="rect">
              <a:avLst/>
            </a:prstGeom>
          </p:spPr>
        </p:pic>
        <p:pic>
          <p:nvPicPr>
            <p:cNvPr id="18" name="Рисунок 17" descr="ruka-s-dengami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3298" y="4942583"/>
              <a:ext cx="517423" cy="517423"/>
            </a:xfrm>
            <a:prstGeom prst="rect">
              <a:avLst/>
            </a:prstGeom>
          </p:spPr>
        </p:pic>
      </p:grpSp>
      <p:pic>
        <p:nvPicPr>
          <p:cNvPr id="21" name="Рисунок 20" descr="pngtree-accountant-3d-icon-isolated-on-a-white-background-showcasing-professional-details-png-image_2017294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1200" y="5553075"/>
            <a:ext cx="657225" cy="657225"/>
          </a:xfrm>
          <a:prstGeom prst="rect">
            <a:avLst/>
          </a:prstGeom>
        </p:spPr>
      </p:pic>
      <p:pic>
        <p:nvPicPr>
          <p:cNvPr id="22" name="Рисунок 21" descr="fd7148a99794235c5c421849df6d00722ccb3f8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375" y="6223394"/>
            <a:ext cx="885180" cy="692256"/>
          </a:xfrm>
          <a:prstGeom prst="rect">
            <a:avLst/>
          </a:prstGeom>
        </p:spPr>
      </p:pic>
      <p:pic>
        <p:nvPicPr>
          <p:cNvPr id="24" name="Рисунок 23" descr="fire-engine-emoji-clipart-l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6775" y="6239375"/>
            <a:ext cx="676275" cy="676275"/>
          </a:xfrm>
          <a:prstGeom prst="rect">
            <a:avLst/>
          </a:prstGeom>
        </p:spPr>
      </p:pic>
      <p:pic>
        <p:nvPicPr>
          <p:cNvPr id="26" name="Рисунок 25" descr="oncoming-police-car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9" y="6305550"/>
            <a:ext cx="552450" cy="552450"/>
          </a:xfrm>
          <a:prstGeom prst="rect">
            <a:avLst/>
          </a:prstGeom>
        </p:spPr>
      </p:pic>
      <p:pic>
        <p:nvPicPr>
          <p:cNvPr id="28" name="Рисунок 27" descr="Education-Transparent-Free-P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1448283"/>
            <a:ext cx="1562099" cy="96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01" y="0"/>
            <a:ext cx="9143999" cy="14859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Виконання видаткової частини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загального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функціональною ознакою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 І кварталі 2026 року відносно до плану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4325" y="1791920"/>
          <a:ext cx="8553450" cy="4961740"/>
        </p:xfrm>
        <a:graphic>
          <a:graphicData uri="http://schemas.openxmlformats.org/drawingml/2006/table">
            <a:tbl>
              <a:tblPr/>
              <a:tblGrid>
                <a:gridCol w="4588275"/>
                <a:gridCol w="1321725"/>
                <a:gridCol w="1321725"/>
                <a:gridCol w="1321725"/>
              </a:tblGrid>
              <a:tr h="3326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виконання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Державне управління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13997,3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10 336,8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Освіта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26796,1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21 036,2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Охорона здоров'я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Соціальний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захист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соціальне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4943,2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і мистецтво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2241,8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Фізична культура і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Економічна діяльність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Інша діяльність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Реверсна дотація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17854,2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17 854,2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Міжбюджетні 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трансферти</a:t>
                      </a:r>
                    </a:p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Богданівська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СТГ,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Межиріцька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СТГ,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Троїцька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СТГ,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обласний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бюджет)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фонд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місцевого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бюджету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83 748,8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64 906,3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0574" y="838200"/>
          <a:ext cx="9854574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01" y="0"/>
            <a:ext cx="9143999" cy="13377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видатків загального фонду бюджету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у І кварталі 2026 року 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економічною ознакою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1" y="1533519"/>
          <a:ext cx="8858248" cy="5215993"/>
        </p:xfrm>
        <a:graphic>
          <a:graphicData uri="http://schemas.openxmlformats.org/drawingml/2006/table">
            <a:tbl>
              <a:tblPr/>
              <a:tblGrid>
                <a:gridCol w="5772149"/>
                <a:gridCol w="967839"/>
                <a:gridCol w="967839"/>
                <a:gridCol w="1150421"/>
              </a:tblGrid>
              <a:tr h="294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Показник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виконання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праці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нарахування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заробітну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плату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35077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31860,5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90,8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Використання товарів і послуг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5037,6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550,1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10,9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Видатки на відрядження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33,2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Медикаменти та перев`язувальні матеріали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Продукти харчування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1501,4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515,4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34,3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комунальних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послуг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енергоносіїв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7144,9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3346,1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46,8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Дослідження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розробки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окремі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заходи по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реалізації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програм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106,8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29,6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27,7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Соціальне забезпечення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3437,7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1171,5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Інші поточні видатки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78,2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Субсидії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поточні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трансферти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підприємствам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установам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організаціям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): КНП "ЦПМСД" ВСР, КНП "ПАВЛОГРАДСЬКА ЦРЛ" ВСР, КП "БЛАГОУСТРІЙ ЖИТЕЛІВ СЕЛА" ВСР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11653,9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8734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74,9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Реверсна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дотація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17854,2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17854,2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Поточні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трансферти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органам державного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управління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інших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рівнів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Богданівська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СТГ, </a:t>
                      </a:r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Межиріцька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СТГ, </a:t>
                      </a:r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Троїцька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СТГ, </a:t>
                      </a:r>
                      <a:r>
                        <a:rPr lang="ru-RU" sz="135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обласний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бюджет)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1039,3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832,1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80,1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Капітальні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трансферти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підприємствам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установам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організаціям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</a:p>
                    <a:p>
                      <a:pPr algn="l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КП "БЛАГОУСТРІЙ ЖИТЕЛІВ СЕЛА" ВСР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Нерозподілені </a:t>
                      </a:r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видатки (резервний фонд місцевого бюджету)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717,9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3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83748,8</a:t>
                      </a:r>
                      <a:endParaRPr lang="uk-UA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64906,3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77,6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801" y="19049"/>
            <a:ext cx="9143999" cy="14382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Виконання видаткової частини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загального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економічною ознакою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 І кварталі 2026 року відносно до плану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25884-с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125" y="0"/>
            <a:ext cx="9648825" cy="68580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762736" y="898537"/>
            <a:ext cx="2228864" cy="4840074"/>
            <a:chOff x="273599" y="1174762"/>
            <a:chExt cx="2228864" cy="484007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3599" y="1174762"/>
              <a:ext cx="2160000" cy="1080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ВИДАТКИ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76416" y="2456543"/>
              <a:ext cx="2160000" cy="1082737"/>
              <a:chOff x="6667691" y="2389868"/>
              <a:chExt cx="2160000" cy="1082737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667691" y="2389868"/>
                <a:ext cx="2160000" cy="1006867"/>
              </a:xfrm>
              <a:prstGeom prst="roundRect">
                <a:avLst/>
              </a:prstGeom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96565" y="2580053"/>
                <a:ext cx="2116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uk-UA" sz="1700" b="1" dirty="0" smtClean="0">
                    <a:latin typeface="Cambria" pitchFamily="18" charset="0"/>
                  </a:rPr>
                  <a:t>65 090,1 тис. </a:t>
                </a:r>
                <a:r>
                  <a:rPr lang="uk-UA" sz="1700" b="1" dirty="0" err="1" smtClean="0">
                    <a:latin typeface="Cambria" pitchFamily="18" charset="0"/>
                  </a:rPr>
                  <a:t>грн</a:t>
                </a:r>
                <a:endParaRPr lang="uk-UA" sz="1700" b="1" dirty="0" smtClean="0">
                  <a:latin typeface="Cambria" pitchFamily="18" charset="0"/>
                </a:endParaRPr>
              </a:p>
              <a:p>
                <a:pPr marL="342900" indent="-342900" algn="ctr"/>
                <a:r>
                  <a:rPr lang="uk-UA" sz="1700" b="1" dirty="0" smtClean="0">
                    <a:latin typeface="Cambria" pitchFamily="18" charset="0"/>
                  </a:rPr>
                  <a:t>(76,7 % до плану)</a:t>
                </a:r>
              </a:p>
              <a:p>
                <a:pPr algn="ctr"/>
                <a:r>
                  <a:rPr lang="uk-UA" b="1" dirty="0" smtClean="0">
                    <a:latin typeface="Cambria" pitchFamily="18" charset="0"/>
                  </a:rPr>
                  <a:t>      </a:t>
                </a:r>
                <a:endParaRPr lang="ru-RU" b="1" dirty="0">
                  <a:latin typeface="Cambria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291289" y="3701439"/>
              <a:ext cx="2160000" cy="1006867"/>
              <a:chOff x="6653989" y="3596664"/>
              <a:chExt cx="2160000" cy="1006867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653989" y="3596664"/>
                <a:ext cx="2160000" cy="1006867"/>
              </a:xfrm>
              <a:prstGeom prst="roundRect">
                <a:avLst/>
              </a:prstGeom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79014" y="3656057"/>
                <a:ext cx="21220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Загальний фонд</a:t>
                </a:r>
              </a:p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64 906,3 </a:t>
                </a:r>
                <a:r>
                  <a:rPr lang="uk-UA" sz="1600" b="1" dirty="0" err="1" smtClean="0">
                    <a:latin typeface="Cambria" pitchFamily="18" charset="0"/>
                  </a:rPr>
                  <a:t>тис.грн</a:t>
                </a:r>
                <a:endParaRPr lang="uk-UA" sz="1600" b="1" dirty="0" smtClean="0">
                  <a:latin typeface="Cambria" pitchFamily="18" charset="0"/>
                </a:endParaRPr>
              </a:p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    (77,6 % до плану)</a:t>
                </a:r>
                <a:endParaRPr lang="ru-RU" sz="1600" b="1" dirty="0">
                  <a:latin typeface="Cambria" pitchFamily="18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91919" y="5007969"/>
              <a:ext cx="2210544" cy="1006867"/>
              <a:chOff x="6702244" y="4903194"/>
              <a:chExt cx="2210544" cy="1006867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6729335" y="4903194"/>
                <a:ext cx="2160000" cy="1006867"/>
              </a:xfrm>
              <a:prstGeom prst="roundRect">
                <a:avLst/>
              </a:prstGeom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02244" y="4997263"/>
                <a:ext cx="2210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Спеціальний фонд                   183,8 тис. </a:t>
                </a:r>
                <a:r>
                  <a:rPr lang="uk-UA" sz="1600" b="1" dirty="0" err="1" smtClean="0">
                    <a:latin typeface="Cambria" pitchFamily="18" charset="0"/>
                  </a:rPr>
                  <a:t>грн</a:t>
                </a:r>
                <a:endParaRPr lang="uk-UA" sz="1600" b="1" dirty="0" smtClean="0">
                  <a:latin typeface="Cambria" pitchFamily="18" charset="0"/>
                </a:endParaRPr>
              </a:p>
              <a:p>
                <a:r>
                  <a:rPr lang="uk-UA" sz="1600" b="1" dirty="0" smtClean="0">
                    <a:latin typeface="Cambria" pitchFamily="18" charset="0"/>
                  </a:rPr>
                  <a:t>    (17,5 % до плану)   </a:t>
                </a:r>
                <a:endParaRPr lang="ru-RU" sz="1600" b="1" dirty="0">
                  <a:latin typeface="Cambria" pitchFamily="18" charset="0"/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20864" y="876255"/>
            <a:ext cx="2203684" cy="4837705"/>
            <a:chOff x="235194" y="1070644"/>
            <a:chExt cx="2203684" cy="4837705"/>
          </a:xfrm>
        </p:grpSpPr>
        <p:grpSp>
          <p:nvGrpSpPr>
            <p:cNvPr id="34" name="Группа 23"/>
            <p:cNvGrpSpPr/>
            <p:nvPr/>
          </p:nvGrpSpPr>
          <p:grpSpPr>
            <a:xfrm>
              <a:off x="235194" y="2355204"/>
              <a:ext cx="2191695" cy="1006867"/>
              <a:chOff x="235194" y="2355204"/>
              <a:chExt cx="2191695" cy="1006867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266889" y="2355204"/>
                <a:ext cx="2160000" cy="1006867"/>
              </a:xfrm>
              <a:prstGeom prst="roundRect">
                <a:avLst/>
              </a:prstGeom>
              <a:solidFill>
                <a:srgbClr val="FFCC00"/>
              </a:solidFill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5194" y="2528521"/>
                <a:ext cx="218049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700" b="1" dirty="0" smtClean="0">
                    <a:latin typeface="Cambria" pitchFamily="18" charset="0"/>
                  </a:rPr>
                  <a:t> 78 705,1  тис. </a:t>
                </a:r>
                <a:r>
                  <a:rPr lang="uk-UA" sz="1700" b="1" dirty="0" err="1" smtClean="0">
                    <a:latin typeface="Cambria" pitchFamily="18" charset="0"/>
                  </a:rPr>
                  <a:t>грн</a:t>
                </a:r>
                <a:r>
                  <a:rPr lang="uk-UA" sz="1700" b="1" dirty="0" smtClean="0">
                    <a:latin typeface="Cambria" pitchFamily="18" charset="0"/>
                  </a:rPr>
                  <a:t> (108,0 % до плану)</a:t>
                </a:r>
                <a:endParaRPr lang="ru-RU" sz="1700" b="1" dirty="0">
                  <a:latin typeface="Cambria" pitchFamily="18" charset="0"/>
                </a:endParaRPr>
              </a:p>
            </p:txBody>
          </p:sp>
        </p:grpSp>
        <p:grpSp>
          <p:nvGrpSpPr>
            <p:cNvPr id="35" name="Группа 24"/>
            <p:cNvGrpSpPr/>
            <p:nvPr/>
          </p:nvGrpSpPr>
          <p:grpSpPr>
            <a:xfrm>
              <a:off x="256616" y="3594952"/>
              <a:ext cx="2160000" cy="1006867"/>
              <a:chOff x="256616" y="3594952"/>
              <a:chExt cx="2160000" cy="1006867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256616" y="3594952"/>
                <a:ext cx="2160000" cy="1006867"/>
              </a:xfrm>
              <a:prstGeom prst="roundRect">
                <a:avLst/>
              </a:prstGeom>
              <a:solidFill>
                <a:srgbClr val="FFCC00"/>
              </a:solidFill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750" y="3656338"/>
                <a:ext cx="2072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Загальний фонд </a:t>
                </a:r>
              </a:p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77 883,8  тис. </a:t>
                </a:r>
                <a:r>
                  <a:rPr lang="uk-UA" sz="1600" b="1" dirty="0" err="1" smtClean="0">
                    <a:latin typeface="Cambria" pitchFamily="18" charset="0"/>
                  </a:rPr>
                  <a:t>грн</a:t>
                </a:r>
                <a:r>
                  <a:rPr lang="uk-UA" sz="1600" b="1" dirty="0" smtClean="0">
                    <a:latin typeface="Cambria" pitchFamily="18" charset="0"/>
                  </a:rPr>
                  <a:t>  (107,8 % до плану)</a:t>
                </a:r>
                <a:endParaRPr lang="ru-RU" sz="1600" b="1" dirty="0">
                  <a:latin typeface="Cambria" pitchFamily="18" charset="0"/>
                </a:endParaRPr>
              </a:p>
            </p:txBody>
          </p:sp>
        </p:grpSp>
        <p:grpSp>
          <p:nvGrpSpPr>
            <p:cNvPr id="37" name="Группа 25"/>
            <p:cNvGrpSpPr/>
            <p:nvPr/>
          </p:nvGrpSpPr>
          <p:grpSpPr>
            <a:xfrm>
              <a:off x="278878" y="4901482"/>
              <a:ext cx="2160000" cy="1006867"/>
              <a:chOff x="278878" y="4901482"/>
              <a:chExt cx="2160000" cy="1006867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78878" y="4901482"/>
                <a:ext cx="2160000" cy="1006867"/>
              </a:xfrm>
              <a:prstGeom prst="roundRect">
                <a:avLst/>
              </a:prstGeom>
              <a:solidFill>
                <a:srgbClr val="FFCC00"/>
              </a:solidFill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7137" y="4990200"/>
                <a:ext cx="20462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Спеціальний фонд  821, 3  </a:t>
                </a:r>
                <a:r>
                  <a:rPr lang="uk-UA" sz="1600" b="1" dirty="0" err="1" smtClean="0">
                    <a:latin typeface="Cambria" pitchFamily="18" charset="0"/>
                  </a:rPr>
                  <a:t>тис.грн</a:t>
                </a:r>
                <a:endParaRPr lang="ru-RU" sz="1600" b="1" dirty="0" smtClean="0">
                  <a:latin typeface="Cambria" pitchFamily="18" charset="0"/>
                </a:endParaRPr>
              </a:p>
              <a:p>
                <a:pPr algn="ctr"/>
                <a:r>
                  <a:rPr lang="uk-UA" sz="1600" b="1" dirty="0" smtClean="0">
                    <a:latin typeface="Cambria" pitchFamily="18" charset="0"/>
                  </a:rPr>
                  <a:t>(128,8 % до плану)</a:t>
                </a:r>
                <a:endParaRPr lang="ru-RU" sz="1600" b="1" dirty="0">
                  <a:latin typeface="Cambria" pitchFamily="18" charset="0"/>
                </a:endParaRPr>
              </a:p>
            </p:txBody>
          </p:sp>
        </p:grpSp>
        <p:sp>
          <p:nvSpPr>
            <p:cNvPr id="38" name="Скругленный прямоугольник 37"/>
            <p:cNvSpPr/>
            <p:nvPr/>
          </p:nvSpPr>
          <p:spPr>
            <a:xfrm>
              <a:off x="262760" y="1070644"/>
              <a:ext cx="2160000" cy="1080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ДОХОДИ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-238124" y="0"/>
            <a:ext cx="964882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500" b="1" dirty="0" smtClean="0">
                <a:ln>
                  <a:prstDash val="solid"/>
                </a:ln>
                <a:solidFill>
                  <a:srgbClr val="FFCC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  <a:ea typeface="Cambria" pitchFamily="18" charset="0"/>
              </a:rPr>
              <a:t>Основні показники виконання бюджету </a:t>
            </a:r>
            <a:r>
              <a:rPr lang="uk-UA" sz="2500" b="1" dirty="0" err="1" smtClean="0">
                <a:ln>
                  <a:prstDash val="solid"/>
                </a:ln>
                <a:solidFill>
                  <a:srgbClr val="FFCC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500" b="1" dirty="0" smtClean="0">
                <a:ln>
                  <a:prstDash val="solid"/>
                </a:ln>
                <a:solidFill>
                  <a:srgbClr val="FFCC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500" b="1" dirty="0" smtClean="0">
                <a:ln>
                  <a:prstDash val="solid"/>
                </a:ln>
                <a:solidFill>
                  <a:srgbClr val="FFCC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500" b="1" dirty="0" smtClean="0">
                <a:ln>
                  <a:prstDash val="solid"/>
                </a:ln>
                <a:solidFill>
                  <a:srgbClr val="FFCC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  <a:ea typeface="Cambria" pitchFamily="18" charset="0"/>
              </a:rPr>
              <a:t>за І квартал 2026 року</a:t>
            </a:r>
            <a:endParaRPr lang="uk-UA" sz="2500" b="1" dirty="0">
              <a:ln>
                <a:prstDash val="solid"/>
              </a:ln>
              <a:solidFill>
                <a:srgbClr val="FFCC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6" name="Рисунок 25" descr="Screenshot_2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6466">
            <a:off x="3833771" y="4372729"/>
            <a:ext cx="2641945" cy="218392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87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Захищені видатки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загального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 І кварталі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25" y="1238250"/>
            <a:ext cx="366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Всього 36 923,1 тис.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грн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4" grpId="0"/>
      <p:bldP spid="6" grpId="0" build="allAtOnce"/>
      <p:bldP spid="6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23850"/>
          <a:ext cx="9144000" cy="653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01" y="0"/>
            <a:ext cx="9140199" cy="12096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 енергоносії бюджетних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устнов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 І кварталі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90" y="1078787"/>
            <a:ext cx="291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Всього 3 346,1 тис.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грн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pngwing.com (4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22436">
                  <a:alpha val="5490"/>
                </a:srgbClr>
              </a:clrFrom>
              <a:clrTo>
                <a:srgbClr val="12243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919" y="5558392"/>
            <a:ext cx="1401458" cy="1156733"/>
          </a:xfrm>
          <a:prstGeom prst="rect">
            <a:avLst/>
          </a:prstGeom>
        </p:spPr>
      </p:pic>
      <p:pic>
        <p:nvPicPr>
          <p:cNvPr id="15" name="Рисунок 14" descr="pngwing.com 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187" y="1478897"/>
            <a:ext cx="1218313" cy="1378617"/>
          </a:xfrm>
          <a:prstGeom prst="rect">
            <a:avLst/>
          </a:prstGeom>
        </p:spPr>
      </p:pic>
      <p:pic>
        <p:nvPicPr>
          <p:cNvPr id="9" name="Рисунок 8" descr="FB_IMG_17757394012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532"/>
          <a:stretch>
            <a:fillRect/>
          </a:stretch>
        </p:blipFill>
        <p:spPr>
          <a:xfrm>
            <a:off x="196590" y="5701267"/>
            <a:ext cx="2617910" cy="115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4" grpId="0"/>
      <p:bldP spid="8" grpId="0" build="allAtOnce"/>
      <p:bldP spid="8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88441" y="1219200"/>
            <a:ext cx="1010919" cy="797560"/>
          </a:xfrm>
          <a:custGeom>
            <a:avLst/>
            <a:gdLst/>
            <a:ahLst/>
            <a:cxnLst/>
            <a:rect l="l" t="t" r="r" b="b"/>
            <a:pathLst>
              <a:path w="1010919" h="797560">
                <a:moveTo>
                  <a:pt x="1010412" y="0"/>
                </a:moveTo>
                <a:lnTo>
                  <a:pt x="505205" y="398526"/>
                </a:lnTo>
                <a:lnTo>
                  <a:pt x="0" y="0"/>
                </a:lnTo>
                <a:lnTo>
                  <a:pt x="0" y="398526"/>
                </a:lnTo>
                <a:lnTo>
                  <a:pt x="505205" y="797052"/>
                </a:lnTo>
                <a:lnTo>
                  <a:pt x="1010412" y="398526"/>
                </a:lnTo>
                <a:lnTo>
                  <a:pt x="1010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8441" y="1219200"/>
            <a:ext cx="1010919" cy="797560"/>
          </a:xfrm>
          <a:custGeom>
            <a:avLst/>
            <a:gdLst/>
            <a:ahLst/>
            <a:cxnLst/>
            <a:rect l="l" t="t" r="r" b="b"/>
            <a:pathLst>
              <a:path w="1010919" h="797560">
                <a:moveTo>
                  <a:pt x="1010412" y="0"/>
                </a:moveTo>
                <a:lnTo>
                  <a:pt x="1010412" y="398526"/>
                </a:lnTo>
                <a:lnTo>
                  <a:pt x="505205" y="797052"/>
                </a:lnTo>
                <a:lnTo>
                  <a:pt x="0" y="398526"/>
                </a:lnTo>
                <a:lnTo>
                  <a:pt x="0" y="0"/>
                </a:lnTo>
                <a:lnTo>
                  <a:pt x="505205" y="398526"/>
                </a:lnTo>
                <a:lnTo>
                  <a:pt x="1010412" y="0"/>
                </a:lnTo>
                <a:close/>
              </a:path>
            </a:pathLst>
          </a:custGeom>
          <a:ln w="25400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507" cy="1191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32410" marR="5080" indent="-220345" algn="ctr">
              <a:lnSpc>
                <a:spcPct val="100000"/>
              </a:lnSpc>
              <a:spcBef>
                <a:spcPts val="95"/>
              </a:spcBef>
              <a:tabLst>
                <a:tab pos="989330" algn="l"/>
                <a:tab pos="6051550" algn="l"/>
              </a:tabLst>
            </a:pP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по галузі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“Освіта”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b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рахунок загального фонду бюджету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</a:t>
            </a:r>
            <a:b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І квартал 2026 року</a:t>
            </a:r>
            <a:endParaRPr sz="2500" spc="-2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442" y="1352550"/>
            <a:ext cx="1010918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ts val="1689"/>
              </a:lnSpc>
              <a:spcBef>
                <a:spcPts val="100"/>
              </a:spcBef>
            </a:pPr>
            <a:r>
              <a:rPr lang="uk-UA" sz="1500" b="1" dirty="0" smtClean="0">
                <a:latin typeface="Cambria"/>
                <a:cs typeface="Cambria"/>
              </a:rPr>
              <a:t>2 851,6 </a:t>
            </a: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4" name="object 17"/>
          <p:cNvGrpSpPr/>
          <p:nvPr/>
        </p:nvGrpSpPr>
        <p:grpSpPr>
          <a:xfrm>
            <a:off x="381001" y="2010410"/>
            <a:ext cx="1131060" cy="961390"/>
            <a:chOff x="475741" y="2010410"/>
            <a:chExt cx="1036319" cy="822960"/>
          </a:xfrm>
        </p:grpSpPr>
        <p:sp>
          <p:nvSpPr>
            <p:cNvPr id="18" name="object 18"/>
            <p:cNvSpPr/>
            <p:nvPr/>
          </p:nvSpPr>
          <p:spPr>
            <a:xfrm>
              <a:off x="488441" y="2023110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505205" y="398525"/>
                  </a:lnTo>
                  <a:lnTo>
                    <a:pt x="0" y="0"/>
                  </a:lnTo>
                  <a:lnTo>
                    <a:pt x="0" y="398525"/>
                  </a:lnTo>
                  <a:lnTo>
                    <a:pt x="505205" y="797051"/>
                  </a:lnTo>
                  <a:lnTo>
                    <a:pt x="1010412" y="398525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441" y="2023110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1010412" y="398525"/>
                  </a:lnTo>
                  <a:lnTo>
                    <a:pt x="505205" y="797051"/>
                  </a:lnTo>
                  <a:lnTo>
                    <a:pt x="0" y="398525"/>
                  </a:lnTo>
                  <a:lnTo>
                    <a:pt x="0" y="0"/>
                  </a:lnTo>
                  <a:lnTo>
                    <a:pt x="505205" y="398525"/>
                  </a:lnTo>
                  <a:lnTo>
                    <a:pt x="1010412" y="0"/>
                  </a:lnTo>
                  <a:close/>
                </a:path>
              </a:pathLst>
            </a:custGeom>
            <a:ln w="254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4862" y="2190750"/>
            <a:ext cx="1102404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689"/>
              </a:lnSpc>
              <a:spcBef>
                <a:spcPts val="100"/>
              </a:spcBef>
            </a:pPr>
            <a:r>
              <a:rPr lang="uk-UA" sz="1500" b="1" dirty="0" smtClean="0">
                <a:latin typeface="Cambria"/>
                <a:cs typeface="Cambria"/>
              </a:rPr>
              <a:t>6 513,5 </a:t>
            </a:r>
          </a:p>
          <a:p>
            <a:pPr marL="12700" algn="ctr">
              <a:lnSpc>
                <a:spcPts val="1689"/>
              </a:lnSpc>
              <a:spcBef>
                <a:spcPts val="100"/>
              </a:spcBef>
            </a:pP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13" name="object 25"/>
          <p:cNvGrpSpPr/>
          <p:nvPr/>
        </p:nvGrpSpPr>
        <p:grpSpPr>
          <a:xfrm>
            <a:off x="381000" y="4667250"/>
            <a:ext cx="1131061" cy="914400"/>
            <a:chOff x="475741" y="2836417"/>
            <a:chExt cx="1036319" cy="821055"/>
          </a:xfrm>
        </p:grpSpPr>
        <p:sp>
          <p:nvSpPr>
            <p:cNvPr id="26" name="object 26"/>
            <p:cNvSpPr/>
            <p:nvPr/>
          </p:nvSpPr>
          <p:spPr>
            <a:xfrm>
              <a:off x="488441" y="2849117"/>
              <a:ext cx="1010919" cy="795655"/>
            </a:xfrm>
            <a:custGeom>
              <a:avLst/>
              <a:gdLst/>
              <a:ahLst/>
              <a:cxnLst/>
              <a:rect l="l" t="t" r="r" b="b"/>
              <a:pathLst>
                <a:path w="1010919" h="795654">
                  <a:moveTo>
                    <a:pt x="1010412" y="0"/>
                  </a:moveTo>
                  <a:lnTo>
                    <a:pt x="505205" y="397764"/>
                  </a:lnTo>
                  <a:lnTo>
                    <a:pt x="0" y="0"/>
                  </a:lnTo>
                  <a:lnTo>
                    <a:pt x="0" y="397764"/>
                  </a:lnTo>
                  <a:lnTo>
                    <a:pt x="505205" y="795528"/>
                  </a:lnTo>
                  <a:lnTo>
                    <a:pt x="1010412" y="397764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88441" y="2849117"/>
              <a:ext cx="1010919" cy="795655"/>
            </a:xfrm>
            <a:custGeom>
              <a:avLst/>
              <a:gdLst/>
              <a:ahLst/>
              <a:cxnLst/>
              <a:rect l="l" t="t" r="r" b="b"/>
              <a:pathLst>
                <a:path w="1010919" h="795654">
                  <a:moveTo>
                    <a:pt x="1010412" y="0"/>
                  </a:moveTo>
                  <a:lnTo>
                    <a:pt x="1010412" y="397764"/>
                  </a:lnTo>
                  <a:lnTo>
                    <a:pt x="505205" y="795528"/>
                  </a:lnTo>
                  <a:lnTo>
                    <a:pt x="0" y="397764"/>
                  </a:lnTo>
                  <a:lnTo>
                    <a:pt x="0" y="0"/>
                  </a:lnTo>
                  <a:lnTo>
                    <a:pt x="505205" y="397764"/>
                  </a:lnTo>
                  <a:lnTo>
                    <a:pt x="1010412" y="0"/>
                  </a:lnTo>
                  <a:close/>
                </a:path>
              </a:pathLst>
            </a:custGeom>
            <a:ln w="25399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4861" y="4810125"/>
            <a:ext cx="1104499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1 004,0 </a:t>
            </a:r>
          </a:p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21" name="object 41"/>
          <p:cNvGrpSpPr/>
          <p:nvPr/>
        </p:nvGrpSpPr>
        <p:grpSpPr>
          <a:xfrm>
            <a:off x="304800" y="5657850"/>
            <a:ext cx="1207261" cy="1066800"/>
            <a:chOff x="475741" y="4272026"/>
            <a:chExt cx="1036319" cy="822960"/>
          </a:xfrm>
        </p:grpSpPr>
        <p:sp>
          <p:nvSpPr>
            <p:cNvPr id="42" name="object 42"/>
            <p:cNvSpPr/>
            <p:nvPr/>
          </p:nvSpPr>
          <p:spPr>
            <a:xfrm>
              <a:off x="488441" y="4284726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505205" y="398525"/>
                  </a:lnTo>
                  <a:lnTo>
                    <a:pt x="0" y="0"/>
                  </a:lnTo>
                  <a:lnTo>
                    <a:pt x="0" y="398525"/>
                  </a:lnTo>
                  <a:lnTo>
                    <a:pt x="505205" y="797051"/>
                  </a:lnTo>
                  <a:lnTo>
                    <a:pt x="1010412" y="398525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88441" y="4284726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1010412" y="398525"/>
                  </a:lnTo>
                  <a:lnTo>
                    <a:pt x="505205" y="797051"/>
                  </a:lnTo>
                  <a:lnTo>
                    <a:pt x="0" y="398525"/>
                  </a:lnTo>
                  <a:lnTo>
                    <a:pt x="0" y="0"/>
                  </a:lnTo>
                  <a:lnTo>
                    <a:pt x="505205" y="398525"/>
                  </a:lnTo>
                  <a:lnTo>
                    <a:pt x="1010412" y="0"/>
                  </a:lnTo>
                  <a:close/>
                </a:path>
              </a:pathLst>
            </a:custGeom>
            <a:ln w="254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47675" y="5857875"/>
            <a:ext cx="852678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algn="ctr">
              <a:lnSpc>
                <a:spcPts val="1689"/>
              </a:lnSpc>
              <a:spcBef>
                <a:spcPts val="100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1,8</a:t>
            </a:r>
          </a:p>
          <a:p>
            <a:pPr marL="88900" algn="ctr">
              <a:lnSpc>
                <a:spcPts val="1689"/>
              </a:lnSpc>
              <a:spcBef>
                <a:spcPts val="100"/>
              </a:spcBef>
            </a:pPr>
            <a:r>
              <a:rPr sz="1500" b="1" dirty="0" err="1" smtClean="0">
                <a:latin typeface="Cambria"/>
                <a:cs typeface="Cambria"/>
              </a:rPr>
              <a:t>тис.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25" name="object 45"/>
          <p:cNvGrpSpPr/>
          <p:nvPr/>
        </p:nvGrpSpPr>
        <p:grpSpPr>
          <a:xfrm>
            <a:off x="1600200" y="5674311"/>
            <a:ext cx="7200000" cy="720000"/>
            <a:chOff x="1576069" y="4281170"/>
            <a:chExt cx="3903979" cy="523875"/>
          </a:xfrm>
          <a:noFill/>
        </p:grpSpPr>
        <p:sp>
          <p:nvSpPr>
            <p:cNvPr id="46" name="object 46"/>
            <p:cNvSpPr/>
            <p:nvPr/>
          </p:nvSpPr>
          <p:spPr>
            <a:xfrm>
              <a:off x="1588769" y="4293870"/>
              <a:ext cx="3878579" cy="498475"/>
            </a:xfrm>
            <a:custGeom>
              <a:avLst/>
              <a:gdLst/>
              <a:ahLst/>
              <a:cxnLst/>
              <a:rect l="l" t="t" r="r" b="b"/>
              <a:pathLst>
                <a:path w="3878579" h="498475">
                  <a:moveTo>
                    <a:pt x="3795522" y="0"/>
                  </a:moveTo>
                  <a:lnTo>
                    <a:pt x="0" y="0"/>
                  </a:lnTo>
                  <a:lnTo>
                    <a:pt x="0" y="498347"/>
                  </a:lnTo>
                  <a:lnTo>
                    <a:pt x="3795522" y="498347"/>
                  </a:lnTo>
                  <a:lnTo>
                    <a:pt x="3827841" y="491817"/>
                  </a:lnTo>
                  <a:lnTo>
                    <a:pt x="3854243" y="474011"/>
                  </a:lnTo>
                  <a:lnTo>
                    <a:pt x="3872049" y="447609"/>
                  </a:lnTo>
                  <a:lnTo>
                    <a:pt x="3878579" y="415289"/>
                  </a:lnTo>
                  <a:lnTo>
                    <a:pt x="3878579" y="83057"/>
                  </a:lnTo>
                  <a:lnTo>
                    <a:pt x="3872049" y="50738"/>
                  </a:lnTo>
                  <a:lnTo>
                    <a:pt x="3854243" y="24336"/>
                  </a:lnTo>
                  <a:lnTo>
                    <a:pt x="3827841" y="6530"/>
                  </a:lnTo>
                  <a:lnTo>
                    <a:pt x="37955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88769" y="4293870"/>
              <a:ext cx="3878579" cy="498475"/>
            </a:xfrm>
            <a:custGeom>
              <a:avLst/>
              <a:gdLst/>
              <a:ahLst/>
              <a:cxnLst/>
              <a:rect l="l" t="t" r="r" b="b"/>
              <a:pathLst>
                <a:path w="3878579" h="498475">
                  <a:moveTo>
                    <a:pt x="3878579" y="83057"/>
                  </a:moveTo>
                  <a:lnTo>
                    <a:pt x="3878579" y="415289"/>
                  </a:lnTo>
                  <a:lnTo>
                    <a:pt x="3872049" y="447609"/>
                  </a:lnTo>
                  <a:lnTo>
                    <a:pt x="3854243" y="474011"/>
                  </a:lnTo>
                  <a:lnTo>
                    <a:pt x="3827841" y="491817"/>
                  </a:lnTo>
                  <a:lnTo>
                    <a:pt x="3795522" y="498347"/>
                  </a:lnTo>
                  <a:lnTo>
                    <a:pt x="0" y="498347"/>
                  </a:lnTo>
                  <a:lnTo>
                    <a:pt x="0" y="0"/>
                  </a:lnTo>
                  <a:lnTo>
                    <a:pt x="3795522" y="0"/>
                  </a:lnTo>
                  <a:lnTo>
                    <a:pt x="3827841" y="6530"/>
                  </a:lnTo>
                  <a:lnTo>
                    <a:pt x="3854243" y="24336"/>
                  </a:lnTo>
                  <a:lnTo>
                    <a:pt x="3872049" y="50738"/>
                  </a:lnTo>
                  <a:lnTo>
                    <a:pt x="3878579" y="83057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11376" y="5518403"/>
            <a:ext cx="7189724" cy="130247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lang="uk-UA" sz="1300" b="1" dirty="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sz="15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spc="-35" dirty="0">
                <a:latin typeface="Times New Roman" pitchFamily="18" charset="0"/>
                <a:cs typeface="Times New Roman" pitchFamily="18" charset="0"/>
              </a:rPr>
              <a:t> програми та заходи </a:t>
            </a:r>
            <a:r>
              <a:rPr sz="15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5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(одноразова грошова допомога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дітям-сиротам</a:t>
            </a:r>
            <a:r>
              <a:rPr lang="ru-RU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та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позбавленим</a:t>
            </a:r>
            <a:r>
              <a:rPr lang="ru-RU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батьківського</a:t>
            </a:r>
            <a:r>
              <a:rPr lang="ru-RU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піклування</a:t>
            </a:r>
            <a:r>
              <a:rPr lang="ru-RU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яким</a:t>
            </a:r>
            <a:r>
              <a:rPr lang="ru-RU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виповнилося</a:t>
            </a:r>
            <a:r>
              <a:rPr lang="ru-RU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18 </a:t>
            </a:r>
            <a:r>
              <a:rPr lang="ru-RU" sz="15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років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-1 особа)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lang="uk-UA" sz="1400" b="1" dirty="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sz="13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4622" y="1371600"/>
            <a:ext cx="7028180" cy="614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 indent="-114300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93040" algn="l"/>
              </a:tabLst>
            </a:pP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Дошкільна</a:t>
            </a:r>
            <a:r>
              <a:rPr sz="1500" b="1" spc="4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sz="1500" b="1" spc="425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500" b="1" spc="425" dirty="0" smtClean="0">
              <a:latin typeface="Times New Roman" pitchFamily="18" charset="0"/>
              <a:cs typeface="Times New Roman" pitchFamily="18" charset="0"/>
            </a:endParaRPr>
          </a:p>
          <a:p>
            <a:pPr marL="193040" indent="-114300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93040" algn="l"/>
              </a:tabLst>
            </a:pP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sz="1500" b="1" spc="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500" b="1" spc="4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sz="1500" b="1" spc="4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sz="1500" b="1" spc="4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sz="1500" b="1" spc="4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5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120 вихованців</a:t>
            </a:r>
            <a:r>
              <a:rPr sz="1500" b="1" spc="-1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1500" b="1" spc="-10" dirty="0">
              <a:latin typeface="Times New Roman" pitchFamily="18" charset="0"/>
              <a:cs typeface="Times New Roman" pitchFamily="18" charset="0"/>
            </a:endParaRPr>
          </a:p>
          <a:p>
            <a:pPr marL="193040" indent="-114300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93040" algn="l"/>
              </a:tabLst>
            </a:pP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21"/>
          <p:cNvGrpSpPr/>
          <p:nvPr/>
        </p:nvGrpSpPr>
        <p:grpSpPr>
          <a:xfrm>
            <a:off x="1600200" y="2028825"/>
            <a:ext cx="7200000" cy="720000"/>
            <a:chOff x="1652270" y="2010410"/>
            <a:chExt cx="7081520" cy="543560"/>
          </a:xfrm>
          <a:noFill/>
        </p:grpSpPr>
        <p:sp>
          <p:nvSpPr>
            <p:cNvPr id="22" name="object 22"/>
            <p:cNvSpPr/>
            <p:nvPr/>
          </p:nvSpPr>
          <p:spPr>
            <a:xfrm>
              <a:off x="1664970" y="2023110"/>
              <a:ext cx="7056120" cy="518159"/>
            </a:xfrm>
            <a:custGeom>
              <a:avLst/>
              <a:gdLst/>
              <a:ahLst/>
              <a:cxnLst/>
              <a:rect l="l" t="t" r="r" b="b"/>
              <a:pathLst>
                <a:path w="7056120" h="518160">
                  <a:moveTo>
                    <a:pt x="6969759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969759" y="518160"/>
                  </a:lnTo>
                  <a:lnTo>
                    <a:pt x="7003399" y="511381"/>
                  </a:lnTo>
                  <a:lnTo>
                    <a:pt x="7030846" y="492887"/>
                  </a:lnTo>
                  <a:lnTo>
                    <a:pt x="7049341" y="465439"/>
                  </a:lnTo>
                  <a:lnTo>
                    <a:pt x="7056120" y="431800"/>
                  </a:lnTo>
                  <a:lnTo>
                    <a:pt x="7056120" y="86360"/>
                  </a:lnTo>
                  <a:lnTo>
                    <a:pt x="7049341" y="52720"/>
                  </a:lnTo>
                  <a:lnTo>
                    <a:pt x="7030846" y="25273"/>
                  </a:lnTo>
                  <a:lnTo>
                    <a:pt x="7003399" y="6778"/>
                  </a:lnTo>
                  <a:lnTo>
                    <a:pt x="69697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4970" y="2023110"/>
              <a:ext cx="7056120" cy="518159"/>
            </a:xfrm>
            <a:custGeom>
              <a:avLst/>
              <a:gdLst/>
              <a:ahLst/>
              <a:cxnLst/>
              <a:rect l="l" t="t" r="r" b="b"/>
              <a:pathLst>
                <a:path w="7056120" h="518160">
                  <a:moveTo>
                    <a:pt x="7056120" y="86360"/>
                  </a:moveTo>
                  <a:lnTo>
                    <a:pt x="7056120" y="431800"/>
                  </a:lnTo>
                  <a:lnTo>
                    <a:pt x="7049341" y="465439"/>
                  </a:lnTo>
                  <a:lnTo>
                    <a:pt x="7030846" y="492887"/>
                  </a:lnTo>
                  <a:lnTo>
                    <a:pt x="7003399" y="511381"/>
                  </a:lnTo>
                  <a:lnTo>
                    <a:pt x="6969759" y="518160"/>
                  </a:lnTo>
                  <a:lnTo>
                    <a:pt x="0" y="518160"/>
                  </a:lnTo>
                  <a:lnTo>
                    <a:pt x="0" y="0"/>
                  </a:lnTo>
                  <a:lnTo>
                    <a:pt x="6969759" y="0"/>
                  </a:lnTo>
                  <a:lnTo>
                    <a:pt x="7003399" y="6778"/>
                  </a:lnTo>
                  <a:lnTo>
                    <a:pt x="7030846" y="25273"/>
                  </a:lnTo>
                  <a:lnTo>
                    <a:pt x="7049341" y="52720"/>
                  </a:lnTo>
                  <a:lnTo>
                    <a:pt x="7056120" y="86360"/>
                  </a:lnTo>
                  <a:close/>
                </a:path>
              </a:pathLst>
            </a:custGeom>
            <a:grpFill/>
            <a:ln w="25399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" name="object 13"/>
          <p:cNvGrpSpPr/>
          <p:nvPr/>
        </p:nvGrpSpPr>
        <p:grpSpPr>
          <a:xfrm>
            <a:off x="1600200" y="1209675"/>
            <a:ext cx="7200000" cy="720000"/>
            <a:chOff x="1649222" y="1269746"/>
            <a:chExt cx="7094220" cy="589280"/>
          </a:xfrm>
          <a:noFill/>
        </p:grpSpPr>
        <p:sp>
          <p:nvSpPr>
            <p:cNvPr id="14" name="object 14"/>
            <p:cNvSpPr/>
            <p:nvPr/>
          </p:nvSpPr>
          <p:spPr>
            <a:xfrm>
              <a:off x="1661922" y="1282446"/>
              <a:ext cx="7068820" cy="563880"/>
            </a:xfrm>
            <a:custGeom>
              <a:avLst/>
              <a:gdLst/>
              <a:ahLst/>
              <a:cxnLst/>
              <a:rect l="l" t="t" r="r" b="b"/>
              <a:pathLst>
                <a:path w="7068820" h="563880">
                  <a:moveTo>
                    <a:pt x="69743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6974332" y="563879"/>
                  </a:lnTo>
                  <a:lnTo>
                    <a:pt x="7010929" y="556500"/>
                  </a:lnTo>
                  <a:lnTo>
                    <a:pt x="7040800" y="536368"/>
                  </a:lnTo>
                  <a:lnTo>
                    <a:pt x="7060932" y="506497"/>
                  </a:lnTo>
                  <a:lnTo>
                    <a:pt x="7068311" y="469900"/>
                  </a:lnTo>
                  <a:lnTo>
                    <a:pt x="7068311" y="93979"/>
                  </a:lnTo>
                  <a:lnTo>
                    <a:pt x="7060932" y="57382"/>
                  </a:lnTo>
                  <a:lnTo>
                    <a:pt x="7040800" y="27511"/>
                  </a:lnTo>
                  <a:lnTo>
                    <a:pt x="7010929" y="7379"/>
                  </a:lnTo>
                  <a:lnTo>
                    <a:pt x="697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1922" y="1282446"/>
              <a:ext cx="7068820" cy="563880"/>
            </a:xfrm>
            <a:custGeom>
              <a:avLst/>
              <a:gdLst/>
              <a:ahLst/>
              <a:cxnLst/>
              <a:rect l="l" t="t" r="r" b="b"/>
              <a:pathLst>
                <a:path w="7068820" h="563880">
                  <a:moveTo>
                    <a:pt x="7068311" y="93979"/>
                  </a:moveTo>
                  <a:lnTo>
                    <a:pt x="7068311" y="469900"/>
                  </a:lnTo>
                  <a:lnTo>
                    <a:pt x="7060932" y="506497"/>
                  </a:lnTo>
                  <a:lnTo>
                    <a:pt x="7040800" y="536368"/>
                  </a:lnTo>
                  <a:lnTo>
                    <a:pt x="7010929" y="556500"/>
                  </a:lnTo>
                  <a:lnTo>
                    <a:pt x="6974332" y="563879"/>
                  </a:lnTo>
                  <a:lnTo>
                    <a:pt x="0" y="563879"/>
                  </a:lnTo>
                  <a:lnTo>
                    <a:pt x="0" y="0"/>
                  </a:lnTo>
                  <a:lnTo>
                    <a:pt x="6974332" y="0"/>
                  </a:lnTo>
                  <a:lnTo>
                    <a:pt x="7010929" y="7379"/>
                  </a:lnTo>
                  <a:lnTo>
                    <a:pt x="7040800" y="27511"/>
                  </a:lnTo>
                  <a:lnTo>
                    <a:pt x="7060932" y="57382"/>
                  </a:lnTo>
                  <a:lnTo>
                    <a:pt x="7068311" y="93979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29"/>
          <p:cNvGrpSpPr/>
          <p:nvPr/>
        </p:nvGrpSpPr>
        <p:grpSpPr>
          <a:xfrm>
            <a:off x="1600200" y="4667250"/>
            <a:ext cx="7200000" cy="720000"/>
            <a:chOff x="1652270" y="2728214"/>
            <a:chExt cx="7081520" cy="758825"/>
          </a:xfrm>
          <a:noFill/>
        </p:grpSpPr>
        <p:sp>
          <p:nvSpPr>
            <p:cNvPr id="30" name="object 30"/>
            <p:cNvSpPr/>
            <p:nvPr/>
          </p:nvSpPr>
          <p:spPr>
            <a:xfrm>
              <a:off x="1664970" y="2740914"/>
              <a:ext cx="7056120" cy="733425"/>
            </a:xfrm>
            <a:custGeom>
              <a:avLst/>
              <a:gdLst/>
              <a:ahLst/>
              <a:cxnLst/>
              <a:rect l="l" t="t" r="r" b="b"/>
              <a:pathLst>
                <a:path w="7056120" h="733425">
                  <a:moveTo>
                    <a:pt x="6933946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6933946" y="733044"/>
                  </a:lnTo>
                  <a:lnTo>
                    <a:pt x="6981485" y="723437"/>
                  </a:lnTo>
                  <a:lnTo>
                    <a:pt x="7020321" y="697245"/>
                  </a:lnTo>
                  <a:lnTo>
                    <a:pt x="7046513" y="658409"/>
                  </a:lnTo>
                  <a:lnTo>
                    <a:pt x="7056120" y="610870"/>
                  </a:lnTo>
                  <a:lnTo>
                    <a:pt x="7056120" y="122174"/>
                  </a:lnTo>
                  <a:lnTo>
                    <a:pt x="7046513" y="74634"/>
                  </a:lnTo>
                  <a:lnTo>
                    <a:pt x="7020321" y="35798"/>
                  </a:lnTo>
                  <a:lnTo>
                    <a:pt x="6981485" y="9606"/>
                  </a:lnTo>
                  <a:lnTo>
                    <a:pt x="693394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4970" y="2740914"/>
              <a:ext cx="7056120" cy="733425"/>
            </a:xfrm>
            <a:custGeom>
              <a:avLst/>
              <a:gdLst/>
              <a:ahLst/>
              <a:cxnLst/>
              <a:rect l="l" t="t" r="r" b="b"/>
              <a:pathLst>
                <a:path w="7056120" h="733425">
                  <a:moveTo>
                    <a:pt x="7056120" y="122174"/>
                  </a:moveTo>
                  <a:lnTo>
                    <a:pt x="7056120" y="610870"/>
                  </a:lnTo>
                  <a:lnTo>
                    <a:pt x="7046513" y="658409"/>
                  </a:lnTo>
                  <a:lnTo>
                    <a:pt x="7020321" y="697245"/>
                  </a:lnTo>
                  <a:lnTo>
                    <a:pt x="6981485" y="723437"/>
                  </a:lnTo>
                  <a:lnTo>
                    <a:pt x="6933946" y="733044"/>
                  </a:lnTo>
                  <a:lnTo>
                    <a:pt x="0" y="733044"/>
                  </a:lnTo>
                  <a:lnTo>
                    <a:pt x="0" y="0"/>
                  </a:lnTo>
                  <a:lnTo>
                    <a:pt x="6933946" y="0"/>
                  </a:lnTo>
                  <a:lnTo>
                    <a:pt x="6981485" y="9606"/>
                  </a:lnTo>
                  <a:lnTo>
                    <a:pt x="7020321" y="35798"/>
                  </a:lnTo>
                  <a:lnTo>
                    <a:pt x="7046513" y="74634"/>
                  </a:lnTo>
                  <a:lnTo>
                    <a:pt x="7056120" y="122174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5" name="Рисунок 34" descr="1639225335_5-papik-pro-p-obrazovanie-klipart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2819400" cy="28194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743582" y="4616957"/>
            <a:ext cx="6421120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indent="-113664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26364" algn="l"/>
              </a:tabLst>
            </a:pPr>
            <a:endParaRPr lang="uk-UA" sz="1300" b="1" dirty="0">
              <a:latin typeface="Cambria"/>
              <a:cs typeface="Cambria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Позашкільна освіта (утримання 1 комунального закладу позашкільної освіти: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КЗПО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”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ЦТДЮ </a:t>
            </a:r>
            <a:r>
              <a:rPr lang="uk-UA" sz="1500" b="1" dirty="0" err="1">
                <a:latin typeface="Times New Roman" pitchFamily="18" charset="0"/>
                <a:cs typeface="Times New Roman" pitchFamily="18" charset="0"/>
              </a:rPr>
              <a:t>Сузір’я</a:t>
            </a:r>
            <a:r>
              <a:rPr lang="uk-UA" sz="15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“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lang="uk-UA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24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гуртка, відвідує </a:t>
            </a:r>
            <a:r>
              <a:rPr lang="uk-UA" sz="15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609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вихованців)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7670" y="2287777"/>
            <a:ext cx="701865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 indent="-113664">
              <a:lnSpc>
                <a:spcPct val="100000"/>
              </a:lnSpc>
              <a:spcBef>
                <a:spcPts val="95"/>
              </a:spcBef>
              <a:buFont typeface="Cambria"/>
              <a:buChar char="•"/>
              <a:tabLst>
                <a:tab pos="191770" algn="l"/>
              </a:tabLst>
            </a:pPr>
            <a:r>
              <a:rPr sz="1500" b="1" spc="-10" dirty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sz="15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sz="15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spc="-1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b="1" spc="-1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sz="15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spc="-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5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гімназі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15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spc="-3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5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ліцеїв,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782 </a:t>
            </a:r>
            <a:r>
              <a:rPr sz="1500" b="1" spc="-1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sz="1500" b="1" spc="-1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0" grpId="0"/>
      <p:bldP spid="28" grpId="0"/>
      <p:bldP spid="44" grpId="0"/>
      <p:bldP spid="48" grpId="0"/>
      <p:bldP spid="3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88441" y="1219200"/>
            <a:ext cx="1010919" cy="797560"/>
          </a:xfrm>
          <a:custGeom>
            <a:avLst/>
            <a:gdLst/>
            <a:ahLst/>
            <a:cxnLst/>
            <a:rect l="l" t="t" r="r" b="b"/>
            <a:pathLst>
              <a:path w="1010919" h="797560">
                <a:moveTo>
                  <a:pt x="1010412" y="0"/>
                </a:moveTo>
                <a:lnTo>
                  <a:pt x="505205" y="398526"/>
                </a:lnTo>
                <a:lnTo>
                  <a:pt x="0" y="0"/>
                </a:lnTo>
                <a:lnTo>
                  <a:pt x="0" y="398526"/>
                </a:lnTo>
                <a:lnTo>
                  <a:pt x="505205" y="797052"/>
                </a:lnTo>
                <a:lnTo>
                  <a:pt x="1010412" y="398526"/>
                </a:lnTo>
                <a:lnTo>
                  <a:pt x="1010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8441" y="1219200"/>
            <a:ext cx="1010919" cy="797560"/>
          </a:xfrm>
          <a:custGeom>
            <a:avLst/>
            <a:gdLst/>
            <a:ahLst/>
            <a:cxnLst/>
            <a:rect l="l" t="t" r="r" b="b"/>
            <a:pathLst>
              <a:path w="1010919" h="797560">
                <a:moveTo>
                  <a:pt x="1010412" y="0"/>
                </a:moveTo>
                <a:lnTo>
                  <a:pt x="1010412" y="398526"/>
                </a:lnTo>
                <a:lnTo>
                  <a:pt x="505205" y="797052"/>
                </a:lnTo>
                <a:lnTo>
                  <a:pt x="0" y="398526"/>
                </a:lnTo>
                <a:lnTo>
                  <a:pt x="0" y="0"/>
                </a:lnTo>
                <a:lnTo>
                  <a:pt x="505205" y="398526"/>
                </a:lnTo>
                <a:lnTo>
                  <a:pt x="1010412" y="0"/>
                </a:lnTo>
                <a:close/>
              </a:path>
            </a:pathLst>
          </a:custGeom>
          <a:ln w="25400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507" cy="1239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32410" marR="5080" indent="-220345" algn="ctr">
              <a:lnSpc>
                <a:spcPct val="100000"/>
              </a:lnSpc>
              <a:spcBef>
                <a:spcPts val="95"/>
              </a:spcBef>
              <a:tabLst>
                <a:tab pos="989330" algn="l"/>
                <a:tab pos="6051550" algn="l"/>
              </a:tabLst>
            </a:pP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по галузі </a:t>
            </a:r>
            <a:r>
              <a:rPr lang="uk-UA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“Освіта”</a:t>
            </a: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b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рахунок коштів субвенцій з державного бюджету</a:t>
            </a:r>
            <a:b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І квартал 2026 року</a:t>
            </a:r>
            <a:endParaRPr sz="2600" spc="-2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442" y="1352550"/>
            <a:ext cx="1010918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ts val="1689"/>
              </a:lnSpc>
              <a:spcBef>
                <a:spcPts val="100"/>
              </a:spcBef>
            </a:pPr>
            <a:r>
              <a:rPr lang="uk-UA" sz="1500" b="1" dirty="0" smtClean="0">
                <a:latin typeface="Cambria"/>
                <a:cs typeface="Cambria"/>
              </a:rPr>
              <a:t>8 964,1 </a:t>
            </a: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2" name="object 17"/>
          <p:cNvGrpSpPr/>
          <p:nvPr/>
        </p:nvGrpSpPr>
        <p:grpSpPr>
          <a:xfrm>
            <a:off x="381001" y="2010410"/>
            <a:ext cx="1131060" cy="961390"/>
            <a:chOff x="475741" y="2010410"/>
            <a:chExt cx="1036319" cy="822960"/>
          </a:xfrm>
        </p:grpSpPr>
        <p:sp>
          <p:nvSpPr>
            <p:cNvPr id="18" name="object 18"/>
            <p:cNvSpPr/>
            <p:nvPr/>
          </p:nvSpPr>
          <p:spPr>
            <a:xfrm>
              <a:off x="488441" y="2023110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505205" y="398525"/>
                  </a:lnTo>
                  <a:lnTo>
                    <a:pt x="0" y="0"/>
                  </a:lnTo>
                  <a:lnTo>
                    <a:pt x="0" y="398525"/>
                  </a:lnTo>
                  <a:lnTo>
                    <a:pt x="505205" y="797051"/>
                  </a:lnTo>
                  <a:lnTo>
                    <a:pt x="1010412" y="398525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441" y="2023110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1010412" y="398525"/>
                  </a:lnTo>
                  <a:lnTo>
                    <a:pt x="505205" y="797051"/>
                  </a:lnTo>
                  <a:lnTo>
                    <a:pt x="0" y="398525"/>
                  </a:lnTo>
                  <a:lnTo>
                    <a:pt x="0" y="0"/>
                  </a:lnTo>
                  <a:lnTo>
                    <a:pt x="505205" y="398525"/>
                  </a:lnTo>
                  <a:lnTo>
                    <a:pt x="1010412" y="0"/>
                  </a:lnTo>
                  <a:close/>
                </a:path>
              </a:pathLst>
            </a:custGeom>
            <a:ln w="254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4862" y="2190750"/>
            <a:ext cx="1102404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689"/>
              </a:lnSpc>
              <a:spcBef>
                <a:spcPts val="100"/>
              </a:spcBef>
            </a:pPr>
            <a:r>
              <a:rPr lang="uk-UA" sz="1500" b="1" dirty="0" smtClean="0">
                <a:latin typeface="Cambria"/>
                <a:cs typeface="Cambria"/>
              </a:rPr>
              <a:t>1 214,8 </a:t>
            </a:r>
          </a:p>
          <a:p>
            <a:pPr marL="12700" algn="ctr">
              <a:lnSpc>
                <a:spcPts val="1689"/>
              </a:lnSpc>
              <a:spcBef>
                <a:spcPts val="100"/>
              </a:spcBef>
            </a:pP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3" name="object 25"/>
          <p:cNvGrpSpPr/>
          <p:nvPr/>
        </p:nvGrpSpPr>
        <p:grpSpPr>
          <a:xfrm>
            <a:off x="381000" y="4667250"/>
            <a:ext cx="1131061" cy="914400"/>
            <a:chOff x="475741" y="2836417"/>
            <a:chExt cx="1036319" cy="821055"/>
          </a:xfrm>
        </p:grpSpPr>
        <p:sp>
          <p:nvSpPr>
            <p:cNvPr id="26" name="object 26"/>
            <p:cNvSpPr/>
            <p:nvPr/>
          </p:nvSpPr>
          <p:spPr>
            <a:xfrm>
              <a:off x="488441" y="2849117"/>
              <a:ext cx="1010919" cy="795655"/>
            </a:xfrm>
            <a:custGeom>
              <a:avLst/>
              <a:gdLst/>
              <a:ahLst/>
              <a:cxnLst/>
              <a:rect l="l" t="t" r="r" b="b"/>
              <a:pathLst>
                <a:path w="1010919" h="795654">
                  <a:moveTo>
                    <a:pt x="1010412" y="0"/>
                  </a:moveTo>
                  <a:lnTo>
                    <a:pt x="505205" y="397764"/>
                  </a:lnTo>
                  <a:lnTo>
                    <a:pt x="0" y="0"/>
                  </a:lnTo>
                  <a:lnTo>
                    <a:pt x="0" y="397764"/>
                  </a:lnTo>
                  <a:lnTo>
                    <a:pt x="505205" y="795528"/>
                  </a:lnTo>
                  <a:lnTo>
                    <a:pt x="1010412" y="397764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88441" y="2849117"/>
              <a:ext cx="1010919" cy="795655"/>
            </a:xfrm>
            <a:custGeom>
              <a:avLst/>
              <a:gdLst/>
              <a:ahLst/>
              <a:cxnLst/>
              <a:rect l="l" t="t" r="r" b="b"/>
              <a:pathLst>
                <a:path w="1010919" h="795654">
                  <a:moveTo>
                    <a:pt x="1010412" y="0"/>
                  </a:moveTo>
                  <a:lnTo>
                    <a:pt x="1010412" y="397764"/>
                  </a:lnTo>
                  <a:lnTo>
                    <a:pt x="505205" y="795528"/>
                  </a:lnTo>
                  <a:lnTo>
                    <a:pt x="0" y="397764"/>
                  </a:lnTo>
                  <a:lnTo>
                    <a:pt x="0" y="0"/>
                  </a:lnTo>
                  <a:lnTo>
                    <a:pt x="505205" y="397764"/>
                  </a:lnTo>
                  <a:lnTo>
                    <a:pt x="1010412" y="0"/>
                  </a:lnTo>
                  <a:close/>
                </a:path>
              </a:pathLst>
            </a:custGeom>
            <a:ln w="25399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4861" y="4810125"/>
            <a:ext cx="1104499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444,7 </a:t>
            </a:r>
          </a:p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4" name="object 41"/>
          <p:cNvGrpSpPr/>
          <p:nvPr/>
        </p:nvGrpSpPr>
        <p:grpSpPr>
          <a:xfrm>
            <a:off x="304800" y="5657850"/>
            <a:ext cx="1207261" cy="1066800"/>
            <a:chOff x="475741" y="4272026"/>
            <a:chExt cx="1036319" cy="822960"/>
          </a:xfrm>
        </p:grpSpPr>
        <p:sp>
          <p:nvSpPr>
            <p:cNvPr id="42" name="object 42"/>
            <p:cNvSpPr/>
            <p:nvPr/>
          </p:nvSpPr>
          <p:spPr>
            <a:xfrm>
              <a:off x="488441" y="4284726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505205" y="398525"/>
                  </a:lnTo>
                  <a:lnTo>
                    <a:pt x="0" y="0"/>
                  </a:lnTo>
                  <a:lnTo>
                    <a:pt x="0" y="398525"/>
                  </a:lnTo>
                  <a:lnTo>
                    <a:pt x="505205" y="797051"/>
                  </a:lnTo>
                  <a:lnTo>
                    <a:pt x="1010412" y="398525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88441" y="4284726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1010412" y="398525"/>
                  </a:lnTo>
                  <a:lnTo>
                    <a:pt x="505205" y="797051"/>
                  </a:lnTo>
                  <a:lnTo>
                    <a:pt x="0" y="398525"/>
                  </a:lnTo>
                  <a:lnTo>
                    <a:pt x="0" y="0"/>
                  </a:lnTo>
                  <a:lnTo>
                    <a:pt x="505205" y="398525"/>
                  </a:lnTo>
                  <a:lnTo>
                    <a:pt x="1010412" y="0"/>
                  </a:lnTo>
                  <a:close/>
                </a:path>
              </a:pathLst>
            </a:custGeom>
            <a:ln w="254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47675" y="5857875"/>
            <a:ext cx="852678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algn="ctr">
              <a:lnSpc>
                <a:spcPts val="1689"/>
              </a:lnSpc>
              <a:spcBef>
                <a:spcPts val="100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41,7 </a:t>
            </a:r>
            <a:r>
              <a:rPr sz="1500" b="1" dirty="0" err="1" smtClean="0">
                <a:latin typeface="Cambria"/>
                <a:cs typeface="Cambria"/>
              </a:rPr>
              <a:t>тис.</a:t>
            </a:r>
            <a:r>
              <a:rPr sz="1500" b="1" spc="-20" dirty="0" err="1" smtClean="0">
                <a:latin typeface="Cambria"/>
                <a:cs typeface="Cambria"/>
              </a:rPr>
              <a:t>грн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6" name="object 45"/>
          <p:cNvGrpSpPr/>
          <p:nvPr/>
        </p:nvGrpSpPr>
        <p:grpSpPr>
          <a:xfrm>
            <a:off x="1600200" y="5674311"/>
            <a:ext cx="7200000" cy="720000"/>
            <a:chOff x="1576069" y="4281170"/>
            <a:chExt cx="3903979" cy="523875"/>
          </a:xfrm>
          <a:noFill/>
        </p:grpSpPr>
        <p:sp>
          <p:nvSpPr>
            <p:cNvPr id="46" name="object 46"/>
            <p:cNvSpPr/>
            <p:nvPr/>
          </p:nvSpPr>
          <p:spPr>
            <a:xfrm>
              <a:off x="1588769" y="4293870"/>
              <a:ext cx="3878579" cy="498475"/>
            </a:xfrm>
            <a:custGeom>
              <a:avLst/>
              <a:gdLst/>
              <a:ahLst/>
              <a:cxnLst/>
              <a:rect l="l" t="t" r="r" b="b"/>
              <a:pathLst>
                <a:path w="3878579" h="498475">
                  <a:moveTo>
                    <a:pt x="3795522" y="0"/>
                  </a:moveTo>
                  <a:lnTo>
                    <a:pt x="0" y="0"/>
                  </a:lnTo>
                  <a:lnTo>
                    <a:pt x="0" y="498347"/>
                  </a:lnTo>
                  <a:lnTo>
                    <a:pt x="3795522" y="498347"/>
                  </a:lnTo>
                  <a:lnTo>
                    <a:pt x="3827841" y="491817"/>
                  </a:lnTo>
                  <a:lnTo>
                    <a:pt x="3854243" y="474011"/>
                  </a:lnTo>
                  <a:lnTo>
                    <a:pt x="3872049" y="447609"/>
                  </a:lnTo>
                  <a:lnTo>
                    <a:pt x="3878579" y="415289"/>
                  </a:lnTo>
                  <a:lnTo>
                    <a:pt x="3878579" y="83057"/>
                  </a:lnTo>
                  <a:lnTo>
                    <a:pt x="3872049" y="50738"/>
                  </a:lnTo>
                  <a:lnTo>
                    <a:pt x="3854243" y="24336"/>
                  </a:lnTo>
                  <a:lnTo>
                    <a:pt x="3827841" y="6530"/>
                  </a:lnTo>
                  <a:lnTo>
                    <a:pt x="37955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88769" y="4293870"/>
              <a:ext cx="3878579" cy="498475"/>
            </a:xfrm>
            <a:custGeom>
              <a:avLst/>
              <a:gdLst/>
              <a:ahLst/>
              <a:cxnLst/>
              <a:rect l="l" t="t" r="r" b="b"/>
              <a:pathLst>
                <a:path w="3878579" h="498475">
                  <a:moveTo>
                    <a:pt x="3878579" y="83057"/>
                  </a:moveTo>
                  <a:lnTo>
                    <a:pt x="3878579" y="415289"/>
                  </a:lnTo>
                  <a:lnTo>
                    <a:pt x="3872049" y="447609"/>
                  </a:lnTo>
                  <a:lnTo>
                    <a:pt x="3854243" y="474011"/>
                  </a:lnTo>
                  <a:lnTo>
                    <a:pt x="3827841" y="491817"/>
                  </a:lnTo>
                  <a:lnTo>
                    <a:pt x="3795522" y="498347"/>
                  </a:lnTo>
                  <a:lnTo>
                    <a:pt x="0" y="498347"/>
                  </a:lnTo>
                  <a:lnTo>
                    <a:pt x="0" y="0"/>
                  </a:lnTo>
                  <a:lnTo>
                    <a:pt x="3795522" y="0"/>
                  </a:lnTo>
                  <a:lnTo>
                    <a:pt x="3827841" y="6530"/>
                  </a:lnTo>
                  <a:lnTo>
                    <a:pt x="3854243" y="24336"/>
                  </a:lnTo>
                  <a:lnTo>
                    <a:pt x="3872049" y="50738"/>
                  </a:lnTo>
                  <a:lnTo>
                    <a:pt x="3878579" y="83057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706626" y="5575553"/>
            <a:ext cx="7189724" cy="87126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lang="uk-UA" sz="1300" b="1" dirty="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Субвенція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державного бюджету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бюджетам на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особам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потребами</a:t>
            </a:r>
            <a:endParaRPr lang="uk-UA" sz="1400" b="1" dirty="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sz="13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4622" y="1447800"/>
            <a:ext cx="7028180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 indent="-114300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93040" algn="l"/>
              </a:tabLst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Освітня субвенція з державного бюджету місцевим бюджетам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21"/>
          <p:cNvGrpSpPr/>
          <p:nvPr/>
        </p:nvGrpSpPr>
        <p:grpSpPr>
          <a:xfrm>
            <a:off x="1600200" y="2028825"/>
            <a:ext cx="7200000" cy="720000"/>
            <a:chOff x="1652270" y="2010410"/>
            <a:chExt cx="7081520" cy="543560"/>
          </a:xfrm>
          <a:noFill/>
        </p:grpSpPr>
        <p:sp>
          <p:nvSpPr>
            <p:cNvPr id="22" name="object 22"/>
            <p:cNvSpPr/>
            <p:nvPr/>
          </p:nvSpPr>
          <p:spPr>
            <a:xfrm>
              <a:off x="1664970" y="2023110"/>
              <a:ext cx="7056120" cy="518159"/>
            </a:xfrm>
            <a:custGeom>
              <a:avLst/>
              <a:gdLst/>
              <a:ahLst/>
              <a:cxnLst/>
              <a:rect l="l" t="t" r="r" b="b"/>
              <a:pathLst>
                <a:path w="7056120" h="518160">
                  <a:moveTo>
                    <a:pt x="6969759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969759" y="518160"/>
                  </a:lnTo>
                  <a:lnTo>
                    <a:pt x="7003399" y="511381"/>
                  </a:lnTo>
                  <a:lnTo>
                    <a:pt x="7030846" y="492887"/>
                  </a:lnTo>
                  <a:lnTo>
                    <a:pt x="7049341" y="465439"/>
                  </a:lnTo>
                  <a:lnTo>
                    <a:pt x="7056120" y="431800"/>
                  </a:lnTo>
                  <a:lnTo>
                    <a:pt x="7056120" y="86360"/>
                  </a:lnTo>
                  <a:lnTo>
                    <a:pt x="7049341" y="52720"/>
                  </a:lnTo>
                  <a:lnTo>
                    <a:pt x="7030846" y="25273"/>
                  </a:lnTo>
                  <a:lnTo>
                    <a:pt x="7003399" y="6778"/>
                  </a:lnTo>
                  <a:lnTo>
                    <a:pt x="69697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4970" y="2023110"/>
              <a:ext cx="7056120" cy="518159"/>
            </a:xfrm>
            <a:custGeom>
              <a:avLst/>
              <a:gdLst/>
              <a:ahLst/>
              <a:cxnLst/>
              <a:rect l="l" t="t" r="r" b="b"/>
              <a:pathLst>
                <a:path w="7056120" h="518160">
                  <a:moveTo>
                    <a:pt x="7056120" y="86360"/>
                  </a:moveTo>
                  <a:lnTo>
                    <a:pt x="7056120" y="431800"/>
                  </a:lnTo>
                  <a:lnTo>
                    <a:pt x="7049341" y="465439"/>
                  </a:lnTo>
                  <a:lnTo>
                    <a:pt x="7030846" y="492887"/>
                  </a:lnTo>
                  <a:lnTo>
                    <a:pt x="7003399" y="511381"/>
                  </a:lnTo>
                  <a:lnTo>
                    <a:pt x="6969759" y="518160"/>
                  </a:lnTo>
                  <a:lnTo>
                    <a:pt x="0" y="518160"/>
                  </a:lnTo>
                  <a:lnTo>
                    <a:pt x="0" y="0"/>
                  </a:lnTo>
                  <a:lnTo>
                    <a:pt x="6969759" y="0"/>
                  </a:lnTo>
                  <a:lnTo>
                    <a:pt x="7003399" y="6778"/>
                  </a:lnTo>
                  <a:lnTo>
                    <a:pt x="7030846" y="25273"/>
                  </a:lnTo>
                  <a:lnTo>
                    <a:pt x="7049341" y="52720"/>
                  </a:lnTo>
                  <a:lnTo>
                    <a:pt x="7056120" y="86360"/>
                  </a:lnTo>
                  <a:close/>
                </a:path>
              </a:pathLst>
            </a:custGeom>
            <a:grpFill/>
            <a:ln w="25399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13"/>
          <p:cNvGrpSpPr/>
          <p:nvPr/>
        </p:nvGrpSpPr>
        <p:grpSpPr>
          <a:xfrm>
            <a:off x="1600200" y="1209675"/>
            <a:ext cx="7200000" cy="720000"/>
            <a:chOff x="1649222" y="1269746"/>
            <a:chExt cx="7094220" cy="589280"/>
          </a:xfrm>
          <a:noFill/>
        </p:grpSpPr>
        <p:sp>
          <p:nvSpPr>
            <p:cNvPr id="14" name="object 14"/>
            <p:cNvSpPr/>
            <p:nvPr/>
          </p:nvSpPr>
          <p:spPr>
            <a:xfrm>
              <a:off x="1661922" y="1282446"/>
              <a:ext cx="7068820" cy="563880"/>
            </a:xfrm>
            <a:custGeom>
              <a:avLst/>
              <a:gdLst/>
              <a:ahLst/>
              <a:cxnLst/>
              <a:rect l="l" t="t" r="r" b="b"/>
              <a:pathLst>
                <a:path w="7068820" h="563880">
                  <a:moveTo>
                    <a:pt x="69743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6974332" y="563879"/>
                  </a:lnTo>
                  <a:lnTo>
                    <a:pt x="7010929" y="556500"/>
                  </a:lnTo>
                  <a:lnTo>
                    <a:pt x="7040800" y="536368"/>
                  </a:lnTo>
                  <a:lnTo>
                    <a:pt x="7060932" y="506497"/>
                  </a:lnTo>
                  <a:lnTo>
                    <a:pt x="7068311" y="469900"/>
                  </a:lnTo>
                  <a:lnTo>
                    <a:pt x="7068311" y="93979"/>
                  </a:lnTo>
                  <a:lnTo>
                    <a:pt x="7060932" y="57382"/>
                  </a:lnTo>
                  <a:lnTo>
                    <a:pt x="7040800" y="27511"/>
                  </a:lnTo>
                  <a:lnTo>
                    <a:pt x="7010929" y="7379"/>
                  </a:lnTo>
                  <a:lnTo>
                    <a:pt x="697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1922" y="1282446"/>
              <a:ext cx="7068820" cy="563880"/>
            </a:xfrm>
            <a:custGeom>
              <a:avLst/>
              <a:gdLst/>
              <a:ahLst/>
              <a:cxnLst/>
              <a:rect l="l" t="t" r="r" b="b"/>
              <a:pathLst>
                <a:path w="7068820" h="563880">
                  <a:moveTo>
                    <a:pt x="7068311" y="93979"/>
                  </a:moveTo>
                  <a:lnTo>
                    <a:pt x="7068311" y="469900"/>
                  </a:lnTo>
                  <a:lnTo>
                    <a:pt x="7060932" y="506497"/>
                  </a:lnTo>
                  <a:lnTo>
                    <a:pt x="7040800" y="536368"/>
                  </a:lnTo>
                  <a:lnTo>
                    <a:pt x="7010929" y="556500"/>
                  </a:lnTo>
                  <a:lnTo>
                    <a:pt x="6974332" y="563879"/>
                  </a:lnTo>
                  <a:lnTo>
                    <a:pt x="0" y="563879"/>
                  </a:lnTo>
                  <a:lnTo>
                    <a:pt x="0" y="0"/>
                  </a:lnTo>
                  <a:lnTo>
                    <a:pt x="6974332" y="0"/>
                  </a:lnTo>
                  <a:lnTo>
                    <a:pt x="7010929" y="7379"/>
                  </a:lnTo>
                  <a:lnTo>
                    <a:pt x="7040800" y="27511"/>
                  </a:lnTo>
                  <a:lnTo>
                    <a:pt x="7060932" y="57382"/>
                  </a:lnTo>
                  <a:lnTo>
                    <a:pt x="7068311" y="93979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29"/>
          <p:cNvGrpSpPr/>
          <p:nvPr/>
        </p:nvGrpSpPr>
        <p:grpSpPr>
          <a:xfrm>
            <a:off x="1600200" y="4667250"/>
            <a:ext cx="7200000" cy="720000"/>
            <a:chOff x="1652270" y="2728214"/>
            <a:chExt cx="7081520" cy="758825"/>
          </a:xfrm>
          <a:noFill/>
        </p:grpSpPr>
        <p:sp>
          <p:nvSpPr>
            <p:cNvPr id="30" name="object 30"/>
            <p:cNvSpPr/>
            <p:nvPr/>
          </p:nvSpPr>
          <p:spPr>
            <a:xfrm>
              <a:off x="1664970" y="2740914"/>
              <a:ext cx="7056120" cy="733425"/>
            </a:xfrm>
            <a:custGeom>
              <a:avLst/>
              <a:gdLst/>
              <a:ahLst/>
              <a:cxnLst/>
              <a:rect l="l" t="t" r="r" b="b"/>
              <a:pathLst>
                <a:path w="7056120" h="733425">
                  <a:moveTo>
                    <a:pt x="6933946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6933946" y="733044"/>
                  </a:lnTo>
                  <a:lnTo>
                    <a:pt x="6981485" y="723437"/>
                  </a:lnTo>
                  <a:lnTo>
                    <a:pt x="7020321" y="697245"/>
                  </a:lnTo>
                  <a:lnTo>
                    <a:pt x="7046513" y="658409"/>
                  </a:lnTo>
                  <a:lnTo>
                    <a:pt x="7056120" y="610870"/>
                  </a:lnTo>
                  <a:lnTo>
                    <a:pt x="7056120" y="122174"/>
                  </a:lnTo>
                  <a:lnTo>
                    <a:pt x="7046513" y="74634"/>
                  </a:lnTo>
                  <a:lnTo>
                    <a:pt x="7020321" y="35798"/>
                  </a:lnTo>
                  <a:lnTo>
                    <a:pt x="6981485" y="9606"/>
                  </a:lnTo>
                  <a:lnTo>
                    <a:pt x="693394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4970" y="2740914"/>
              <a:ext cx="7056120" cy="733425"/>
            </a:xfrm>
            <a:custGeom>
              <a:avLst/>
              <a:gdLst/>
              <a:ahLst/>
              <a:cxnLst/>
              <a:rect l="l" t="t" r="r" b="b"/>
              <a:pathLst>
                <a:path w="7056120" h="733425">
                  <a:moveTo>
                    <a:pt x="7056120" y="122174"/>
                  </a:moveTo>
                  <a:lnTo>
                    <a:pt x="7056120" y="610870"/>
                  </a:lnTo>
                  <a:lnTo>
                    <a:pt x="7046513" y="658409"/>
                  </a:lnTo>
                  <a:lnTo>
                    <a:pt x="7020321" y="697245"/>
                  </a:lnTo>
                  <a:lnTo>
                    <a:pt x="6981485" y="723437"/>
                  </a:lnTo>
                  <a:lnTo>
                    <a:pt x="6933946" y="733044"/>
                  </a:lnTo>
                  <a:lnTo>
                    <a:pt x="0" y="733044"/>
                  </a:lnTo>
                  <a:lnTo>
                    <a:pt x="0" y="0"/>
                  </a:lnTo>
                  <a:lnTo>
                    <a:pt x="6933946" y="0"/>
                  </a:lnTo>
                  <a:lnTo>
                    <a:pt x="6981485" y="9606"/>
                  </a:lnTo>
                  <a:lnTo>
                    <a:pt x="7020321" y="35798"/>
                  </a:lnTo>
                  <a:lnTo>
                    <a:pt x="7046513" y="74634"/>
                  </a:lnTo>
                  <a:lnTo>
                    <a:pt x="7056120" y="122174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5" name="Рисунок 34" descr="1639225335_5-papik-pro-p-obrazovanie-klipart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2819400" cy="28194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743582" y="4616957"/>
            <a:ext cx="6421120" cy="63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indent="-113664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26364" algn="l"/>
              </a:tabLst>
            </a:pPr>
            <a:endParaRPr lang="uk-UA" sz="1300" b="1" dirty="0">
              <a:latin typeface="Cambria"/>
              <a:cs typeface="Cambria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4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Субвенція з державного бюджету місцевим бюджетам на забезпечення харчуванням учнів закладів загальної середньої освіти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4622" y="2178567"/>
            <a:ext cx="701865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 indent="-113664">
              <a:lnSpc>
                <a:spcPct val="100000"/>
              </a:lnSpc>
              <a:spcBef>
                <a:spcPts val="95"/>
              </a:spcBef>
              <a:buFont typeface="Cambria"/>
              <a:buChar char="•"/>
              <a:tabLst>
                <a:tab pos="191770" algn="l"/>
              </a:tabLst>
            </a:pP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Субвенція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державного бюджету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бюджетам на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доплат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педагогічним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pc="-1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5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0" grpId="0"/>
      <p:bldP spid="28" grpId="0"/>
      <p:bldP spid="44" grpId="0"/>
      <p:bldP spid="48" grpId="0"/>
      <p:bldP spid="3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0198" cy="10116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n-cs"/>
              </a:rPr>
              <a:t>Видатки по галузі </a:t>
            </a:r>
            <a:r>
              <a:rPr lang="uk-UA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n-cs"/>
              </a:rPr>
              <a:t>“Охорона</a:t>
            </a:r>
            <a:r>
              <a:rPr lang="uk-UA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lang="uk-UA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n-cs"/>
              </a:rPr>
              <a:t>здоров‘я”</a:t>
            </a:r>
            <a:r>
              <a:rPr lang="uk-UA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n-cs"/>
              </a:rPr>
              <a:t> </a:t>
            </a:r>
            <a:br>
              <a:rPr lang="uk-UA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n-cs"/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за І квартал 2026 року</a:t>
            </a:r>
            <a:endParaRPr lang="ru-RU" sz="2800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1193" y="1166648"/>
          <a:ext cx="6201103" cy="569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Человечек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9472" y="2741058"/>
            <a:ext cx="4078015" cy="418361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380108" y="1571625"/>
            <a:ext cx="2659117" cy="672661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Усього </a:t>
            </a:r>
          </a:p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6 004,8 тис. грн.</a:t>
            </a:r>
            <a:endParaRPr lang="uk-UA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19458" name="Picture 2" descr="ГЕЙМІФІКАЦІЯ В СЕКТОРІ ОХОРОНИ"/>
          <p:cNvPicPr>
            <a:picLocks noChangeAspect="1" noChangeArrowheads="1"/>
          </p:cNvPicPr>
          <p:nvPr/>
        </p:nvPicPr>
        <p:blipFill>
          <a:blip r:embed="rId3" cstate="print"/>
          <a:srcRect r="7683"/>
          <a:stretch>
            <a:fillRect/>
          </a:stretch>
        </p:blipFill>
        <p:spPr bwMode="auto">
          <a:xfrm>
            <a:off x="0" y="0"/>
            <a:ext cx="9721223" cy="746997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0" y="952500"/>
          <a:ext cx="6444623" cy="651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802" y="0"/>
            <a:ext cx="9140198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uk-UA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Дольова участь громад в утриманні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КНП “</a:t>
            </a:r>
            <a:r>
              <a:rPr lang="ru-R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Павлоградська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 центральна </a:t>
            </a:r>
            <a:r>
              <a:rPr lang="ru-R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районна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лікарня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” ВСР”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uk-UA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за рахунок коштів місцевих бюджетів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uk-UA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у І кварталі 2026 року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61" name="Рисунок 60" descr="social-welf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1860"/>
            <a:ext cx="9144000" cy="521512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372555" y="5635563"/>
            <a:ext cx="2471670" cy="1091592"/>
            <a:chOff x="3372555" y="5635563"/>
            <a:chExt cx="2471670" cy="1091592"/>
          </a:xfrm>
        </p:grpSpPr>
        <p:sp>
          <p:nvSpPr>
            <p:cNvPr id="37" name="Загнутый угол 36"/>
            <p:cNvSpPr/>
            <p:nvPr/>
          </p:nvSpPr>
          <p:spPr>
            <a:xfrm>
              <a:off x="3372555" y="5635563"/>
              <a:ext cx="2471670" cy="1091592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372555" y="5749864"/>
              <a:ext cx="2471670" cy="832279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32384" marR="5080" indent="-20320" algn="ctr">
                <a:lnSpc>
                  <a:spcPts val="1380"/>
                </a:lnSpc>
                <a:spcBef>
                  <a:spcPts val="290"/>
                </a:spcBef>
              </a:pP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Утримання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uk-UA" sz="1200" b="1" spc="-10" dirty="0" err="1" smtClean="0">
                  <a:latin typeface="Times New Roman" pitchFamily="18" charset="0"/>
                  <a:cs typeface="Times New Roman" pitchFamily="18" charset="0"/>
                </a:rPr>
                <a:t>Центру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10" dirty="0">
                  <a:latin typeface="Times New Roman" pitchFamily="18" charset="0"/>
                  <a:cs typeface="Times New Roman" pitchFamily="18" charset="0"/>
                </a:rPr>
                <a:t>надання </a:t>
              </a:r>
              <a:endParaRPr lang="uk-UA" sz="1200" b="1" spc="-1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2384" marR="5080" indent="-20320" algn="ctr">
                <a:lnSpc>
                  <a:spcPts val="1380"/>
                </a:lnSpc>
                <a:spcBef>
                  <a:spcPts val="290"/>
                </a:spcBef>
              </a:pP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соціальних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послуг</a:t>
              </a:r>
              <a:r>
                <a:rPr lang="uk-UA" sz="1200" b="1" spc="-1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50" dirty="0">
                  <a:latin typeface="Times New Roman" pitchFamily="18" charset="0"/>
                  <a:cs typeface="Times New Roman" pitchFamily="18" charset="0"/>
                </a:rPr>
                <a:t>” – </a:t>
              </a:r>
              <a:r>
                <a:rPr lang="uk-UA" sz="1200" b="1" spc="-50" dirty="0" smtClean="0">
                  <a:latin typeface="Times New Roman" pitchFamily="18" charset="0"/>
                  <a:cs typeface="Times New Roman" pitchFamily="18" charset="0"/>
                </a:rPr>
                <a:t>1 216,5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lang="uk-UA" sz="1200" b="1" spc="-2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endParaRPr lang="uk-UA" sz="1200" b="1" spc="-20" dirty="0">
                <a:latin typeface="Times New Roman" pitchFamily="18" charset="0"/>
                <a:cs typeface="Times New Roman" pitchFamily="18" charset="0"/>
              </a:endParaRPr>
            </a:p>
            <a:p>
              <a:pPr marL="32384" marR="5080" indent="-20320" algn="ctr">
                <a:lnSpc>
                  <a:spcPts val="1380"/>
                </a:lnSpc>
                <a:spcBef>
                  <a:spcPts val="290"/>
                </a:spcBef>
              </a:pP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ЗП фахівця із супроводу ветеранів війни – 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187,2 </a:t>
              </a:r>
              <a:r>
                <a:rPr lang="uk-UA" sz="1200" b="1" spc="-2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spc="-2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431816" y="1887582"/>
            <a:ext cx="2471671" cy="1091592"/>
            <a:chOff x="6431816" y="1887582"/>
            <a:chExt cx="2471671" cy="1091592"/>
          </a:xfrm>
        </p:grpSpPr>
        <p:sp>
          <p:nvSpPr>
            <p:cNvPr id="39" name="Загнутый угол 38"/>
            <p:cNvSpPr/>
            <p:nvPr/>
          </p:nvSpPr>
          <p:spPr>
            <a:xfrm>
              <a:off x="6431816" y="1887582"/>
              <a:ext cx="2471670" cy="1091592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6438430" y="2039982"/>
              <a:ext cx="2465057" cy="758413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78105" marR="69850" indent="635" algn="ctr">
                <a:lnSpc>
                  <a:spcPct val="88100"/>
                </a:lnSpc>
                <a:spcBef>
                  <a:spcPts val="280"/>
                </a:spcBef>
              </a:pPr>
              <a:r>
                <a:rPr sz="1200" b="1" spc="-10" dirty="0" err="1" smtClean="0">
                  <a:latin typeface="Times New Roman" pitchFamily="18" charset="0"/>
                  <a:cs typeface="Times New Roman" pitchFamily="18" charset="0"/>
                </a:rPr>
                <a:t>Соц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sz="1200" b="1" spc="-10" dirty="0" err="1" smtClean="0">
                  <a:latin typeface="Times New Roman" pitchFamily="18" charset="0"/>
                  <a:cs typeface="Times New Roman" pitchFamily="18" charset="0"/>
                </a:rPr>
                <a:t>послуги</a:t>
              </a:r>
              <a:r>
                <a:rPr sz="1200" b="1" spc="-1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10" dirty="0">
                  <a:latin typeface="Times New Roman" pitchFamily="18" charset="0"/>
                  <a:cs typeface="Times New Roman" pitchFamily="18" charset="0"/>
                </a:rPr>
                <a:t>громадянам,</a:t>
              </a:r>
              <a:r>
                <a:rPr sz="1200" b="1" spc="5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sz="1200" b="1" spc="5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78105" marR="69850" indent="635" algn="ctr">
                <a:lnSpc>
                  <a:spcPct val="88100"/>
                </a:lnSpc>
                <a:spcBef>
                  <a:spcPts val="280"/>
                </a:spcBef>
              </a:pPr>
              <a:r>
                <a:rPr sz="1200" b="1" dirty="0" err="1" smtClean="0"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sz="1200" b="1" spc="-1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25" dirty="0" err="1" smtClean="0">
                  <a:latin typeface="Times New Roman" pitchFamily="18" charset="0"/>
                  <a:cs typeface="Times New Roman" pitchFamily="18" charset="0"/>
                </a:rPr>
                <a:t>не</a:t>
              </a:r>
              <a:r>
                <a:rPr sz="1200" b="1" dirty="0" err="1" smtClean="0">
                  <a:latin typeface="Times New Roman" pitchFamily="18" charset="0"/>
                  <a:cs typeface="Times New Roman" pitchFamily="18" charset="0"/>
                </a:rPr>
                <a:t>здатні</a:t>
              </a:r>
              <a:r>
                <a:rPr sz="1200" b="1" spc="-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25" dirty="0">
                  <a:latin typeface="Times New Roman" pitchFamily="18" charset="0"/>
                  <a:cs typeface="Times New Roman" pitchFamily="18" charset="0"/>
                </a:rPr>
                <a:t>до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sz="1200" b="1" spc="-10" dirty="0" err="1" smtClean="0">
                  <a:latin typeface="Times New Roman" pitchFamily="18" charset="0"/>
                  <a:cs typeface="Times New Roman" pitchFamily="18" charset="0"/>
                </a:rPr>
                <a:t>амообсл</a:t>
              </a:r>
              <a:r>
                <a:rPr lang="uk-UA" sz="1200" b="1" spc="-10" dirty="0" err="1" smtClean="0">
                  <a:latin typeface="Times New Roman" pitchFamily="18" charset="0"/>
                  <a:cs typeface="Times New Roman" pitchFamily="18" charset="0"/>
                </a:rPr>
                <a:t>уговування</a:t>
              </a:r>
              <a:r>
                <a:rPr sz="1200" b="1" spc="-1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sz="1200" b="1" spc="-1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(22)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135,7 </a:t>
              </a:r>
              <a:r>
                <a:rPr sz="1200" b="1" dirty="0" err="1" smtClean="0">
                  <a:latin typeface="Times New Roman" pitchFamily="18" charset="0"/>
                  <a:cs typeface="Times New Roman" pitchFamily="18" charset="0"/>
                </a:rPr>
                <a:t>тис</a:t>
              </a:r>
              <a:r>
                <a:rPr sz="1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sz="1200" b="1" spc="-25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2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endParaRPr sz="1200" dirty="0">
                <a:latin typeface="Cambria"/>
                <a:cs typeface="Cambria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34301" y="5635563"/>
            <a:ext cx="2530681" cy="1091592"/>
            <a:chOff x="134301" y="5635563"/>
            <a:chExt cx="2530681" cy="1091592"/>
          </a:xfrm>
        </p:grpSpPr>
        <p:sp>
          <p:nvSpPr>
            <p:cNvPr id="36" name="Загнутый угол 35"/>
            <p:cNvSpPr/>
            <p:nvPr/>
          </p:nvSpPr>
          <p:spPr>
            <a:xfrm>
              <a:off x="191782" y="5635563"/>
              <a:ext cx="2473200" cy="1091592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34301" y="5654613"/>
              <a:ext cx="2449458" cy="1002197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15240" marR="6350" indent="-127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Матеріальна допомога: </a:t>
              </a:r>
            </a:p>
            <a:p>
              <a:pPr marL="15240" marR="6350" indent="-127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сім’ям в</a:t>
              </a:r>
              <a:r>
                <a:rPr lang="uk-UA" sz="1200" b="1" spc="-15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СЖО (56) - 123,0</a:t>
              </a:r>
              <a:r>
                <a:rPr lang="uk-UA" sz="1200" b="1" spc="24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lang="uk-UA" sz="1200" b="1" spc="-2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endParaRPr lang="uk-UA" sz="1200" b="1" spc="-2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5240" marR="6350" indent="-127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пільговим категоріям населення  </a:t>
              </a:r>
            </a:p>
            <a:p>
              <a:pPr marL="15240" marR="6350" indent="-127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(37) 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 55,0 </a:t>
              </a:r>
              <a:r>
                <a:rPr lang="uk-UA" sz="1200" b="1" spc="-2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spc="-2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56870" marR="6350" indent="-34290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20" dirty="0" err="1" smtClean="0">
                  <a:latin typeface="Times New Roman" pitchFamily="18" charset="0"/>
                  <a:cs typeface="Times New Roman" pitchFamily="18" charset="0"/>
                </a:rPr>
                <a:t>онкохвориим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 (22) - 165,0 </a:t>
              </a:r>
              <a:r>
                <a:rPr lang="uk-UA" sz="1200" b="1" spc="-2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spc="-2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801" y="1887582"/>
            <a:ext cx="2731076" cy="1091592"/>
            <a:chOff x="3801" y="1887582"/>
            <a:chExt cx="2731076" cy="1091592"/>
          </a:xfrm>
        </p:grpSpPr>
        <p:sp>
          <p:nvSpPr>
            <p:cNvPr id="34" name="Загнутый угол 33"/>
            <p:cNvSpPr/>
            <p:nvPr/>
          </p:nvSpPr>
          <p:spPr>
            <a:xfrm>
              <a:off x="191782" y="1887582"/>
              <a:ext cx="2473200" cy="1091592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01" y="2106657"/>
              <a:ext cx="273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Матеріальна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допомога: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учасникам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бойових дій в Афганістані 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(21) - 21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431817" y="5635563"/>
            <a:ext cx="2471670" cy="1091592"/>
            <a:chOff x="6431817" y="5635563"/>
            <a:chExt cx="2471670" cy="1091592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6431817" y="5635563"/>
              <a:ext cx="2471670" cy="1091592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4" name="object 30"/>
            <p:cNvSpPr txBox="1"/>
            <p:nvPr/>
          </p:nvSpPr>
          <p:spPr>
            <a:xfrm>
              <a:off x="6499897" y="5841531"/>
              <a:ext cx="2403589" cy="625944"/>
            </a:xfrm>
            <a:prstGeom prst="rect">
              <a:avLst/>
            </a:prstGeom>
          </p:spPr>
          <p:txBody>
            <a:bodyPr vert="horz" wrap="square" lIns="0" tIns="36830" rIns="0" bIns="0" rtlCol="0">
              <a:noAutofit/>
            </a:bodyPr>
            <a:lstStyle/>
            <a:p>
              <a:pPr algn="ctr">
                <a:lnSpc>
                  <a:spcPts val="1465"/>
                </a:lnSpc>
              </a:pP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Матеріальна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допомога</a:t>
              </a:r>
              <a:endParaRPr lang="ru-RU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465"/>
                </a:lnSpc>
              </a:pP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відновлення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пошкодженого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майна (1) -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30,0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object 5"/>
          <p:cNvSpPr txBox="1">
            <a:spLocks/>
          </p:cNvSpPr>
          <p:nvPr/>
        </p:nvSpPr>
        <p:spPr>
          <a:xfrm>
            <a:off x="3801" y="-45140"/>
            <a:ext cx="9144507" cy="1687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 anchor="ctr">
            <a:spAutoFit/>
          </a:bodyPr>
          <a:lstStyle/>
          <a:p>
            <a:pPr marL="232410" marR="5080" lvl="0" indent="-220345" algn="ctr">
              <a:spcBef>
                <a:spcPts val="95"/>
              </a:spcBef>
              <a:tabLst>
                <a:tab pos="989330" algn="l"/>
                <a:tab pos="6051550" algn="l"/>
              </a:tabLst>
            </a:pP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Видатки загального фонду бюджету по галузі </a:t>
            </a:r>
            <a:r>
              <a:rPr lang="uk-UA" sz="2800" b="1" dirty="0" err="1" smtClean="0">
                <a:latin typeface="Cambria" pitchFamily="18" charset="0"/>
                <a:ea typeface="Cambria" pitchFamily="18" charset="0"/>
              </a:rPr>
              <a:t>“Соціальний</a:t>
            </a: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 захист та соціальне </a:t>
            </a:r>
            <a:r>
              <a:rPr lang="uk-UA" sz="2800" b="1" dirty="0" err="1" smtClean="0">
                <a:latin typeface="Cambria" pitchFamily="18" charset="0"/>
                <a:ea typeface="Cambria" pitchFamily="18" charset="0"/>
              </a:rPr>
              <a:t>забезпечення”</a:t>
            </a: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 </a:t>
            </a:r>
            <a:br>
              <a:rPr lang="uk-UA" sz="2800" b="1" dirty="0" smtClean="0">
                <a:latin typeface="Cambria" pitchFamily="18" charset="0"/>
                <a:ea typeface="Cambria" pitchFamily="18" charset="0"/>
              </a:rPr>
            </a:b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за  І квартал 2026 року</a:t>
            </a:r>
          </a:p>
          <a:p>
            <a:pPr marL="232410" marR="5080" indent="-220345" algn="ctr">
              <a:spcBef>
                <a:spcPts val="95"/>
              </a:spcBef>
              <a:tabLst>
                <a:tab pos="989330" algn="l"/>
                <a:tab pos="6051550" algn="l"/>
              </a:tabLst>
            </a:pP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«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Програма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соціального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захисту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населення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СР»</a:t>
            </a:r>
            <a:endParaRPr lang="ru-RU" sz="24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61" name="Рисунок 60" descr="3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900612"/>
            <a:ext cx="3457304" cy="1890713"/>
          </a:xfrm>
          <a:prstGeom prst="rect">
            <a:avLst/>
          </a:prstGeom>
        </p:spPr>
      </p:pic>
      <p:pic>
        <p:nvPicPr>
          <p:cNvPr id="43" name="Рисунок 42" descr="ооооо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1328" y="2765279"/>
            <a:ext cx="3009900" cy="2005688"/>
          </a:xfrm>
          <a:prstGeom prst="rect">
            <a:avLst/>
          </a:prstGeom>
        </p:spPr>
      </p:pic>
      <p:sp>
        <p:nvSpPr>
          <p:cNvPr id="37" name="object 5"/>
          <p:cNvSpPr txBox="1">
            <a:spLocks/>
          </p:cNvSpPr>
          <p:nvPr/>
        </p:nvSpPr>
        <p:spPr>
          <a:xfrm>
            <a:off x="3801" y="-62427"/>
            <a:ext cx="9144507" cy="28437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 anchor="ctr">
            <a:spAutoFit/>
          </a:bodyPr>
          <a:lstStyle/>
          <a:p>
            <a:pPr marL="232410" marR="5080" lvl="0" indent="-220345" algn="ctr">
              <a:spcBef>
                <a:spcPts val="95"/>
              </a:spcBef>
              <a:tabLst>
                <a:tab pos="989330" algn="l"/>
                <a:tab pos="6051550" algn="l"/>
              </a:tabLst>
            </a:pP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Видатки загального фонду бюджету по галузі </a:t>
            </a:r>
            <a:r>
              <a:rPr lang="uk-UA" sz="2800" b="1" dirty="0" err="1" smtClean="0">
                <a:latin typeface="Cambria" pitchFamily="18" charset="0"/>
                <a:ea typeface="Cambria" pitchFamily="18" charset="0"/>
              </a:rPr>
              <a:t>“Соціальний</a:t>
            </a: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 захист та соціальне </a:t>
            </a:r>
            <a:r>
              <a:rPr lang="uk-UA" sz="2800" b="1" dirty="0" err="1" smtClean="0">
                <a:latin typeface="Cambria" pitchFamily="18" charset="0"/>
                <a:ea typeface="Cambria" pitchFamily="18" charset="0"/>
              </a:rPr>
              <a:t>забезпечення”</a:t>
            </a: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 </a:t>
            </a:r>
            <a:br>
              <a:rPr lang="uk-UA" sz="2800" b="1" dirty="0" smtClean="0">
                <a:latin typeface="Cambria" pitchFamily="18" charset="0"/>
                <a:ea typeface="Cambria" pitchFamily="18" charset="0"/>
              </a:rPr>
            </a:b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за  І квартал 2026 року</a:t>
            </a:r>
          </a:p>
          <a:p>
            <a:pPr algn="ctr"/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«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Цільова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програма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підтримки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військовослужбовців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мобілізованих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для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проходження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військової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служби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на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період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повномасштабної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військової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агресії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росії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проти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України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ветеранів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війни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та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членів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їх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500" b="1" dirty="0" err="1" smtClean="0">
                <a:latin typeface="Cambria" pitchFamily="18" charset="0"/>
                <a:ea typeface="Cambria" pitchFamily="18" charset="0"/>
              </a:rPr>
              <a:t>сімей</a:t>
            </a:r>
            <a:r>
              <a:rPr lang="ru-RU" sz="2500" b="1" dirty="0" smtClean="0">
                <a:latin typeface="Cambria" pitchFamily="18" charset="0"/>
                <a:ea typeface="Cambria" pitchFamily="18" charset="0"/>
              </a:rPr>
              <a:t>»</a:t>
            </a:r>
            <a:endParaRPr lang="uk-UA" sz="2500" dirty="0" smtClean="0"/>
          </a:p>
        </p:txBody>
      </p:sp>
      <p:grpSp>
        <p:nvGrpSpPr>
          <p:cNvPr id="17" name="Группа 16"/>
          <p:cNvGrpSpPr/>
          <p:nvPr/>
        </p:nvGrpSpPr>
        <p:grpSpPr>
          <a:xfrm>
            <a:off x="5019675" y="5698778"/>
            <a:ext cx="4133850" cy="1120064"/>
            <a:chOff x="5019675" y="5698778"/>
            <a:chExt cx="4133850" cy="1120064"/>
          </a:xfrm>
        </p:grpSpPr>
        <p:sp>
          <p:nvSpPr>
            <p:cNvPr id="53" name="Круглая лента лицом вниз 52"/>
            <p:cNvSpPr/>
            <p:nvPr/>
          </p:nvSpPr>
          <p:spPr>
            <a:xfrm>
              <a:off x="5019675" y="5698778"/>
              <a:ext cx="4095750" cy="1120064"/>
            </a:xfrm>
            <a:prstGeom prst="ellipseRibbon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29201" y="6067425"/>
              <a:ext cx="4124324" cy="65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Оплата послуг поховання 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військовослужбовців 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(1)  - 23,8 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67026" y="4755803"/>
            <a:ext cx="4181474" cy="1120064"/>
            <a:chOff x="2867026" y="4755803"/>
            <a:chExt cx="4181474" cy="1120064"/>
          </a:xfrm>
        </p:grpSpPr>
        <p:sp>
          <p:nvSpPr>
            <p:cNvPr id="52" name="Круглая лента лицом вниз 51"/>
            <p:cNvSpPr/>
            <p:nvPr/>
          </p:nvSpPr>
          <p:spPr>
            <a:xfrm>
              <a:off x="2952750" y="4755803"/>
              <a:ext cx="4095750" cy="1120064"/>
            </a:xfrm>
            <a:prstGeom prst="ellipseRibb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67026" y="5010150"/>
              <a:ext cx="412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Матеріальна допомога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членам сім'ї: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загиблих військовослужбовців (1) – 100,0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зниклих безвісти (5) – 400,0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90701" y="3727103"/>
            <a:ext cx="4124324" cy="1120064"/>
            <a:chOff x="1790701" y="3727103"/>
            <a:chExt cx="4124324" cy="1120064"/>
          </a:xfrm>
        </p:grpSpPr>
        <p:sp>
          <p:nvSpPr>
            <p:cNvPr id="54" name="Круглая лента лицом вниз 53"/>
            <p:cNvSpPr/>
            <p:nvPr/>
          </p:nvSpPr>
          <p:spPr>
            <a:xfrm>
              <a:off x="1800225" y="3727103"/>
              <a:ext cx="4095750" cy="1120064"/>
            </a:xfrm>
            <a:prstGeom prst="ellipseRibbon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90701" y="3981450"/>
              <a:ext cx="412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Матеріальна допомога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на соціально-побутові потреби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мобілізованих військовослужбовців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(4) – 40,0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" y="2739176"/>
            <a:ext cx="4137650" cy="1120064"/>
            <a:chOff x="1" y="2739176"/>
            <a:chExt cx="4137650" cy="1120064"/>
          </a:xfrm>
        </p:grpSpPr>
        <p:sp>
          <p:nvSpPr>
            <p:cNvPr id="55" name="Круглая лента лицом вниз 54"/>
            <p:cNvSpPr/>
            <p:nvPr/>
          </p:nvSpPr>
          <p:spPr>
            <a:xfrm>
              <a:off x="41901" y="2739176"/>
              <a:ext cx="4095750" cy="1120064"/>
            </a:xfrm>
            <a:prstGeom prst="ellipseRibb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" y="3048000"/>
              <a:ext cx="412432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Матеріальна допомога: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особам з інвалідністю внаслідок війни (1) – 10,0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на оздоровлення військовослужбовців (6) – 90,0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8548116" cy="548218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219200" y="4038600"/>
            <a:ext cx="3657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5080" marR="5080" algn="l">
              <a:lnSpc>
                <a:spcPts val="1580"/>
              </a:lnSpc>
              <a:spcBef>
                <a:spcPts val="335"/>
              </a:spcBef>
            </a:pPr>
            <a:r>
              <a:rPr lang="ru-RU" sz="1500" b="1" spc="-10" dirty="0" err="1" smtClean="0">
                <a:latin typeface="Cambria"/>
                <a:cs typeface="Cambria"/>
              </a:rPr>
              <a:t>Історико</a:t>
            </a:r>
            <a:r>
              <a:rPr lang="ru-RU" sz="1500" b="1" spc="-50" dirty="0" smtClean="0">
                <a:latin typeface="Cambria"/>
                <a:cs typeface="Cambria"/>
              </a:rPr>
              <a:t> - </a:t>
            </a:r>
            <a:r>
              <a:rPr lang="ru-RU" sz="1500" b="1" spc="-10" dirty="0" err="1" smtClean="0">
                <a:latin typeface="Cambria"/>
                <a:cs typeface="Cambria"/>
              </a:rPr>
              <a:t>краєзнавчий</a:t>
            </a:r>
            <a:r>
              <a:rPr lang="ru-RU" sz="1500" b="1" spc="-10" dirty="0" smtClean="0">
                <a:latin typeface="Cambria"/>
                <a:cs typeface="Cambria"/>
              </a:rPr>
              <a:t> музей</a:t>
            </a:r>
            <a:endParaRPr lang="ru-RU" sz="1500" dirty="0" smtClean="0">
              <a:latin typeface="Cambria"/>
              <a:cs typeface="Cambria"/>
            </a:endParaRPr>
          </a:p>
          <a:p>
            <a:pPr marL="1275080">
              <a:lnSpc>
                <a:spcPts val="1575"/>
              </a:lnSpc>
            </a:pPr>
            <a:r>
              <a:rPr lang="ru-RU" sz="1500" b="1" dirty="0" smtClean="0">
                <a:latin typeface="Cambria"/>
                <a:cs typeface="Cambria"/>
              </a:rPr>
              <a:t>71,3</a:t>
            </a:r>
            <a:r>
              <a:rPr lang="ru-RU" sz="1500" b="1" spc="-25" dirty="0" smtClean="0">
                <a:latin typeface="Cambria"/>
                <a:cs typeface="Cambria"/>
              </a:rPr>
              <a:t> </a:t>
            </a:r>
            <a:r>
              <a:rPr lang="ru-RU" sz="1500" b="1" dirty="0" smtClean="0">
                <a:latin typeface="Cambria"/>
                <a:cs typeface="Cambria"/>
              </a:rPr>
              <a:t>тис.</a:t>
            </a:r>
            <a:r>
              <a:rPr lang="ru-RU" sz="1500" b="1" spc="-30" dirty="0" smtClean="0">
                <a:latin typeface="Cambria"/>
                <a:cs typeface="Cambria"/>
              </a:rPr>
              <a:t> </a:t>
            </a:r>
            <a:r>
              <a:rPr lang="ru-RU" sz="1500" b="1" spc="-20" dirty="0" err="1" smtClean="0">
                <a:latin typeface="Cambria"/>
                <a:cs typeface="Cambria"/>
              </a:rPr>
              <a:t>грн</a:t>
            </a:r>
            <a:r>
              <a:rPr lang="ru-RU" sz="1500" b="1" spc="-20" dirty="0" smtClean="0">
                <a:latin typeface="Cambria"/>
                <a:cs typeface="Cambria"/>
              </a:rPr>
              <a:t>.</a:t>
            </a:r>
          </a:p>
          <a:p>
            <a:pPr algn="l"/>
            <a:endParaRPr lang="uk-UA" sz="1500" dirty="0"/>
          </a:p>
        </p:txBody>
      </p:sp>
      <p:pic>
        <p:nvPicPr>
          <p:cNvPr id="31" name="Рисунок 30" descr="pngtree-celebration-party-clipart-people-celebrating-a-new-year-on-a-white-png-image_110911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495800"/>
            <a:ext cx="2362200" cy="2362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75895" marR="5080" indent="13843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latin typeface="Cambria" pitchFamily="18" charset="0"/>
                <a:ea typeface="Cambria" pitchFamily="18" charset="0"/>
              </a:rPr>
              <a:t>Видатки</a:t>
            </a:r>
            <a:r>
              <a:rPr sz="2800" b="1" spc="-90" dirty="0">
                <a:latin typeface="Cambria" pitchFamily="18" charset="0"/>
                <a:ea typeface="Cambria" pitchFamily="18" charset="0"/>
              </a:rPr>
              <a:t> </a:t>
            </a:r>
            <a:r>
              <a:rPr sz="2800" b="1" spc="-10" dirty="0" err="1" smtClean="0">
                <a:latin typeface="Cambria" pitchFamily="18" charset="0"/>
                <a:ea typeface="Cambria" pitchFamily="18" charset="0"/>
              </a:rPr>
              <a:t>бюджету</a:t>
            </a:r>
            <a:r>
              <a:rPr sz="2800" b="1" spc="-9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sz="2800" b="1" dirty="0">
                <a:latin typeface="Cambria" pitchFamily="18" charset="0"/>
                <a:ea typeface="Cambria" pitchFamily="18" charset="0"/>
              </a:rPr>
              <a:t>по</a:t>
            </a:r>
            <a:r>
              <a:rPr sz="2800" b="1" spc="-110" dirty="0">
                <a:latin typeface="Cambria" pitchFamily="18" charset="0"/>
                <a:ea typeface="Cambria" pitchFamily="18" charset="0"/>
              </a:rPr>
              <a:t> </a:t>
            </a:r>
            <a:r>
              <a:rPr sz="2800" b="1" spc="-10" dirty="0" err="1">
                <a:latin typeface="Cambria" pitchFamily="18" charset="0"/>
                <a:ea typeface="Cambria" pitchFamily="18" charset="0"/>
              </a:rPr>
              <a:t>галузі</a:t>
            </a:r>
            <a:r>
              <a:rPr sz="2800" b="1" spc="-10" dirty="0">
                <a:latin typeface="Cambria" pitchFamily="18" charset="0"/>
                <a:ea typeface="Cambria" pitchFamily="18" charset="0"/>
              </a:rPr>
              <a:t> </a:t>
            </a:r>
            <a:r>
              <a:rPr lang="uk-UA" sz="2800" b="1" spc="-1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uk-UA" sz="2800" b="1" spc="-10" dirty="0" smtClean="0">
                <a:latin typeface="Cambria" pitchFamily="18" charset="0"/>
                <a:ea typeface="Cambria" pitchFamily="18" charset="0"/>
              </a:rPr>
            </a:br>
            <a:r>
              <a:rPr sz="2800" b="1" spc="-30" dirty="0" smtClean="0">
                <a:latin typeface="Cambria" pitchFamily="18" charset="0"/>
                <a:ea typeface="Cambria" pitchFamily="18" charset="0"/>
              </a:rPr>
              <a:t>“</a:t>
            </a:r>
            <a:r>
              <a:rPr sz="2800" b="1" spc="-30" dirty="0">
                <a:latin typeface="Cambria" pitchFamily="18" charset="0"/>
                <a:ea typeface="Cambria" pitchFamily="18" charset="0"/>
              </a:rPr>
              <a:t>Культура</a:t>
            </a:r>
            <a:r>
              <a:rPr sz="2800" b="1" spc="-50" dirty="0">
                <a:latin typeface="Cambria" pitchFamily="18" charset="0"/>
                <a:ea typeface="Cambria" pitchFamily="18" charset="0"/>
              </a:rPr>
              <a:t> </a:t>
            </a:r>
            <a:r>
              <a:rPr sz="2800" b="1" dirty="0">
                <a:latin typeface="Cambria" pitchFamily="18" charset="0"/>
                <a:ea typeface="Cambria" pitchFamily="18" charset="0"/>
              </a:rPr>
              <a:t>та</a:t>
            </a:r>
            <a:r>
              <a:rPr sz="2800" b="1" spc="-65" dirty="0">
                <a:latin typeface="Cambria" pitchFamily="18" charset="0"/>
                <a:ea typeface="Cambria" pitchFamily="18" charset="0"/>
              </a:rPr>
              <a:t> </a:t>
            </a:r>
            <a:r>
              <a:rPr sz="2800" b="1" spc="-10" dirty="0">
                <a:latin typeface="Cambria" pitchFamily="18" charset="0"/>
                <a:ea typeface="Cambria" pitchFamily="18" charset="0"/>
              </a:rPr>
              <a:t>мистецтво”</a:t>
            </a:r>
            <a:r>
              <a:rPr sz="2800" b="1" spc="-45" dirty="0">
                <a:latin typeface="Cambria" pitchFamily="18" charset="0"/>
                <a:ea typeface="Cambria" pitchFamily="18" charset="0"/>
              </a:rPr>
              <a:t> </a:t>
            </a:r>
            <a:r>
              <a:rPr sz="2800" b="1" dirty="0" err="1">
                <a:latin typeface="Cambria" pitchFamily="18" charset="0"/>
                <a:ea typeface="Cambria" pitchFamily="18" charset="0"/>
              </a:rPr>
              <a:t>за</a:t>
            </a:r>
            <a:r>
              <a:rPr sz="2800" b="1" spc="-70" dirty="0">
                <a:latin typeface="Cambria" pitchFamily="18" charset="0"/>
                <a:ea typeface="Cambria" pitchFamily="18" charset="0"/>
              </a:rPr>
              <a:t> </a:t>
            </a:r>
            <a:r>
              <a:rPr lang="uk-UA" sz="2800" b="1" spc="-70" dirty="0" smtClean="0">
                <a:latin typeface="Cambria" pitchFamily="18" charset="0"/>
                <a:ea typeface="Cambria" pitchFamily="18" charset="0"/>
              </a:rPr>
              <a:t>І квартал</a:t>
            </a: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sz="2800" b="1" dirty="0" smtClean="0">
                <a:latin typeface="Cambria" pitchFamily="18" charset="0"/>
                <a:ea typeface="Cambria" pitchFamily="18" charset="0"/>
              </a:rPr>
              <a:t>202</a:t>
            </a:r>
            <a:r>
              <a:rPr lang="uk-UA" sz="2800" b="1" dirty="0" smtClean="0">
                <a:latin typeface="Cambria" pitchFamily="18" charset="0"/>
                <a:ea typeface="Cambria" pitchFamily="18" charset="0"/>
              </a:rPr>
              <a:t>6</a:t>
            </a:r>
            <a:r>
              <a:rPr sz="2800" b="1" spc="-65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sz="2800" b="1" spc="-20" dirty="0" smtClean="0">
                <a:latin typeface="Cambria" pitchFamily="18" charset="0"/>
                <a:ea typeface="Cambria" pitchFamily="18" charset="0"/>
              </a:rPr>
              <a:t>р</a:t>
            </a:r>
            <a:r>
              <a:rPr lang="uk-UA" sz="2800" b="1" spc="-20" dirty="0" smtClean="0">
                <a:latin typeface="Cambria" pitchFamily="18" charset="0"/>
                <a:ea typeface="Cambria" pitchFamily="18" charset="0"/>
              </a:rPr>
              <a:t>оку</a:t>
            </a:r>
            <a:endParaRPr sz="2800" b="1" spc="-2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33600" y="1828800"/>
            <a:ext cx="2362200" cy="72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0005" rIns="0" bIns="0" rtlCol="0">
            <a:spAutoFit/>
          </a:bodyPr>
          <a:lstStyle/>
          <a:p>
            <a:pPr marL="12700" marR="215265" algn="ctr">
              <a:lnSpc>
                <a:spcPct val="88000"/>
              </a:lnSpc>
              <a:spcBef>
                <a:spcPts val="315"/>
              </a:spcBef>
            </a:pPr>
            <a:r>
              <a:rPr lang="uk-UA" sz="1500" b="1" spc="-10" dirty="0">
                <a:latin typeface="Cambria"/>
                <a:cs typeface="Cambria"/>
              </a:rPr>
              <a:t>Сільські бібліотеки </a:t>
            </a:r>
          </a:p>
          <a:p>
            <a:pPr marL="12700" marR="215265" algn="ctr">
              <a:lnSpc>
                <a:spcPct val="88000"/>
              </a:lnSpc>
              <a:spcBef>
                <a:spcPts val="315"/>
              </a:spcBef>
            </a:pPr>
            <a:r>
              <a:rPr sz="1500" b="1" dirty="0">
                <a:latin typeface="Cambria"/>
                <a:cs typeface="Cambria"/>
              </a:rPr>
              <a:t>(</a:t>
            </a:r>
            <a:r>
              <a:rPr lang="uk-UA" sz="1500" b="1" dirty="0">
                <a:latin typeface="Cambria"/>
                <a:cs typeface="Cambria"/>
              </a:rPr>
              <a:t>5</a:t>
            </a:r>
            <a:r>
              <a:rPr sz="1500" b="1" spc="-10" dirty="0">
                <a:latin typeface="Cambria"/>
                <a:cs typeface="Cambria"/>
              </a:rPr>
              <a:t> </a:t>
            </a:r>
            <a:r>
              <a:rPr sz="1500" b="1" spc="-10" dirty="0" err="1">
                <a:latin typeface="Cambria"/>
                <a:cs typeface="Cambria"/>
              </a:rPr>
              <a:t>філій</a:t>
            </a:r>
            <a:r>
              <a:rPr sz="1500" b="1" spc="-10" dirty="0">
                <a:latin typeface="Cambria"/>
                <a:cs typeface="Cambria"/>
              </a:rPr>
              <a:t>)</a:t>
            </a:r>
            <a:r>
              <a:rPr lang="uk-UA" sz="1500" b="1" spc="-10" dirty="0">
                <a:latin typeface="Cambria"/>
                <a:cs typeface="Cambria"/>
              </a:rPr>
              <a:t> </a:t>
            </a:r>
            <a:endParaRPr lang="uk-UA" sz="1500" b="1" spc="-10" dirty="0" smtClean="0">
              <a:latin typeface="Cambria"/>
              <a:cs typeface="Cambria"/>
            </a:endParaRPr>
          </a:p>
          <a:p>
            <a:pPr marL="12700" marR="215265" algn="ctr">
              <a:lnSpc>
                <a:spcPct val="88000"/>
              </a:lnSpc>
              <a:spcBef>
                <a:spcPts val="315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292,2 </a:t>
            </a:r>
            <a:r>
              <a:rPr sz="1500" b="1" dirty="0" err="1" smtClean="0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lang="uk-UA" sz="1500" b="1" spc="-35" dirty="0" err="1">
                <a:latin typeface="Cambria"/>
                <a:cs typeface="Cambria"/>
              </a:rPr>
              <a:t>грн</a:t>
            </a:r>
            <a:r>
              <a:rPr lang="uk-UA" sz="1500" b="1" spc="-20" dirty="0">
                <a:latin typeface="Cambria"/>
                <a:cs typeface="Cambria"/>
              </a:rPr>
              <a:t> </a:t>
            </a:r>
            <a:endParaRPr sz="1500" dirty="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404" y="5410964"/>
            <a:ext cx="221996" cy="227837"/>
          </a:xfrm>
          <a:prstGeom prst="rect">
            <a:avLst/>
          </a:prstGeom>
        </p:spPr>
      </p:pic>
      <p:grpSp>
        <p:nvGrpSpPr>
          <p:cNvPr id="2" name="Группа 28"/>
          <p:cNvGrpSpPr/>
          <p:nvPr/>
        </p:nvGrpSpPr>
        <p:grpSpPr>
          <a:xfrm>
            <a:off x="1673225" y="4343400"/>
            <a:ext cx="307975" cy="314776"/>
            <a:chOff x="1447800" y="5105400"/>
            <a:chExt cx="307975" cy="314776"/>
          </a:xfrm>
        </p:grpSpPr>
        <p:sp>
          <p:nvSpPr>
            <p:cNvPr id="17" name="object 17"/>
            <p:cNvSpPr/>
            <p:nvPr/>
          </p:nvSpPr>
          <p:spPr>
            <a:xfrm>
              <a:off x="1447800" y="5105400"/>
              <a:ext cx="307975" cy="314776"/>
            </a:xfrm>
            <a:custGeom>
              <a:avLst/>
              <a:gdLst/>
              <a:ahLst/>
              <a:cxnLst/>
              <a:rect l="l" t="t" r="r" b="b"/>
              <a:pathLst>
                <a:path w="307975" h="306704">
                  <a:moveTo>
                    <a:pt x="153924" y="0"/>
                  </a:moveTo>
                  <a:lnTo>
                    <a:pt x="105290" y="7808"/>
                  </a:lnTo>
                  <a:lnTo>
                    <a:pt x="63038" y="29553"/>
                  </a:lnTo>
                  <a:lnTo>
                    <a:pt x="29711" y="62709"/>
                  </a:lnTo>
                  <a:lnTo>
                    <a:pt x="7851" y="104753"/>
                  </a:lnTo>
                  <a:lnTo>
                    <a:pt x="0" y="153162"/>
                  </a:lnTo>
                  <a:lnTo>
                    <a:pt x="7851" y="201570"/>
                  </a:lnTo>
                  <a:lnTo>
                    <a:pt x="29711" y="243614"/>
                  </a:lnTo>
                  <a:lnTo>
                    <a:pt x="63038" y="276770"/>
                  </a:lnTo>
                  <a:lnTo>
                    <a:pt x="105290" y="298515"/>
                  </a:lnTo>
                  <a:lnTo>
                    <a:pt x="153924" y="306324"/>
                  </a:lnTo>
                  <a:lnTo>
                    <a:pt x="202557" y="298515"/>
                  </a:lnTo>
                  <a:lnTo>
                    <a:pt x="244809" y="276770"/>
                  </a:lnTo>
                  <a:lnTo>
                    <a:pt x="278136" y="243614"/>
                  </a:lnTo>
                  <a:lnTo>
                    <a:pt x="299996" y="201570"/>
                  </a:lnTo>
                  <a:lnTo>
                    <a:pt x="307848" y="153162"/>
                  </a:lnTo>
                  <a:lnTo>
                    <a:pt x="299996" y="104753"/>
                  </a:lnTo>
                  <a:lnTo>
                    <a:pt x="278136" y="62709"/>
                  </a:lnTo>
                  <a:lnTo>
                    <a:pt x="244809" y="29553"/>
                  </a:lnTo>
                  <a:lnTo>
                    <a:pt x="202557" y="780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7800" y="5105400"/>
              <a:ext cx="307975" cy="314776"/>
            </a:xfrm>
            <a:custGeom>
              <a:avLst/>
              <a:gdLst/>
              <a:ahLst/>
              <a:cxnLst/>
              <a:rect l="l" t="t" r="r" b="b"/>
              <a:pathLst>
                <a:path w="307975" h="306704">
                  <a:moveTo>
                    <a:pt x="0" y="153162"/>
                  </a:moveTo>
                  <a:lnTo>
                    <a:pt x="7851" y="104753"/>
                  </a:lnTo>
                  <a:lnTo>
                    <a:pt x="29711" y="62709"/>
                  </a:lnTo>
                  <a:lnTo>
                    <a:pt x="63038" y="29553"/>
                  </a:lnTo>
                  <a:lnTo>
                    <a:pt x="105290" y="7808"/>
                  </a:lnTo>
                  <a:lnTo>
                    <a:pt x="153924" y="0"/>
                  </a:lnTo>
                  <a:lnTo>
                    <a:pt x="202557" y="7808"/>
                  </a:lnTo>
                  <a:lnTo>
                    <a:pt x="244809" y="29553"/>
                  </a:lnTo>
                  <a:lnTo>
                    <a:pt x="278136" y="62709"/>
                  </a:lnTo>
                  <a:lnTo>
                    <a:pt x="299996" y="104753"/>
                  </a:lnTo>
                  <a:lnTo>
                    <a:pt x="307848" y="153162"/>
                  </a:lnTo>
                  <a:lnTo>
                    <a:pt x="299996" y="201570"/>
                  </a:lnTo>
                  <a:lnTo>
                    <a:pt x="278136" y="243614"/>
                  </a:lnTo>
                  <a:lnTo>
                    <a:pt x="244809" y="276770"/>
                  </a:lnTo>
                  <a:lnTo>
                    <a:pt x="202557" y="298515"/>
                  </a:lnTo>
                  <a:lnTo>
                    <a:pt x="153924" y="306324"/>
                  </a:lnTo>
                  <a:lnTo>
                    <a:pt x="105290" y="298515"/>
                  </a:lnTo>
                  <a:lnTo>
                    <a:pt x="63038" y="276770"/>
                  </a:lnTo>
                  <a:lnTo>
                    <a:pt x="29711" y="243614"/>
                  </a:lnTo>
                  <a:lnTo>
                    <a:pt x="7851" y="201570"/>
                  </a:lnTo>
                  <a:lnTo>
                    <a:pt x="0" y="1531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" name="object 33"/>
          <p:cNvGrpSpPr/>
          <p:nvPr/>
        </p:nvGrpSpPr>
        <p:grpSpPr>
          <a:xfrm>
            <a:off x="4038600" y="2819400"/>
            <a:ext cx="530860" cy="528955"/>
            <a:chOff x="5188458" y="2701289"/>
            <a:chExt cx="530860" cy="528955"/>
          </a:xfrm>
        </p:grpSpPr>
        <p:sp>
          <p:nvSpPr>
            <p:cNvPr id="34" name="object 34"/>
            <p:cNvSpPr/>
            <p:nvPr/>
          </p:nvSpPr>
          <p:spPr>
            <a:xfrm>
              <a:off x="5188458" y="2701289"/>
              <a:ext cx="530860" cy="528955"/>
            </a:xfrm>
            <a:custGeom>
              <a:avLst/>
              <a:gdLst/>
              <a:ahLst/>
              <a:cxnLst/>
              <a:rect l="l" t="t" r="r" b="b"/>
              <a:pathLst>
                <a:path w="530860" h="528955">
                  <a:moveTo>
                    <a:pt x="265175" y="0"/>
                  </a:moveTo>
                  <a:lnTo>
                    <a:pt x="217515" y="4259"/>
                  </a:lnTo>
                  <a:lnTo>
                    <a:pt x="172656" y="16540"/>
                  </a:lnTo>
                  <a:lnTo>
                    <a:pt x="131346" y="36096"/>
                  </a:lnTo>
                  <a:lnTo>
                    <a:pt x="94335" y="62180"/>
                  </a:lnTo>
                  <a:lnTo>
                    <a:pt x="62373" y="94047"/>
                  </a:lnTo>
                  <a:lnTo>
                    <a:pt x="36209" y="130951"/>
                  </a:lnTo>
                  <a:lnTo>
                    <a:pt x="16592" y="172144"/>
                  </a:lnTo>
                  <a:lnTo>
                    <a:pt x="4273" y="216880"/>
                  </a:lnTo>
                  <a:lnTo>
                    <a:pt x="0" y="264413"/>
                  </a:lnTo>
                  <a:lnTo>
                    <a:pt x="4273" y="311947"/>
                  </a:lnTo>
                  <a:lnTo>
                    <a:pt x="16592" y="356683"/>
                  </a:lnTo>
                  <a:lnTo>
                    <a:pt x="36209" y="397876"/>
                  </a:lnTo>
                  <a:lnTo>
                    <a:pt x="62373" y="434780"/>
                  </a:lnTo>
                  <a:lnTo>
                    <a:pt x="94335" y="466647"/>
                  </a:lnTo>
                  <a:lnTo>
                    <a:pt x="131346" y="492731"/>
                  </a:lnTo>
                  <a:lnTo>
                    <a:pt x="172656" y="512287"/>
                  </a:lnTo>
                  <a:lnTo>
                    <a:pt x="217515" y="524568"/>
                  </a:lnTo>
                  <a:lnTo>
                    <a:pt x="265175" y="528827"/>
                  </a:lnTo>
                  <a:lnTo>
                    <a:pt x="312836" y="524568"/>
                  </a:lnTo>
                  <a:lnTo>
                    <a:pt x="357695" y="512287"/>
                  </a:lnTo>
                  <a:lnTo>
                    <a:pt x="399005" y="492731"/>
                  </a:lnTo>
                  <a:lnTo>
                    <a:pt x="436016" y="466647"/>
                  </a:lnTo>
                  <a:lnTo>
                    <a:pt x="467978" y="434780"/>
                  </a:lnTo>
                  <a:lnTo>
                    <a:pt x="494142" y="397876"/>
                  </a:lnTo>
                  <a:lnTo>
                    <a:pt x="513759" y="356683"/>
                  </a:lnTo>
                  <a:lnTo>
                    <a:pt x="526078" y="311947"/>
                  </a:lnTo>
                  <a:lnTo>
                    <a:pt x="530351" y="264413"/>
                  </a:lnTo>
                  <a:lnTo>
                    <a:pt x="526078" y="216880"/>
                  </a:lnTo>
                  <a:lnTo>
                    <a:pt x="513759" y="172144"/>
                  </a:lnTo>
                  <a:lnTo>
                    <a:pt x="494142" y="130951"/>
                  </a:lnTo>
                  <a:lnTo>
                    <a:pt x="467978" y="94047"/>
                  </a:lnTo>
                  <a:lnTo>
                    <a:pt x="436016" y="62180"/>
                  </a:lnTo>
                  <a:lnTo>
                    <a:pt x="399005" y="36096"/>
                  </a:lnTo>
                  <a:lnTo>
                    <a:pt x="357695" y="16540"/>
                  </a:lnTo>
                  <a:lnTo>
                    <a:pt x="312836" y="425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188458" y="2701289"/>
              <a:ext cx="530860" cy="528955"/>
            </a:xfrm>
            <a:custGeom>
              <a:avLst/>
              <a:gdLst/>
              <a:ahLst/>
              <a:cxnLst/>
              <a:rect l="l" t="t" r="r" b="b"/>
              <a:pathLst>
                <a:path w="530860" h="528955">
                  <a:moveTo>
                    <a:pt x="0" y="264413"/>
                  </a:moveTo>
                  <a:lnTo>
                    <a:pt x="4273" y="216880"/>
                  </a:lnTo>
                  <a:lnTo>
                    <a:pt x="16592" y="172144"/>
                  </a:lnTo>
                  <a:lnTo>
                    <a:pt x="36209" y="130951"/>
                  </a:lnTo>
                  <a:lnTo>
                    <a:pt x="62373" y="94047"/>
                  </a:lnTo>
                  <a:lnTo>
                    <a:pt x="94335" y="62180"/>
                  </a:lnTo>
                  <a:lnTo>
                    <a:pt x="131346" y="36096"/>
                  </a:lnTo>
                  <a:lnTo>
                    <a:pt x="172656" y="16540"/>
                  </a:lnTo>
                  <a:lnTo>
                    <a:pt x="217515" y="4259"/>
                  </a:lnTo>
                  <a:lnTo>
                    <a:pt x="265175" y="0"/>
                  </a:lnTo>
                  <a:lnTo>
                    <a:pt x="312836" y="4259"/>
                  </a:lnTo>
                  <a:lnTo>
                    <a:pt x="357695" y="16540"/>
                  </a:lnTo>
                  <a:lnTo>
                    <a:pt x="399005" y="36096"/>
                  </a:lnTo>
                  <a:lnTo>
                    <a:pt x="436016" y="62180"/>
                  </a:lnTo>
                  <a:lnTo>
                    <a:pt x="467978" y="94047"/>
                  </a:lnTo>
                  <a:lnTo>
                    <a:pt x="494142" y="130951"/>
                  </a:lnTo>
                  <a:lnTo>
                    <a:pt x="513759" y="172144"/>
                  </a:lnTo>
                  <a:lnTo>
                    <a:pt x="526078" y="216880"/>
                  </a:lnTo>
                  <a:lnTo>
                    <a:pt x="530351" y="264413"/>
                  </a:lnTo>
                  <a:lnTo>
                    <a:pt x="526078" y="311947"/>
                  </a:lnTo>
                  <a:lnTo>
                    <a:pt x="513759" y="356683"/>
                  </a:lnTo>
                  <a:lnTo>
                    <a:pt x="494142" y="397876"/>
                  </a:lnTo>
                  <a:lnTo>
                    <a:pt x="467978" y="434780"/>
                  </a:lnTo>
                  <a:lnTo>
                    <a:pt x="436016" y="466647"/>
                  </a:lnTo>
                  <a:lnTo>
                    <a:pt x="399005" y="492731"/>
                  </a:lnTo>
                  <a:lnTo>
                    <a:pt x="357695" y="512287"/>
                  </a:lnTo>
                  <a:lnTo>
                    <a:pt x="312836" y="524568"/>
                  </a:lnTo>
                  <a:lnTo>
                    <a:pt x="265175" y="528827"/>
                  </a:lnTo>
                  <a:lnTo>
                    <a:pt x="217515" y="524568"/>
                  </a:lnTo>
                  <a:lnTo>
                    <a:pt x="172656" y="512287"/>
                  </a:lnTo>
                  <a:lnTo>
                    <a:pt x="131346" y="492731"/>
                  </a:lnTo>
                  <a:lnTo>
                    <a:pt x="94335" y="466647"/>
                  </a:lnTo>
                  <a:lnTo>
                    <a:pt x="62373" y="434780"/>
                  </a:lnTo>
                  <a:lnTo>
                    <a:pt x="36209" y="397876"/>
                  </a:lnTo>
                  <a:lnTo>
                    <a:pt x="16592" y="356683"/>
                  </a:lnTo>
                  <a:lnTo>
                    <a:pt x="4273" y="311947"/>
                  </a:lnTo>
                  <a:lnTo>
                    <a:pt x="0" y="26441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" name="object 43"/>
          <p:cNvGrpSpPr/>
          <p:nvPr/>
        </p:nvGrpSpPr>
        <p:grpSpPr>
          <a:xfrm>
            <a:off x="7020560" y="1981200"/>
            <a:ext cx="675640" cy="675640"/>
            <a:chOff x="6825233" y="2276094"/>
            <a:chExt cx="675640" cy="675640"/>
          </a:xfrm>
        </p:grpSpPr>
        <p:sp>
          <p:nvSpPr>
            <p:cNvPr id="44" name="object 44"/>
            <p:cNvSpPr/>
            <p:nvPr/>
          </p:nvSpPr>
          <p:spPr>
            <a:xfrm>
              <a:off x="6825233" y="227609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825233" y="227609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0" y="337565"/>
                  </a:moveTo>
                  <a:lnTo>
                    <a:pt x="3081" y="291759"/>
                  </a:lnTo>
                  <a:lnTo>
                    <a:pt x="12057" y="247826"/>
                  </a:lnTo>
                  <a:lnTo>
                    <a:pt x="26527" y="206168"/>
                  </a:lnTo>
                  <a:lnTo>
                    <a:pt x="46086" y="167188"/>
                  </a:lnTo>
                  <a:lnTo>
                    <a:pt x="70335" y="131288"/>
                  </a:lnTo>
                  <a:lnTo>
                    <a:pt x="98869" y="98869"/>
                  </a:lnTo>
                  <a:lnTo>
                    <a:pt x="131288" y="70335"/>
                  </a:lnTo>
                  <a:lnTo>
                    <a:pt x="167188" y="46086"/>
                  </a:lnTo>
                  <a:lnTo>
                    <a:pt x="206168" y="26527"/>
                  </a:lnTo>
                  <a:lnTo>
                    <a:pt x="247826" y="12057"/>
                  </a:lnTo>
                  <a:lnTo>
                    <a:pt x="291759" y="3081"/>
                  </a:lnTo>
                  <a:lnTo>
                    <a:pt x="337566" y="0"/>
                  </a:lnTo>
                  <a:lnTo>
                    <a:pt x="383372" y="3081"/>
                  </a:lnTo>
                  <a:lnTo>
                    <a:pt x="427305" y="12057"/>
                  </a:lnTo>
                  <a:lnTo>
                    <a:pt x="468963" y="26527"/>
                  </a:lnTo>
                  <a:lnTo>
                    <a:pt x="507943" y="46086"/>
                  </a:lnTo>
                  <a:lnTo>
                    <a:pt x="543843" y="70335"/>
                  </a:lnTo>
                  <a:lnTo>
                    <a:pt x="576262" y="98869"/>
                  </a:lnTo>
                  <a:lnTo>
                    <a:pt x="604796" y="131288"/>
                  </a:lnTo>
                  <a:lnTo>
                    <a:pt x="629045" y="167188"/>
                  </a:lnTo>
                  <a:lnTo>
                    <a:pt x="648604" y="206168"/>
                  </a:lnTo>
                  <a:lnTo>
                    <a:pt x="663074" y="247826"/>
                  </a:lnTo>
                  <a:lnTo>
                    <a:pt x="672050" y="291759"/>
                  </a:lnTo>
                  <a:lnTo>
                    <a:pt x="675132" y="337565"/>
                  </a:lnTo>
                  <a:lnTo>
                    <a:pt x="672050" y="383372"/>
                  </a:lnTo>
                  <a:lnTo>
                    <a:pt x="663074" y="427305"/>
                  </a:lnTo>
                  <a:lnTo>
                    <a:pt x="648604" y="468963"/>
                  </a:lnTo>
                  <a:lnTo>
                    <a:pt x="629045" y="507943"/>
                  </a:lnTo>
                  <a:lnTo>
                    <a:pt x="604796" y="543843"/>
                  </a:lnTo>
                  <a:lnTo>
                    <a:pt x="576262" y="576262"/>
                  </a:lnTo>
                  <a:lnTo>
                    <a:pt x="543843" y="604796"/>
                  </a:lnTo>
                  <a:lnTo>
                    <a:pt x="507943" y="629045"/>
                  </a:lnTo>
                  <a:lnTo>
                    <a:pt x="468963" y="648604"/>
                  </a:lnTo>
                  <a:lnTo>
                    <a:pt x="427305" y="663074"/>
                  </a:lnTo>
                  <a:lnTo>
                    <a:pt x="383372" y="672050"/>
                  </a:lnTo>
                  <a:lnTo>
                    <a:pt x="337566" y="675131"/>
                  </a:lnTo>
                  <a:lnTo>
                    <a:pt x="291759" y="672050"/>
                  </a:lnTo>
                  <a:lnTo>
                    <a:pt x="247826" y="663074"/>
                  </a:lnTo>
                  <a:lnTo>
                    <a:pt x="206168" y="648604"/>
                  </a:lnTo>
                  <a:lnTo>
                    <a:pt x="167188" y="629045"/>
                  </a:lnTo>
                  <a:lnTo>
                    <a:pt x="131288" y="604796"/>
                  </a:lnTo>
                  <a:lnTo>
                    <a:pt x="98869" y="576262"/>
                  </a:lnTo>
                  <a:lnTo>
                    <a:pt x="70335" y="543843"/>
                  </a:lnTo>
                  <a:lnTo>
                    <a:pt x="46086" y="507943"/>
                  </a:lnTo>
                  <a:lnTo>
                    <a:pt x="26527" y="468963"/>
                  </a:lnTo>
                  <a:lnTo>
                    <a:pt x="12057" y="427305"/>
                  </a:lnTo>
                  <a:lnTo>
                    <a:pt x="3081" y="383372"/>
                  </a:lnTo>
                  <a:lnTo>
                    <a:pt x="0" y="33756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58000" y="3244999"/>
            <a:ext cx="2057400" cy="641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689"/>
              </a:lnSpc>
              <a:spcBef>
                <a:spcPts val="100"/>
              </a:spcBef>
            </a:pPr>
            <a:r>
              <a:rPr sz="1500" b="1" spc="-10" dirty="0" err="1">
                <a:latin typeface="Cambria"/>
                <a:cs typeface="Cambria"/>
              </a:rPr>
              <a:t>Центр</a:t>
            </a:r>
            <a:r>
              <a:rPr lang="uk-UA" sz="1500" b="1" spc="-10" dirty="0">
                <a:latin typeface="Cambria"/>
                <a:cs typeface="Cambria"/>
              </a:rPr>
              <a:t> </a:t>
            </a:r>
            <a:r>
              <a:rPr sz="1500" b="1" spc="-30" dirty="0" err="1">
                <a:latin typeface="Cambria"/>
                <a:cs typeface="Cambria"/>
              </a:rPr>
              <a:t>культури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sz="1500" b="1" spc="-25" dirty="0">
                <a:latin typeface="Cambria"/>
                <a:cs typeface="Cambria"/>
              </a:rPr>
              <a:t>та</a:t>
            </a:r>
            <a:endParaRPr sz="1500" dirty="0">
              <a:latin typeface="Cambria"/>
              <a:cs typeface="Cambria"/>
            </a:endParaRPr>
          </a:p>
          <a:p>
            <a:pPr marL="12700" algn="r">
              <a:lnSpc>
                <a:spcPts val="1585"/>
              </a:lnSpc>
            </a:pPr>
            <a:r>
              <a:rPr lang="uk-UA" sz="1500" b="1" spc="-10" dirty="0">
                <a:latin typeface="Cambria"/>
                <a:cs typeface="Cambria"/>
              </a:rPr>
              <a:t>д</a:t>
            </a:r>
            <a:r>
              <a:rPr sz="1500" b="1" spc="-10" dirty="0" err="1">
                <a:latin typeface="Cambria"/>
                <a:cs typeface="Cambria"/>
              </a:rPr>
              <a:t>озвілля</a:t>
            </a:r>
            <a:r>
              <a:rPr lang="uk-UA" sz="1500" b="1" spc="-10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(</a:t>
            </a:r>
            <a:r>
              <a:rPr lang="uk-UA" sz="1500" b="1" dirty="0">
                <a:latin typeface="Cambria"/>
                <a:cs typeface="Cambria"/>
              </a:rPr>
              <a:t>5</a:t>
            </a:r>
            <a:r>
              <a:rPr sz="1500" b="1" spc="-5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філій)</a:t>
            </a:r>
            <a:endParaRPr sz="1500" dirty="0">
              <a:latin typeface="Cambria"/>
              <a:cs typeface="Cambria"/>
            </a:endParaRPr>
          </a:p>
          <a:p>
            <a:pPr marL="12700" algn="r">
              <a:lnSpc>
                <a:spcPts val="1585"/>
              </a:lnSpc>
            </a:pPr>
            <a:r>
              <a:rPr lang="uk-UA" sz="1500" b="1" dirty="0" smtClean="0">
                <a:latin typeface="Cambria"/>
                <a:cs typeface="Cambria"/>
              </a:rPr>
              <a:t>1 173,8 </a:t>
            </a:r>
            <a:r>
              <a:rPr sz="1500" b="1" spc="-20" dirty="0" err="1">
                <a:latin typeface="Cambria"/>
                <a:cs typeface="Cambria"/>
              </a:rPr>
              <a:t>тис</a:t>
            </a:r>
            <a:r>
              <a:rPr sz="1500" b="1" spc="-20" dirty="0">
                <a:latin typeface="Cambria"/>
                <a:cs typeface="Cambria"/>
              </a:rPr>
              <a:t>.</a:t>
            </a:r>
            <a:r>
              <a:rPr lang="uk-UA" sz="1500" b="1" spc="-20" dirty="0">
                <a:latin typeface="Cambria"/>
                <a:cs typeface="Cambria"/>
              </a:rPr>
              <a:t> </a:t>
            </a:r>
            <a:r>
              <a:rPr sz="1500" b="1" spc="-20" dirty="0">
                <a:latin typeface="Cambria"/>
                <a:cs typeface="Cambria"/>
              </a:rPr>
              <a:t>грн.</a:t>
            </a:r>
            <a:endParaRPr sz="1500" dirty="0">
              <a:latin typeface="Cambria"/>
              <a:cs typeface="Cambria"/>
            </a:endParaRPr>
          </a:p>
        </p:txBody>
      </p:sp>
      <p:pic>
        <p:nvPicPr>
          <p:cNvPr id="26" name="Рисунок 25" descr="Logo_Org-1024x10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3810000"/>
            <a:ext cx="2971800" cy="2971800"/>
          </a:xfrm>
          <a:prstGeom prst="rect">
            <a:avLst/>
          </a:prstGeom>
        </p:spPr>
      </p:pic>
      <p:pic>
        <p:nvPicPr>
          <p:cNvPr id="30" name="Рисунок 29" descr="1676666567_grizly-club-p-deti-v-muzee-klipart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2504" y="2590800"/>
            <a:ext cx="4313504" cy="1447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5638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385570">
              <a:lnSpc>
                <a:spcPts val="1580"/>
              </a:lnSpc>
              <a:spcBef>
                <a:spcPts val="1300"/>
              </a:spcBef>
            </a:pPr>
            <a:r>
              <a:rPr lang="ru-RU" sz="1500" b="1" dirty="0" err="1" smtClean="0">
                <a:latin typeface="Cambria"/>
                <a:cs typeface="Cambria"/>
              </a:rPr>
              <a:t>Інші</a:t>
            </a:r>
            <a:r>
              <a:rPr lang="ru-RU" sz="1500" b="1" spc="-30" dirty="0" smtClean="0">
                <a:latin typeface="Cambria"/>
                <a:cs typeface="Cambria"/>
              </a:rPr>
              <a:t> заходи </a:t>
            </a:r>
            <a:r>
              <a:rPr lang="ru-RU" sz="1500" b="1" dirty="0" smtClean="0">
                <a:latin typeface="Cambria"/>
                <a:cs typeface="Cambria"/>
              </a:rPr>
              <a:t>в</a:t>
            </a:r>
            <a:r>
              <a:rPr lang="ru-RU" sz="1500" b="1" spc="-15" dirty="0" smtClean="0">
                <a:latin typeface="Cambria"/>
                <a:cs typeface="Cambria"/>
              </a:rPr>
              <a:t> </a:t>
            </a:r>
            <a:r>
              <a:rPr lang="ru-RU" sz="1500" b="1" spc="-10" dirty="0" err="1" smtClean="0">
                <a:latin typeface="Cambria"/>
                <a:cs typeface="Cambria"/>
              </a:rPr>
              <a:t>галузі</a:t>
            </a:r>
            <a:endParaRPr lang="ru-RU" sz="1500" dirty="0" smtClean="0">
              <a:latin typeface="Cambria"/>
              <a:cs typeface="Cambria"/>
            </a:endParaRPr>
          </a:p>
          <a:p>
            <a:pPr marL="12700" marR="1273810">
              <a:lnSpc>
                <a:spcPts val="1580"/>
              </a:lnSpc>
              <a:spcBef>
                <a:spcPts val="5"/>
              </a:spcBef>
            </a:pPr>
            <a:r>
              <a:rPr lang="ru-RU" sz="1500" b="1" spc="-30" dirty="0" err="1" smtClean="0">
                <a:latin typeface="Cambria"/>
                <a:cs typeface="Cambria"/>
              </a:rPr>
              <a:t>культури</a:t>
            </a:r>
            <a:r>
              <a:rPr lang="ru-RU" sz="1500" b="1" spc="-35" dirty="0" smtClean="0">
                <a:latin typeface="Cambria"/>
                <a:cs typeface="Cambria"/>
              </a:rPr>
              <a:t> </a:t>
            </a:r>
            <a:r>
              <a:rPr lang="ru-RU" sz="1500" b="1" spc="-50" dirty="0" err="1" smtClean="0">
                <a:latin typeface="Cambria"/>
                <a:cs typeface="Cambria"/>
              </a:rPr>
              <a:t>і</a:t>
            </a:r>
            <a:r>
              <a:rPr lang="ru-RU" sz="1500" b="1" spc="-50" dirty="0" smtClean="0">
                <a:latin typeface="Cambria"/>
                <a:cs typeface="Cambria"/>
              </a:rPr>
              <a:t> </a:t>
            </a:r>
            <a:r>
              <a:rPr lang="ru-RU" sz="1500" b="1" spc="-10" dirty="0" err="1" smtClean="0">
                <a:latin typeface="Cambria"/>
                <a:cs typeface="Cambria"/>
              </a:rPr>
              <a:t>мистецтва</a:t>
            </a:r>
            <a:r>
              <a:rPr lang="ru-RU" sz="1500" b="1" spc="-20" dirty="0" smtClean="0">
                <a:latin typeface="Cambria"/>
                <a:cs typeface="Cambria"/>
              </a:rPr>
              <a:t> 62,2 тис. </a:t>
            </a:r>
            <a:r>
              <a:rPr lang="ru-RU" sz="1500" b="1" spc="-20" dirty="0" err="1" smtClean="0">
                <a:latin typeface="Cambria"/>
                <a:cs typeface="Cambria"/>
              </a:rPr>
              <a:t>грн</a:t>
            </a:r>
            <a:endParaRPr lang="ru-RU" sz="1500" b="1" dirty="0" smtClean="0">
              <a:latin typeface="Cambria"/>
              <a:cs typeface="Cambria"/>
            </a:endParaRPr>
          </a:p>
        </p:txBody>
      </p:sp>
      <p:pic>
        <p:nvPicPr>
          <p:cNvPr id="41" name="Рисунок 40" descr="pngtree-library-books-and-cute-kids-png-image_1268632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914400"/>
            <a:ext cx="2247900" cy="2247900"/>
          </a:xfrm>
          <a:prstGeom prst="rect">
            <a:avLst/>
          </a:prstGeom>
        </p:spPr>
      </p:pic>
      <p:pic>
        <p:nvPicPr>
          <p:cNvPr id="46" name="Рисунок 45" descr="imgonline-com-ua-Transparent-backgr-qEL1HbuohFZ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3346130"/>
            <a:ext cx="2167730" cy="1759270"/>
          </a:xfrm>
          <a:prstGeom prst="rect">
            <a:avLst/>
          </a:prstGeom>
        </p:spPr>
      </p:pic>
      <p:pic>
        <p:nvPicPr>
          <p:cNvPr id="47" name="Рисунок 46" descr="1674663650_grizly-club-p-kultura-klipart-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4724400"/>
            <a:ext cx="3085999" cy="233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253602"/>
            <a:ext cx="8382000" cy="62901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246154"/>
            <a:ext cx="9140198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0320" marR="5080" indent="29400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70" dirty="0" err="1" smtClean="0">
                <a:latin typeface="Cambria" pitchFamily="18" charset="0"/>
                <a:ea typeface="Cambria" pitchFamily="18" charset="0"/>
              </a:rPr>
              <a:t>Видатки</a:t>
            </a:r>
            <a:r>
              <a:rPr lang="ru-RU" sz="2800" b="1" spc="-70" dirty="0" smtClean="0">
                <a:latin typeface="Cambria" pitchFamily="18" charset="0"/>
                <a:ea typeface="Cambria" pitchFamily="18" charset="0"/>
              </a:rPr>
              <a:t>  бюджету по </a:t>
            </a:r>
            <a:r>
              <a:rPr lang="ru-RU" sz="2800" b="1" spc="-70" dirty="0" err="1" smtClean="0">
                <a:latin typeface="Cambria" pitchFamily="18" charset="0"/>
                <a:ea typeface="Cambria" pitchFamily="18" charset="0"/>
              </a:rPr>
              <a:t>галузі</a:t>
            </a:r>
            <a:r>
              <a:rPr lang="ru-RU" sz="2800" b="1" spc="-7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2800" b="1" spc="-7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uk-UA" sz="2800" b="1" spc="-70" dirty="0" smtClean="0">
                <a:latin typeface="Cambria" pitchFamily="18" charset="0"/>
                <a:ea typeface="Cambria" pitchFamily="18" charset="0"/>
              </a:rPr>
            </a:br>
            <a:r>
              <a:rPr lang="ru-RU" sz="2800" b="1" spc="-70" dirty="0" smtClean="0">
                <a:latin typeface="Cambria" pitchFamily="18" charset="0"/>
                <a:ea typeface="Cambria" pitchFamily="18" charset="0"/>
              </a:rPr>
              <a:t>“</a:t>
            </a:r>
            <a:r>
              <a:rPr lang="ru-RU" sz="2800" b="1" spc="-70" dirty="0" err="1" smtClean="0">
                <a:latin typeface="Cambria" pitchFamily="18" charset="0"/>
                <a:ea typeface="Cambria" pitchFamily="18" charset="0"/>
              </a:rPr>
              <a:t>Фізична</a:t>
            </a:r>
            <a:r>
              <a:rPr lang="ru-RU" sz="2800" b="1" spc="-70" dirty="0" smtClean="0">
                <a:latin typeface="Cambria" pitchFamily="18" charset="0"/>
                <a:ea typeface="Cambria" pitchFamily="18" charset="0"/>
              </a:rPr>
              <a:t> культура </a:t>
            </a:r>
            <a:r>
              <a:rPr lang="ru-RU" sz="2800" b="1" spc="-70" dirty="0" err="1" smtClean="0">
                <a:latin typeface="Cambria" pitchFamily="18" charset="0"/>
                <a:ea typeface="Cambria" pitchFamily="18" charset="0"/>
              </a:rPr>
              <a:t>і</a:t>
            </a:r>
            <a:r>
              <a:rPr lang="ru-RU" sz="2800" b="1" spc="-70" dirty="0" smtClean="0">
                <a:latin typeface="Cambria" pitchFamily="18" charset="0"/>
                <a:ea typeface="Cambria" pitchFamily="18" charset="0"/>
              </a:rPr>
              <a:t> спорт” за І квартал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2026</a:t>
            </a:r>
            <a:r>
              <a:rPr lang="ru-RU" sz="2800" b="1" spc="-65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spc="-20" dirty="0" smtClean="0">
                <a:latin typeface="Cambria" pitchFamily="18" charset="0"/>
                <a:ea typeface="Cambria" pitchFamily="18" charset="0"/>
              </a:rPr>
              <a:t>року</a:t>
            </a:r>
            <a:endParaRPr sz="2800" spc="-2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84592" y="5606797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257556" y="0"/>
                </a:moveTo>
                <a:lnTo>
                  <a:pt x="211261" y="4149"/>
                </a:lnTo>
                <a:lnTo>
                  <a:pt x="167688" y="16113"/>
                </a:lnTo>
                <a:lnTo>
                  <a:pt x="127564" y="35164"/>
                </a:lnTo>
                <a:lnTo>
                  <a:pt x="91617" y="60575"/>
                </a:lnTo>
                <a:lnTo>
                  <a:pt x="60575" y="91617"/>
                </a:lnTo>
                <a:lnTo>
                  <a:pt x="35164" y="127564"/>
                </a:lnTo>
                <a:lnTo>
                  <a:pt x="16113" y="167688"/>
                </a:lnTo>
                <a:lnTo>
                  <a:pt x="4149" y="211261"/>
                </a:lnTo>
                <a:lnTo>
                  <a:pt x="0" y="257556"/>
                </a:lnTo>
                <a:lnTo>
                  <a:pt x="4149" y="303850"/>
                </a:lnTo>
                <a:lnTo>
                  <a:pt x="16113" y="347423"/>
                </a:lnTo>
                <a:lnTo>
                  <a:pt x="35164" y="387547"/>
                </a:lnTo>
                <a:lnTo>
                  <a:pt x="60575" y="423494"/>
                </a:lnTo>
                <a:lnTo>
                  <a:pt x="91617" y="454536"/>
                </a:lnTo>
                <a:lnTo>
                  <a:pt x="127564" y="479947"/>
                </a:lnTo>
                <a:lnTo>
                  <a:pt x="167688" y="498998"/>
                </a:lnTo>
                <a:lnTo>
                  <a:pt x="211261" y="510962"/>
                </a:lnTo>
                <a:lnTo>
                  <a:pt x="257556" y="515112"/>
                </a:lnTo>
                <a:lnTo>
                  <a:pt x="303850" y="510962"/>
                </a:lnTo>
                <a:lnTo>
                  <a:pt x="347423" y="498998"/>
                </a:lnTo>
                <a:lnTo>
                  <a:pt x="387547" y="479947"/>
                </a:lnTo>
                <a:lnTo>
                  <a:pt x="423494" y="454536"/>
                </a:lnTo>
                <a:lnTo>
                  <a:pt x="454536" y="423494"/>
                </a:lnTo>
                <a:lnTo>
                  <a:pt x="479947" y="387547"/>
                </a:lnTo>
                <a:lnTo>
                  <a:pt x="498998" y="347423"/>
                </a:lnTo>
                <a:lnTo>
                  <a:pt x="510962" y="303850"/>
                </a:lnTo>
                <a:lnTo>
                  <a:pt x="515112" y="257556"/>
                </a:lnTo>
                <a:lnTo>
                  <a:pt x="510962" y="211261"/>
                </a:lnTo>
                <a:lnTo>
                  <a:pt x="498998" y="167688"/>
                </a:lnTo>
                <a:lnTo>
                  <a:pt x="479947" y="127564"/>
                </a:lnTo>
                <a:lnTo>
                  <a:pt x="454536" y="91617"/>
                </a:lnTo>
                <a:lnTo>
                  <a:pt x="423494" y="60575"/>
                </a:lnTo>
                <a:lnTo>
                  <a:pt x="387547" y="35164"/>
                </a:lnTo>
                <a:lnTo>
                  <a:pt x="347423" y="16113"/>
                </a:lnTo>
                <a:lnTo>
                  <a:pt x="303850" y="4149"/>
                </a:lnTo>
                <a:lnTo>
                  <a:pt x="257556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784592" y="5606797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0" y="257556"/>
                </a:moveTo>
                <a:lnTo>
                  <a:pt x="4149" y="211261"/>
                </a:lnTo>
                <a:lnTo>
                  <a:pt x="16113" y="167688"/>
                </a:lnTo>
                <a:lnTo>
                  <a:pt x="35164" y="127564"/>
                </a:lnTo>
                <a:lnTo>
                  <a:pt x="60575" y="91617"/>
                </a:lnTo>
                <a:lnTo>
                  <a:pt x="91617" y="60575"/>
                </a:lnTo>
                <a:lnTo>
                  <a:pt x="127564" y="35164"/>
                </a:lnTo>
                <a:lnTo>
                  <a:pt x="167688" y="16113"/>
                </a:lnTo>
                <a:lnTo>
                  <a:pt x="211261" y="4149"/>
                </a:lnTo>
                <a:lnTo>
                  <a:pt x="257556" y="0"/>
                </a:lnTo>
                <a:lnTo>
                  <a:pt x="303850" y="4149"/>
                </a:lnTo>
                <a:lnTo>
                  <a:pt x="347423" y="16113"/>
                </a:lnTo>
                <a:lnTo>
                  <a:pt x="387547" y="35164"/>
                </a:lnTo>
                <a:lnTo>
                  <a:pt x="423494" y="60575"/>
                </a:lnTo>
                <a:lnTo>
                  <a:pt x="454536" y="91617"/>
                </a:lnTo>
                <a:lnTo>
                  <a:pt x="479947" y="127564"/>
                </a:lnTo>
                <a:lnTo>
                  <a:pt x="498998" y="167688"/>
                </a:lnTo>
                <a:lnTo>
                  <a:pt x="510962" y="211261"/>
                </a:lnTo>
                <a:lnTo>
                  <a:pt x="515112" y="257556"/>
                </a:lnTo>
                <a:lnTo>
                  <a:pt x="510962" y="303850"/>
                </a:lnTo>
                <a:lnTo>
                  <a:pt x="498998" y="347423"/>
                </a:lnTo>
                <a:lnTo>
                  <a:pt x="479947" y="387547"/>
                </a:lnTo>
                <a:lnTo>
                  <a:pt x="454536" y="423494"/>
                </a:lnTo>
                <a:lnTo>
                  <a:pt x="423494" y="454536"/>
                </a:lnTo>
                <a:lnTo>
                  <a:pt x="387547" y="479947"/>
                </a:lnTo>
                <a:lnTo>
                  <a:pt x="347423" y="498998"/>
                </a:lnTo>
                <a:lnTo>
                  <a:pt x="303850" y="510962"/>
                </a:lnTo>
                <a:lnTo>
                  <a:pt x="257556" y="515112"/>
                </a:lnTo>
                <a:lnTo>
                  <a:pt x="211261" y="510962"/>
                </a:lnTo>
                <a:lnTo>
                  <a:pt x="167688" y="498998"/>
                </a:lnTo>
                <a:lnTo>
                  <a:pt x="127564" y="479947"/>
                </a:lnTo>
                <a:lnTo>
                  <a:pt x="91617" y="454536"/>
                </a:lnTo>
                <a:lnTo>
                  <a:pt x="60575" y="423494"/>
                </a:lnTo>
                <a:lnTo>
                  <a:pt x="35164" y="387547"/>
                </a:lnTo>
                <a:lnTo>
                  <a:pt x="16113" y="347423"/>
                </a:lnTo>
                <a:lnTo>
                  <a:pt x="4149" y="303850"/>
                </a:lnTo>
                <a:lnTo>
                  <a:pt x="0" y="2575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300983" y="5513833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186689" y="0"/>
                </a:moveTo>
                <a:lnTo>
                  <a:pt x="137054" y="6668"/>
                </a:lnTo>
                <a:lnTo>
                  <a:pt x="92456" y="25487"/>
                </a:lnTo>
                <a:lnTo>
                  <a:pt x="54673" y="54678"/>
                </a:lnTo>
                <a:lnTo>
                  <a:pt x="25484" y="92461"/>
                </a:lnTo>
                <a:lnTo>
                  <a:pt x="6667" y="137058"/>
                </a:lnTo>
                <a:lnTo>
                  <a:pt x="0" y="186689"/>
                </a:lnTo>
                <a:lnTo>
                  <a:pt x="6667" y="236321"/>
                </a:lnTo>
                <a:lnTo>
                  <a:pt x="25484" y="280918"/>
                </a:lnTo>
                <a:lnTo>
                  <a:pt x="54673" y="318701"/>
                </a:lnTo>
                <a:lnTo>
                  <a:pt x="92455" y="347892"/>
                </a:lnTo>
                <a:lnTo>
                  <a:pt x="137054" y="366711"/>
                </a:lnTo>
                <a:lnTo>
                  <a:pt x="186689" y="373379"/>
                </a:lnTo>
                <a:lnTo>
                  <a:pt x="236325" y="366711"/>
                </a:lnTo>
                <a:lnTo>
                  <a:pt x="280923" y="347892"/>
                </a:lnTo>
                <a:lnTo>
                  <a:pt x="318706" y="318701"/>
                </a:lnTo>
                <a:lnTo>
                  <a:pt x="347895" y="280918"/>
                </a:lnTo>
                <a:lnTo>
                  <a:pt x="366712" y="236321"/>
                </a:lnTo>
                <a:lnTo>
                  <a:pt x="373379" y="186689"/>
                </a:lnTo>
                <a:lnTo>
                  <a:pt x="366712" y="137058"/>
                </a:lnTo>
                <a:lnTo>
                  <a:pt x="347895" y="92461"/>
                </a:lnTo>
                <a:lnTo>
                  <a:pt x="318706" y="54678"/>
                </a:lnTo>
                <a:lnTo>
                  <a:pt x="280924" y="25487"/>
                </a:lnTo>
                <a:lnTo>
                  <a:pt x="236325" y="6668"/>
                </a:lnTo>
                <a:lnTo>
                  <a:pt x="1866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300983" y="5513833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0" y="186689"/>
                </a:moveTo>
                <a:lnTo>
                  <a:pt x="6667" y="137058"/>
                </a:lnTo>
                <a:lnTo>
                  <a:pt x="25484" y="92461"/>
                </a:lnTo>
                <a:lnTo>
                  <a:pt x="54673" y="54678"/>
                </a:lnTo>
                <a:lnTo>
                  <a:pt x="92456" y="25487"/>
                </a:lnTo>
                <a:lnTo>
                  <a:pt x="137054" y="6668"/>
                </a:lnTo>
                <a:lnTo>
                  <a:pt x="186689" y="0"/>
                </a:lnTo>
                <a:lnTo>
                  <a:pt x="236325" y="6668"/>
                </a:lnTo>
                <a:lnTo>
                  <a:pt x="280924" y="25487"/>
                </a:lnTo>
                <a:lnTo>
                  <a:pt x="318706" y="54678"/>
                </a:lnTo>
                <a:lnTo>
                  <a:pt x="347895" y="92461"/>
                </a:lnTo>
                <a:lnTo>
                  <a:pt x="366712" y="137058"/>
                </a:lnTo>
                <a:lnTo>
                  <a:pt x="373379" y="186689"/>
                </a:lnTo>
                <a:lnTo>
                  <a:pt x="366712" y="236321"/>
                </a:lnTo>
                <a:lnTo>
                  <a:pt x="347895" y="280918"/>
                </a:lnTo>
                <a:lnTo>
                  <a:pt x="318706" y="318701"/>
                </a:lnTo>
                <a:lnTo>
                  <a:pt x="280923" y="347892"/>
                </a:lnTo>
                <a:lnTo>
                  <a:pt x="236325" y="366711"/>
                </a:lnTo>
                <a:lnTo>
                  <a:pt x="186689" y="373379"/>
                </a:lnTo>
                <a:lnTo>
                  <a:pt x="137054" y="366711"/>
                </a:lnTo>
                <a:lnTo>
                  <a:pt x="92455" y="347892"/>
                </a:lnTo>
                <a:lnTo>
                  <a:pt x="54673" y="318701"/>
                </a:lnTo>
                <a:lnTo>
                  <a:pt x="25484" y="280918"/>
                </a:lnTo>
                <a:lnTo>
                  <a:pt x="6667" y="236321"/>
                </a:lnTo>
                <a:lnTo>
                  <a:pt x="0" y="18668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947916" y="366217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186690" y="0"/>
                </a:moveTo>
                <a:lnTo>
                  <a:pt x="137054" y="6667"/>
                </a:lnTo>
                <a:lnTo>
                  <a:pt x="92455" y="25484"/>
                </a:lnTo>
                <a:lnTo>
                  <a:pt x="54673" y="54673"/>
                </a:lnTo>
                <a:lnTo>
                  <a:pt x="25484" y="92456"/>
                </a:lnTo>
                <a:lnTo>
                  <a:pt x="6667" y="137054"/>
                </a:lnTo>
                <a:lnTo>
                  <a:pt x="0" y="186690"/>
                </a:lnTo>
                <a:lnTo>
                  <a:pt x="6667" y="236325"/>
                </a:lnTo>
                <a:lnTo>
                  <a:pt x="25484" y="280924"/>
                </a:lnTo>
                <a:lnTo>
                  <a:pt x="54673" y="318706"/>
                </a:lnTo>
                <a:lnTo>
                  <a:pt x="92456" y="347895"/>
                </a:lnTo>
                <a:lnTo>
                  <a:pt x="137054" y="366712"/>
                </a:lnTo>
                <a:lnTo>
                  <a:pt x="186690" y="373380"/>
                </a:lnTo>
                <a:lnTo>
                  <a:pt x="236325" y="366712"/>
                </a:lnTo>
                <a:lnTo>
                  <a:pt x="280924" y="347895"/>
                </a:lnTo>
                <a:lnTo>
                  <a:pt x="318706" y="318706"/>
                </a:lnTo>
                <a:lnTo>
                  <a:pt x="347895" y="280924"/>
                </a:lnTo>
                <a:lnTo>
                  <a:pt x="366712" y="236325"/>
                </a:lnTo>
                <a:lnTo>
                  <a:pt x="373379" y="186690"/>
                </a:lnTo>
                <a:lnTo>
                  <a:pt x="366712" y="137054"/>
                </a:lnTo>
                <a:lnTo>
                  <a:pt x="347895" y="92456"/>
                </a:lnTo>
                <a:lnTo>
                  <a:pt x="318706" y="54673"/>
                </a:lnTo>
                <a:lnTo>
                  <a:pt x="280924" y="25484"/>
                </a:lnTo>
                <a:lnTo>
                  <a:pt x="236325" y="6667"/>
                </a:lnTo>
                <a:lnTo>
                  <a:pt x="18669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947916" y="366217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0" y="186690"/>
                </a:moveTo>
                <a:lnTo>
                  <a:pt x="6667" y="137054"/>
                </a:lnTo>
                <a:lnTo>
                  <a:pt x="25484" y="92456"/>
                </a:lnTo>
                <a:lnTo>
                  <a:pt x="54673" y="54673"/>
                </a:lnTo>
                <a:lnTo>
                  <a:pt x="92455" y="25484"/>
                </a:lnTo>
                <a:lnTo>
                  <a:pt x="137054" y="6667"/>
                </a:lnTo>
                <a:lnTo>
                  <a:pt x="186690" y="0"/>
                </a:lnTo>
                <a:lnTo>
                  <a:pt x="236325" y="6667"/>
                </a:lnTo>
                <a:lnTo>
                  <a:pt x="280924" y="25484"/>
                </a:lnTo>
                <a:lnTo>
                  <a:pt x="318706" y="54673"/>
                </a:lnTo>
                <a:lnTo>
                  <a:pt x="347895" y="92456"/>
                </a:lnTo>
                <a:lnTo>
                  <a:pt x="366712" y="137054"/>
                </a:lnTo>
                <a:lnTo>
                  <a:pt x="373379" y="186690"/>
                </a:lnTo>
                <a:lnTo>
                  <a:pt x="366712" y="236325"/>
                </a:lnTo>
                <a:lnTo>
                  <a:pt x="347895" y="280924"/>
                </a:lnTo>
                <a:lnTo>
                  <a:pt x="318706" y="318706"/>
                </a:lnTo>
                <a:lnTo>
                  <a:pt x="280924" y="347895"/>
                </a:lnTo>
                <a:lnTo>
                  <a:pt x="236325" y="366712"/>
                </a:lnTo>
                <a:lnTo>
                  <a:pt x="186690" y="373380"/>
                </a:lnTo>
                <a:lnTo>
                  <a:pt x="137054" y="366712"/>
                </a:lnTo>
                <a:lnTo>
                  <a:pt x="92456" y="347895"/>
                </a:lnTo>
                <a:lnTo>
                  <a:pt x="54673" y="318706"/>
                </a:lnTo>
                <a:lnTo>
                  <a:pt x="25484" y="280924"/>
                </a:lnTo>
                <a:lnTo>
                  <a:pt x="6667" y="236325"/>
                </a:lnTo>
                <a:lnTo>
                  <a:pt x="0" y="1866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410200" y="5791200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257555" y="0"/>
                </a:moveTo>
                <a:lnTo>
                  <a:pt x="211261" y="4149"/>
                </a:lnTo>
                <a:lnTo>
                  <a:pt x="167688" y="16113"/>
                </a:lnTo>
                <a:lnTo>
                  <a:pt x="127564" y="35164"/>
                </a:lnTo>
                <a:lnTo>
                  <a:pt x="91617" y="60575"/>
                </a:lnTo>
                <a:lnTo>
                  <a:pt x="60575" y="91617"/>
                </a:lnTo>
                <a:lnTo>
                  <a:pt x="35164" y="127564"/>
                </a:lnTo>
                <a:lnTo>
                  <a:pt x="16113" y="167688"/>
                </a:lnTo>
                <a:lnTo>
                  <a:pt x="4149" y="211261"/>
                </a:lnTo>
                <a:lnTo>
                  <a:pt x="0" y="257556"/>
                </a:lnTo>
                <a:lnTo>
                  <a:pt x="4149" y="303850"/>
                </a:lnTo>
                <a:lnTo>
                  <a:pt x="16113" y="347423"/>
                </a:lnTo>
                <a:lnTo>
                  <a:pt x="35164" y="387547"/>
                </a:lnTo>
                <a:lnTo>
                  <a:pt x="60575" y="423494"/>
                </a:lnTo>
                <a:lnTo>
                  <a:pt x="91617" y="454536"/>
                </a:lnTo>
                <a:lnTo>
                  <a:pt x="127564" y="479947"/>
                </a:lnTo>
                <a:lnTo>
                  <a:pt x="167688" y="498998"/>
                </a:lnTo>
                <a:lnTo>
                  <a:pt x="211261" y="510962"/>
                </a:lnTo>
                <a:lnTo>
                  <a:pt x="257555" y="515112"/>
                </a:lnTo>
                <a:lnTo>
                  <a:pt x="303850" y="510962"/>
                </a:lnTo>
                <a:lnTo>
                  <a:pt x="347423" y="498998"/>
                </a:lnTo>
                <a:lnTo>
                  <a:pt x="387547" y="479947"/>
                </a:lnTo>
                <a:lnTo>
                  <a:pt x="423494" y="454536"/>
                </a:lnTo>
                <a:lnTo>
                  <a:pt x="454536" y="423494"/>
                </a:lnTo>
                <a:lnTo>
                  <a:pt x="479947" y="387547"/>
                </a:lnTo>
                <a:lnTo>
                  <a:pt x="498998" y="347423"/>
                </a:lnTo>
                <a:lnTo>
                  <a:pt x="510962" y="303850"/>
                </a:lnTo>
                <a:lnTo>
                  <a:pt x="515111" y="257556"/>
                </a:lnTo>
                <a:lnTo>
                  <a:pt x="510962" y="211261"/>
                </a:lnTo>
                <a:lnTo>
                  <a:pt x="498998" y="167688"/>
                </a:lnTo>
                <a:lnTo>
                  <a:pt x="479947" y="127564"/>
                </a:lnTo>
                <a:lnTo>
                  <a:pt x="454536" y="91617"/>
                </a:lnTo>
                <a:lnTo>
                  <a:pt x="423494" y="60575"/>
                </a:lnTo>
                <a:lnTo>
                  <a:pt x="387547" y="35164"/>
                </a:lnTo>
                <a:lnTo>
                  <a:pt x="347423" y="16113"/>
                </a:lnTo>
                <a:lnTo>
                  <a:pt x="303850" y="4149"/>
                </a:lnTo>
                <a:lnTo>
                  <a:pt x="25755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410200" y="5791200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0" y="257556"/>
                </a:moveTo>
                <a:lnTo>
                  <a:pt x="4149" y="211261"/>
                </a:lnTo>
                <a:lnTo>
                  <a:pt x="16113" y="167688"/>
                </a:lnTo>
                <a:lnTo>
                  <a:pt x="35164" y="127564"/>
                </a:lnTo>
                <a:lnTo>
                  <a:pt x="60575" y="91617"/>
                </a:lnTo>
                <a:lnTo>
                  <a:pt x="91617" y="60575"/>
                </a:lnTo>
                <a:lnTo>
                  <a:pt x="127564" y="35164"/>
                </a:lnTo>
                <a:lnTo>
                  <a:pt x="167688" y="16113"/>
                </a:lnTo>
                <a:lnTo>
                  <a:pt x="211261" y="4149"/>
                </a:lnTo>
                <a:lnTo>
                  <a:pt x="257555" y="0"/>
                </a:lnTo>
                <a:lnTo>
                  <a:pt x="303850" y="4149"/>
                </a:lnTo>
                <a:lnTo>
                  <a:pt x="347423" y="16113"/>
                </a:lnTo>
                <a:lnTo>
                  <a:pt x="387547" y="35164"/>
                </a:lnTo>
                <a:lnTo>
                  <a:pt x="423494" y="60575"/>
                </a:lnTo>
                <a:lnTo>
                  <a:pt x="454536" y="91617"/>
                </a:lnTo>
                <a:lnTo>
                  <a:pt x="479947" y="127564"/>
                </a:lnTo>
                <a:lnTo>
                  <a:pt x="498998" y="167688"/>
                </a:lnTo>
                <a:lnTo>
                  <a:pt x="510962" y="211261"/>
                </a:lnTo>
                <a:lnTo>
                  <a:pt x="515111" y="257556"/>
                </a:lnTo>
                <a:lnTo>
                  <a:pt x="510962" y="303850"/>
                </a:lnTo>
                <a:lnTo>
                  <a:pt x="498998" y="347423"/>
                </a:lnTo>
                <a:lnTo>
                  <a:pt x="479947" y="387547"/>
                </a:lnTo>
                <a:lnTo>
                  <a:pt x="454536" y="423494"/>
                </a:lnTo>
                <a:lnTo>
                  <a:pt x="423494" y="454536"/>
                </a:lnTo>
                <a:lnTo>
                  <a:pt x="387547" y="479947"/>
                </a:lnTo>
                <a:lnTo>
                  <a:pt x="347423" y="498998"/>
                </a:lnTo>
                <a:lnTo>
                  <a:pt x="303850" y="510962"/>
                </a:lnTo>
                <a:lnTo>
                  <a:pt x="257555" y="515112"/>
                </a:lnTo>
                <a:lnTo>
                  <a:pt x="211261" y="510962"/>
                </a:lnTo>
                <a:lnTo>
                  <a:pt x="167688" y="498998"/>
                </a:lnTo>
                <a:lnTo>
                  <a:pt x="127564" y="479947"/>
                </a:lnTo>
                <a:lnTo>
                  <a:pt x="91617" y="454536"/>
                </a:lnTo>
                <a:lnTo>
                  <a:pt x="60575" y="423494"/>
                </a:lnTo>
                <a:lnTo>
                  <a:pt x="35164" y="387547"/>
                </a:lnTo>
                <a:lnTo>
                  <a:pt x="16113" y="347423"/>
                </a:lnTo>
                <a:lnTo>
                  <a:pt x="4149" y="303850"/>
                </a:lnTo>
                <a:lnTo>
                  <a:pt x="0" y="2575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51460" y="1143000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80" h="372110">
                <a:moveTo>
                  <a:pt x="186690" y="0"/>
                </a:moveTo>
                <a:lnTo>
                  <a:pt x="137058" y="6637"/>
                </a:lnTo>
                <a:lnTo>
                  <a:pt x="92461" y="25371"/>
                </a:lnTo>
                <a:lnTo>
                  <a:pt x="54678" y="54435"/>
                </a:lnTo>
                <a:lnTo>
                  <a:pt x="25487" y="92060"/>
                </a:lnTo>
                <a:lnTo>
                  <a:pt x="6668" y="136480"/>
                </a:lnTo>
                <a:lnTo>
                  <a:pt x="0" y="185928"/>
                </a:lnTo>
                <a:lnTo>
                  <a:pt x="6668" y="235375"/>
                </a:lnTo>
                <a:lnTo>
                  <a:pt x="25487" y="279795"/>
                </a:lnTo>
                <a:lnTo>
                  <a:pt x="54678" y="317420"/>
                </a:lnTo>
                <a:lnTo>
                  <a:pt x="92461" y="346484"/>
                </a:lnTo>
                <a:lnTo>
                  <a:pt x="137058" y="365218"/>
                </a:lnTo>
                <a:lnTo>
                  <a:pt x="186690" y="371856"/>
                </a:lnTo>
                <a:lnTo>
                  <a:pt x="236321" y="365218"/>
                </a:lnTo>
                <a:lnTo>
                  <a:pt x="280918" y="346484"/>
                </a:lnTo>
                <a:lnTo>
                  <a:pt x="318701" y="317420"/>
                </a:lnTo>
                <a:lnTo>
                  <a:pt x="347892" y="279795"/>
                </a:lnTo>
                <a:lnTo>
                  <a:pt x="366711" y="235375"/>
                </a:lnTo>
                <a:lnTo>
                  <a:pt x="373380" y="185928"/>
                </a:lnTo>
                <a:lnTo>
                  <a:pt x="366711" y="136480"/>
                </a:lnTo>
                <a:lnTo>
                  <a:pt x="347892" y="92060"/>
                </a:lnTo>
                <a:lnTo>
                  <a:pt x="318701" y="54435"/>
                </a:lnTo>
                <a:lnTo>
                  <a:pt x="280918" y="25371"/>
                </a:lnTo>
                <a:lnTo>
                  <a:pt x="236321" y="6637"/>
                </a:lnTo>
                <a:lnTo>
                  <a:pt x="18669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51460" y="1143000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80" h="372110">
                <a:moveTo>
                  <a:pt x="0" y="185928"/>
                </a:moveTo>
                <a:lnTo>
                  <a:pt x="6668" y="136480"/>
                </a:lnTo>
                <a:lnTo>
                  <a:pt x="25487" y="92060"/>
                </a:lnTo>
                <a:lnTo>
                  <a:pt x="54678" y="54435"/>
                </a:lnTo>
                <a:lnTo>
                  <a:pt x="92461" y="25371"/>
                </a:lnTo>
                <a:lnTo>
                  <a:pt x="137058" y="6637"/>
                </a:lnTo>
                <a:lnTo>
                  <a:pt x="186690" y="0"/>
                </a:lnTo>
                <a:lnTo>
                  <a:pt x="236321" y="6637"/>
                </a:lnTo>
                <a:lnTo>
                  <a:pt x="280918" y="25371"/>
                </a:lnTo>
                <a:lnTo>
                  <a:pt x="318701" y="54435"/>
                </a:lnTo>
                <a:lnTo>
                  <a:pt x="347892" y="92060"/>
                </a:lnTo>
                <a:lnTo>
                  <a:pt x="366711" y="136480"/>
                </a:lnTo>
                <a:lnTo>
                  <a:pt x="373380" y="185928"/>
                </a:lnTo>
                <a:lnTo>
                  <a:pt x="366711" y="235375"/>
                </a:lnTo>
                <a:lnTo>
                  <a:pt x="347892" y="279795"/>
                </a:lnTo>
                <a:lnTo>
                  <a:pt x="318701" y="317420"/>
                </a:lnTo>
                <a:lnTo>
                  <a:pt x="280918" y="346484"/>
                </a:lnTo>
                <a:lnTo>
                  <a:pt x="236321" y="365218"/>
                </a:lnTo>
                <a:lnTo>
                  <a:pt x="186690" y="371856"/>
                </a:lnTo>
                <a:lnTo>
                  <a:pt x="137058" y="365218"/>
                </a:lnTo>
                <a:lnTo>
                  <a:pt x="92461" y="346484"/>
                </a:lnTo>
                <a:lnTo>
                  <a:pt x="54678" y="317420"/>
                </a:lnTo>
                <a:lnTo>
                  <a:pt x="25487" y="279795"/>
                </a:lnTo>
                <a:lnTo>
                  <a:pt x="6668" y="235375"/>
                </a:lnTo>
                <a:lnTo>
                  <a:pt x="0" y="1859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231136" y="388315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80" h="373379">
                <a:moveTo>
                  <a:pt x="186690" y="0"/>
                </a:moveTo>
                <a:lnTo>
                  <a:pt x="137054" y="6667"/>
                </a:lnTo>
                <a:lnTo>
                  <a:pt x="92456" y="25484"/>
                </a:lnTo>
                <a:lnTo>
                  <a:pt x="54673" y="54673"/>
                </a:lnTo>
                <a:lnTo>
                  <a:pt x="25484" y="92456"/>
                </a:lnTo>
                <a:lnTo>
                  <a:pt x="6667" y="137054"/>
                </a:lnTo>
                <a:lnTo>
                  <a:pt x="0" y="186690"/>
                </a:lnTo>
                <a:lnTo>
                  <a:pt x="6667" y="236325"/>
                </a:lnTo>
                <a:lnTo>
                  <a:pt x="25484" y="280924"/>
                </a:lnTo>
                <a:lnTo>
                  <a:pt x="54673" y="318706"/>
                </a:lnTo>
                <a:lnTo>
                  <a:pt x="92456" y="347895"/>
                </a:lnTo>
                <a:lnTo>
                  <a:pt x="137054" y="366712"/>
                </a:lnTo>
                <a:lnTo>
                  <a:pt x="186690" y="373380"/>
                </a:lnTo>
                <a:lnTo>
                  <a:pt x="236325" y="366712"/>
                </a:lnTo>
                <a:lnTo>
                  <a:pt x="280924" y="347895"/>
                </a:lnTo>
                <a:lnTo>
                  <a:pt x="318706" y="318706"/>
                </a:lnTo>
                <a:lnTo>
                  <a:pt x="347895" y="280924"/>
                </a:lnTo>
                <a:lnTo>
                  <a:pt x="366712" y="236325"/>
                </a:lnTo>
                <a:lnTo>
                  <a:pt x="373380" y="186690"/>
                </a:lnTo>
                <a:lnTo>
                  <a:pt x="366712" y="137054"/>
                </a:lnTo>
                <a:lnTo>
                  <a:pt x="347895" y="92456"/>
                </a:lnTo>
                <a:lnTo>
                  <a:pt x="318706" y="54673"/>
                </a:lnTo>
                <a:lnTo>
                  <a:pt x="280924" y="25484"/>
                </a:lnTo>
                <a:lnTo>
                  <a:pt x="236325" y="6667"/>
                </a:lnTo>
                <a:lnTo>
                  <a:pt x="18669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231136" y="388315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80" h="373379">
                <a:moveTo>
                  <a:pt x="0" y="186690"/>
                </a:moveTo>
                <a:lnTo>
                  <a:pt x="6667" y="137054"/>
                </a:lnTo>
                <a:lnTo>
                  <a:pt x="25484" y="92456"/>
                </a:lnTo>
                <a:lnTo>
                  <a:pt x="54673" y="54673"/>
                </a:lnTo>
                <a:lnTo>
                  <a:pt x="92456" y="25484"/>
                </a:lnTo>
                <a:lnTo>
                  <a:pt x="137054" y="6667"/>
                </a:lnTo>
                <a:lnTo>
                  <a:pt x="186690" y="0"/>
                </a:lnTo>
                <a:lnTo>
                  <a:pt x="236325" y="6667"/>
                </a:lnTo>
                <a:lnTo>
                  <a:pt x="280924" y="25484"/>
                </a:lnTo>
                <a:lnTo>
                  <a:pt x="318706" y="54673"/>
                </a:lnTo>
                <a:lnTo>
                  <a:pt x="347895" y="92456"/>
                </a:lnTo>
                <a:lnTo>
                  <a:pt x="366712" y="137054"/>
                </a:lnTo>
                <a:lnTo>
                  <a:pt x="373380" y="186690"/>
                </a:lnTo>
                <a:lnTo>
                  <a:pt x="366712" y="236325"/>
                </a:lnTo>
                <a:lnTo>
                  <a:pt x="347895" y="280924"/>
                </a:lnTo>
                <a:lnTo>
                  <a:pt x="318706" y="318706"/>
                </a:lnTo>
                <a:lnTo>
                  <a:pt x="280924" y="347895"/>
                </a:lnTo>
                <a:lnTo>
                  <a:pt x="236325" y="366712"/>
                </a:lnTo>
                <a:lnTo>
                  <a:pt x="186690" y="373380"/>
                </a:lnTo>
                <a:lnTo>
                  <a:pt x="137054" y="366712"/>
                </a:lnTo>
                <a:lnTo>
                  <a:pt x="92456" y="347895"/>
                </a:lnTo>
                <a:lnTo>
                  <a:pt x="54673" y="318706"/>
                </a:lnTo>
                <a:lnTo>
                  <a:pt x="25484" y="280924"/>
                </a:lnTo>
                <a:lnTo>
                  <a:pt x="6667" y="236325"/>
                </a:lnTo>
                <a:lnTo>
                  <a:pt x="0" y="1866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09573"/>
            <a:ext cx="2670810" cy="245897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5158" y="2643378"/>
            <a:ext cx="293382" cy="39090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6520" y="2729299"/>
            <a:ext cx="2418080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b="1" dirty="0" err="1">
                <a:solidFill>
                  <a:srgbClr val="FFFFFF"/>
                </a:solidFill>
                <a:latin typeface="Cambria"/>
                <a:cs typeface="Cambria"/>
              </a:rPr>
              <a:t>Утримання</a:t>
            </a:r>
            <a:r>
              <a:rPr sz="1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spc="-4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2 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ФСК 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endParaRPr lang="en-US" sz="14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с. 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lang="en-US" sz="1400" b="1" dirty="0" smtClean="0">
                <a:solidFill>
                  <a:srgbClr val="FFFFFF"/>
                </a:solidFill>
                <a:latin typeface="Cambria"/>
                <a:cs typeface="Cambria"/>
              </a:rPr>
              <a:t>’</a:t>
            </a:r>
            <a:r>
              <a:rPr lang="uk-UA" sz="1400" b="1" dirty="0" err="1" smtClean="0">
                <a:solidFill>
                  <a:srgbClr val="FFFFFF"/>
                </a:solidFill>
                <a:latin typeface="Cambria"/>
                <a:cs typeface="Cambria"/>
              </a:rPr>
              <a:t>язівок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dirty="0" err="1">
                <a:solidFill>
                  <a:srgbClr val="FFFFFF"/>
                </a:solidFill>
                <a:latin typeface="Cambria"/>
                <a:cs typeface="Cambria"/>
              </a:rPr>
              <a:t>“Факел”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 та </a:t>
            </a:r>
            <a:endParaRPr lang="en-US" sz="14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с. </a:t>
            </a:r>
            <a:r>
              <a:rPr lang="uk-UA" sz="1400" b="1" dirty="0" err="1">
                <a:solidFill>
                  <a:srgbClr val="FFFFFF"/>
                </a:solidFill>
                <a:latin typeface="Cambria"/>
                <a:cs typeface="Cambria"/>
              </a:rPr>
              <a:t>Вербки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dirty="0" err="1">
                <a:solidFill>
                  <a:srgbClr val="FFFFFF"/>
                </a:solidFill>
                <a:latin typeface="Cambria"/>
                <a:cs typeface="Cambria"/>
              </a:rPr>
              <a:t>“Юніор”</a:t>
            </a:r>
            <a:endParaRPr lang="uk-UA" sz="14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145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вихованців 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3" name="object 50"/>
          <p:cNvGrpSpPr/>
          <p:nvPr/>
        </p:nvGrpSpPr>
        <p:grpSpPr>
          <a:xfrm>
            <a:off x="76200" y="3191510"/>
            <a:ext cx="8534400" cy="3133090"/>
            <a:chOff x="312674" y="2985770"/>
            <a:chExt cx="8534400" cy="3133090"/>
          </a:xfrm>
        </p:grpSpPr>
        <p:sp>
          <p:nvSpPr>
            <p:cNvPr id="51" name="object 51"/>
            <p:cNvSpPr/>
            <p:nvPr/>
          </p:nvSpPr>
          <p:spPr>
            <a:xfrm>
              <a:off x="6372606" y="2998470"/>
              <a:ext cx="515620" cy="513715"/>
            </a:xfrm>
            <a:custGeom>
              <a:avLst/>
              <a:gdLst/>
              <a:ahLst/>
              <a:cxnLst/>
              <a:rect l="l" t="t" r="r" b="b"/>
              <a:pathLst>
                <a:path w="515620" h="513714">
                  <a:moveTo>
                    <a:pt x="257555" y="0"/>
                  </a:moveTo>
                  <a:lnTo>
                    <a:pt x="211261" y="4136"/>
                  </a:lnTo>
                  <a:lnTo>
                    <a:pt x="167688" y="16061"/>
                  </a:lnTo>
                  <a:lnTo>
                    <a:pt x="127564" y="35051"/>
                  </a:lnTo>
                  <a:lnTo>
                    <a:pt x="91617" y="60383"/>
                  </a:lnTo>
                  <a:lnTo>
                    <a:pt x="60575" y="91330"/>
                  </a:lnTo>
                  <a:lnTo>
                    <a:pt x="35164" y="127169"/>
                  </a:lnTo>
                  <a:lnTo>
                    <a:pt x="16113" y="167175"/>
                  </a:lnTo>
                  <a:lnTo>
                    <a:pt x="4149" y="210625"/>
                  </a:lnTo>
                  <a:lnTo>
                    <a:pt x="0" y="256793"/>
                  </a:lnTo>
                  <a:lnTo>
                    <a:pt x="4149" y="302962"/>
                  </a:lnTo>
                  <a:lnTo>
                    <a:pt x="16113" y="346412"/>
                  </a:lnTo>
                  <a:lnTo>
                    <a:pt x="35164" y="386418"/>
                  </a:lnTo>
                  <a:lnTo>
                    <a:pt x="60575" y="422257"/>
                  </a:lnTo>
                  <a:lnTo>
                    <a:pt x="91617" y="453204"/>
                  </a:lnTo>
                  <a:lnTo>
                    <a:pt x="127564" y="478535"/>
                  </a:lnTo>
                  <a:lnTo>
                    <a:pt x="167688" y="497526"/>
                  </a:lnTo>
                  <a:lnTo>
                    <a:pt x="211261" y="509451"/>
                  </a:lnTo>
                  <a:lnTo>
                    <a:pt x="257555" y="513588"/>
                  </a:lnTo>
                  <a:lnTo>
                    <a:pt x="303850" y="509451"/>
                  </a:lnTo>
                  <a:lnTo>
                    <a:pt x="347423" y="497526"/>
                  </a:lnTo>
                  <a:lnTo>
                    <a:pt x="387547" y="478536"/>
                  </a:lnTo>
                  <a:lnTo>
                    <a:pt x="423494" y="453204"/>
                  </a:lnTo>
                  <a:lnTo>
                    <a:pt x="454536" y="422257"/>
                  </a:lnTo>
                  <a:lnTo>
                    <a:pt x="479947" y="386418"/>
                  </a:lnTo>
                  <a:lnTo>
                    <a:pt x="498998" y="346412"/>
                  </a:lnTo>
                  <a:lnTo>
                    <a:pt x="510962" y="302962"/>
                  </a:lnTo>
                  <a:lnTo>
                    <a:pt x="515112" y="256793"/>
                  </a:lnTo>
                  <a:lnTo>
                    <a:pt x="510962" y="210625"/>
                  </a:lnTo>
                  <a:lnTo>
                    <a:pt x="498998" y="167175"/>
                  </a:lnTo>
                  <a:lnTo>
                    <a:pt x="479947" y="127169"/>
                  </a:lnTo>
                  <a:lnTo>
                    <a:pt x="454536" y="91330"/>
                  </a:lnTo>
                  <a:lnTo>
                    <a:pt x="423494" y="60383"/>
                  </a:lnTo>
                  <a:lnTo>
                    <a:pt x="387547" y="35052"/>
                  </a:lnTo>
                  <a:lnTo>
                    <a:pt x="347423" y="16061"/>
                  </a:lnTo>
                  <a:lnTo>
                    <a:pt x="303850" y="4136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372606" y="2998470"/>
              <a:ext cx="515620" cy="513715"/>
            </a:xfrm>
            <a:custGeom>
              <a:avLst/>
              <a:gdLst/>
              <a:ahLst/>
              <a:cxnLst/>
              <a:rect l="l" t="t" r="r" b="b"/>
              <a:pathLst>
                <a:path w="515620" h="513714">
                  <a:moveTo>
                    <a:pt x="0" y="256793"/>
                  </a:moveTo>
                  <a:lnTo>
                    <a:pt x="4149" y="210625"/>
                  </a:lnTo>
                  <a:lnTo>
                    <a:pt x="16113" y="167175"/>
                  </a:lnTo>
                  <a:lnTo>
                    <a:pt x="35164" y="127169"/>
                  </a:lnTo>
                  <a:lnTo>
                    <a:pt x="60575" y="91330"/>
                  </a:lnTo>
                  <a:lnTo>
                    <a:pt x="91617" y="60383"/>
                  </a:lnTo>
                  <a:lnTo>
                    <a:pt x="127564" y="35051"/>
                  </a:lnTo>
                  <a:lnTo>
                    <a:pt x="167688" y="16061"/>
                  </a:lnTo>
                  <a:lnTo>
                    <a:pt x="211261" y="4136"/>
                  </a:lnTo>
                  <a:lnTo>
                    <a:pt x="257555" y="0"/>
                  </a:lnTo>
                  <a:lnTo>
                    <a:pt x="303850" y="4136"/>
                  </a:lnTo>
                  <a:lnTo>
                    <a:pt x="347423" y="16061"/>
                  </a:lnTo>
                  <a:lnTo>
                    <a:pt x="387547" y="35052"/>
                  </a:lnTo>
                  <a:lnTo>
                    <a:pt x="423494" y="60383"/>
                  </a:lnTo>
                  <a:lnTo>
                    <a:pt x="454536" y="91330"/>
                  </a:lnTo>
                  <a:lnTo>
                    <a:pt x="479947" y="127169"/>
                  </a:lnTo>
                  <a:lnTo>
                    <a:pt x="498998" y="167175"/>
                  </a:lnTo>
                  <a:lnTo>
                    <a:pt x="510962" y="210625"/>
                  </a:lnTo>
                  <a:lnTo>
                    <a:pt x="515112" y="256793"/>
                  </a:lnTo>
                  <a:lnTo>
                    <a:pt x="510962" y="302962"/>
                  </a:lnTo>
                  <a:lnTo>
                    <a:pt x="498998" y="346412"/>
                  </a:lnTo>
                  <a:lnTo>
                    <a:pt x="479947" y="386418"/>
                  </a:lnTo>
                  <a:lnTo>
                    <a:pt x="454536" y="422257"/>
                  </a:lnTo>
                  <a:lnTo>
                    <a:pt x="423494" y="453204"/>
                  </a:lnTo>
                  <a:lnTo>
                    <a:pt x="387547" y="478536"/>
                  </a:lnTo>
                  <a:lnTo>
                    <a:pt x="347423" y="497526"/>
                  </a:lnTo>
                  <a:lnTo>
                    <a:pt x="303850" y="509451"/>
                  </a:lnTo>
                  <a:lnTo>
                    <a:pt x="257555" y="513588"/>
                  </a:lnTo>
                  <a:lnTo>
                    <a:pt x="211261" y="509451"/>
                  </a:lnTo>
                  <a:lnTo>
                    <a:pt x="167688" y="497526"/>
                  </a:lnTo>
                  <a:lnTo>
                    <a:pt x="127564" y="478535"/>
                  </a:lnTo>
                  <a:lnTo>
                    <a:pt x="91617" y="453204"/>
                  </a:lnTo>
                  <a:lnTo>
                    <a:pt x="60575" y="422257"/>
                  </a:lnTo>
                  <a:lnTo>
                    <a:pt x="35164" y="386418"/>
                  </a:lnTo>
                  <a:lnTo>
                    <a:pt x="16113" y="346412"/>
                  </a:lnTo>
                  <a:lnTo>
                    <a:pt x="4149" y="302962"/>
                  </a:lnTo>
                  <a:lnTo>
                    <a:pt x="0" y="2567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5374" y="5732526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79">
                  <a:moveTo>
                    <a:pt x="186690" y="0"/>
                  </a:moveTo>
                  <a:lnTo>
                    <a:pt x="137058" y="6668"/>
                  </a:lnTo>
                  <a:lnTo>
                    <a:pt x="92461" y="25487"/>
                  </a:lnTo>
                  <a:lnTo>
                    <a:pt x="54678" y="54678"/>
                  </a:lnTo>
                  <a:lnTo>
                    <a:pt x="25487" y="92461"/>
                  </a:lnTo>
                  <a:lnTo>
                    <a:pt x="6668" y="137058"/>
                  </a:lnTo>
                  <a:lnTo>
                    <a:pt x="0" y="186690"/>
                  </a:lnTo>
                  <a:lnTo>
                    <a:pt x="6668" y="236321"/>
                  </a:lnTo>
                  <a:lnTo>
                    <a:pt x="25487" y="280918"/>
                  </a:lnTo>
                  <a:lnTo>
                    <a:pt x="54678" y="318701"/>
                  </a:lnTo>
                  <a:lnTo>
                    <a:pt x="92461" y="347892"/>
                  </a:lnTo>
                  <a:lnTo>
                    <a:pt x="137058" y="366711"/>
                  </a:lnTo>
                  <a:lnTo>
                    <a:pt x="186690" y="373380"/>
                  </a:lnTo>
                  <a:lnTo>
                    <a:pt x="236321" y="366711"/>
                  </a:lnTo>
                  <a:lnTo>
                    <a:pt x="280918" y="347892"/>
                  </a:lnTo>
                  <a:lnTo>
                    <a:pt x="318701" y="318701"/>
                  </a:lnTo>
                  <a:lnTo>
                    <a:pt x="347892" y="280918"/>
                  </a:lnTo>
                  <a:lnTo>
                    <a:pt x="366711" y="236321"/>
                  </a:lnTo>
                  <a:lnTo>
                    <a:pt x="373380" y="186690"/>
                  </a:lnTo>
                  <a:lnTo>
                    <a:pt x="366711" y="137058"/>
                  </a:lnTo>
                  <a:lnTo>
                    <a:pt x="347892" y="92461"/>
                  </a:lnTo>
                  <a:lnTo>
                    <a:pt x="318701" y="54678"/>
                  </a:lnTo>
                  <a:lnTo>
                    <a:pt x="280918" y="25487"/>
                  </a:lnTo>
                  <a:lnTo>
                    <a:pt x="236321" y="6668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25374" y="5732526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79">
                  <a:moveTo>
                    <a:pt x="0" y="186690"/>
                  </a:moveTo>
                  <a:lnTo>
                    <a:pt x="6668" y="137058"/>
                  </a:lnTo>
                  <a:lnTo>
                    <a:pt x="25487" y="92461"/>
                  </a:lnTo>
                  <a:lnTo>
                    <a:pt x="54678" y="54678"/>
                  </a:lnTo>
                  <a:lnTo>
                    <a:pt x="92461" y="25487"/>
                  </a:lnTo>
                  <a:lnTo>
                    <a:pt x="137058" y="6668"/>
                  </a:lnTo>
                  <a:lnTo>
                    <a:pt x="186690" y="0"/>
                  </a:lnTo>
                  <a:lnTo>
                    <a:pt x="236321" y="6668"/>
                  </a:lnTo>
                  <a:lnTo>
                    <a:pt x="280918" y="25487"/>
                  </a:lnTo>
                  <a:lnTo>
                    <a:pt x="318701" y="54678"/>
                  </a:lnTo>
                  <a:lnTo>
                    <a:pt x="347892" y="92461"/>
                  </a:lnTo>
                  <a:lnTo>
                    <a:pt x="366711" y="137058"/>
                  </a:lnTo>
                  <a:lnTo>
                    <a:pt x="373380" y="186690"/>
                  </a:lnTo>
                  <a:lnTo>
                    <a:pt x="366711" y="236321"/>
                  </a:lnTo>
                  <a:lnTo>
                    <a:pt x="347892" y="280918"/>
                  </a:lnTo>
                  <a:lnTo>
                    <a:pt x="318701" y="318701"/>
                  </a:lnTo>
                  <a:lnTo>
                    <a:pt x="280918" y="347892"/>
                  </a:lnTo>
                  <a:lnTo>
                    <a:pt x="236321" y="366711"/>
                  </a:lnTo>
                  <a:lnTo>
                    <a:pt x="186690" y="373380"/>
                  </a:lnTo>
                  <a:lnTo>
                    <a:pt x="137058" y="366711"/>
                  </a:lnTo>
                  <a:lnTo>
                    <a:pt x="92461" y="347892"/>
                  </a:lnTo>
                  <a:lnTo>
                    <a:pt x="54678" y="318701"/>
                  </a:lnTo>
                  <a:lnTo>
                    <a:pt x="25487" y="280918"/>
                  </a:lnTo>
                  <a:lnTo>
                    <a:pt x="6668" y="236321"/>
                  </a:lnTo>
                  <a:lnTo>
                    <a:pt x="0" y="1866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460485" y="4149090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186690" y="0"/>
                  </a:moveTo>
                  <a:lnTo>
                    <a:pt x="137054" y="6667"/>
                  </a:lnTo>
                  <a:lnTo>
                    <a:pt x="92455" y="25484"/>
                  </a:lnTo>
                  <a:lnTo>
                    <a:pt x="54673" y="54673"/>
                  </a:lnTo>
                  <a:lnTo>
                    <a:pt x="25484" y="92456"/>
                  </a:lnTo>
                  <a:lnTo>
                    <a:pt x="6667" y="137054"/>
                  </a:lnTo>
                  <a:lnTo>
                    <a:pt x="0" y="186690"/>
                  </a:lnTo>
                  <a:lnTo>
                    <a:pt x="6667" y="236325"/>
                  </a:lnTo>
                  <a:lnTo>
                    <a:pt x="25484" y="280924"/>
                  </a:lnTo>
                  <a:lnTo>
                    <a:pt x="54673" y="318706"/>
                  </a:lnTo>
                  <a:lnTo>
                    <a:pt x="92456" y="347895"/>
                  </a:lnTo>
                  <a:lnTo>
                    <a:pt x="137054" y="366712"/>
                  </a:lnTo>
                  <a:lnTo>
                    <a:pt x="186690" y="373380"/>
                  </a:lnTo>
                  <a:lnTo>
                    <a:pt x="236325" y="366712"/>
                  </a:lnTo>
                  <a:lnTo>
                    <a:pt x="280924" y="347895"/>
                  </a:lnTo>
                  <a:lnTo>
                    <a:pt x="318706" y="318706"/>
                  </a:lnTo>
                  <a:lnTo>
                    <a:pt x="347895" y="280924"/>
                  </a:lnTo>
                  <a:lnTo>
                    <a:pt x="366712" y="236325"/>
                  </a:lnTo>
                  <a:lnTo>
                    <a:pt x="373380" y="186690"/>
                  </a:lnTo>
                  <a:lnTo>
                    <a:pt x="366712" y="137054"/>
                  </a:lnTo>
                  <a:lnTo>
                    <a:pt x="347895" y="92456"/>
                  </a:lnTo>
                  <a:lnTo>
                    <a:pt x="318706" y="54673"/>
                  </a:lnTo>
                  <a:lnTo>
                    <a:pt x="280924" y="25484"/>
                  </a:lnTo>
                  <a:lnTo>
                    <a:pt x="236325" y="6667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460485" y="4149090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0" y="186690"/>
                  </a:moveTo>
                  <a:lnTo>
                    <a:pt x="6667" y="137054"/>
                  </a:lnTo>
                  <a:lnTo>
                    <a:pt x="25484" y="92456"/>
                  </a:lnTo>
                  <a:lnTo>
                    <a:pt x="54673" y="54673"/>
                  </a:lnTo>
                  <a:lnTo>
                    <a:pt x="92455" y="25484"/>
                  </a:lnTo>
                  <a:lnTo>
                    <a:pt x="137054" y="6667"/>
                  </a:lnTo>
                  <a:lnTo>
                    <a:pt x="186690" y="0"/>
                  </a:lnTo>
                  <a:lnTo>
                    <a:pt x="236325" y="6667"/>
                  </a:lnTo>
                  <a:lnTo>
                    <a:pt x="280924" y="25484"/>
                  </a:lnTo>
                  <a:lnTo>
                    <a:pt x="318706" y="54673"/>
                  </a:lnTo>
                  <a:lnTo>
                    <a:pt x="347895" y="92456"/>
                  </a:lnTo>
                  <a:lnTo>
                    <a:pt x="366712" y="137054"/>
                  </a:lnTo>
                  <a:lnTo>
                    <a:pt x="373380" y="186690"/>
                  </a:lnTo>
                  <a:lnTo>
                    <a:pt x="366712" y="236325"/>
                  </a:lnTo>
                  <a:lnTo>
                    <a:pt x="347895" y="280924"/>
                  </a:lnTo>
                  <a:lnTo>
                    <a:pt x="318706" y="318706"/>
                  </a:lnTo>
                  <a:lnTo>
                    <a:pt x="280924" y="347895"/>
                  </a:lnTo>
                  <a:lnTo>
                    <a:pt x="236325" y="366712"/>
                  </a:lnTo>
                  <a:lnTo>
                    <a:pt x="186690" y="373380"/>
                  </a:lnTo>
                  <a:lnTo>
                    <a:pt x="137054" y="366712"/>
                  </a:lnTo>
                  <a:lnTo>
                    <a:pt x="92456" y="347895"/>
                  </a:lnTo>
                  <a:lnTo>
                    <a:pt x="54673" y="318706"/>
                  </a:lnTo>
                  <a:lnTo>
                    <a:pt x="25484" y="280924"/>
                  </a:lnTo>
                  <a:lnTo>
                    <a:pt x="6667" y="236325"/>
                  </a:lnTo>
                  <a:lnTo>
                    <a:pt x="0" y="1866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3190" y="1143000"/>
            <a:ext cx="2670810" cy="24589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349365" y="1909573"/>
            <a:ext cx="2794635" cy="1010533"/>
          </a:xfrm>
          <a:prstGeom prst="rect">
            <a:avLst/>
          </a:prstGeom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324,8</a:t>
            </a:r>
            <a:r>
              <a:rPr sz="3200" b="1" spc="-7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endParaRPr lang="uk-UA" sz="3200" b="1" spc="-70" dirty="0" smtClean="0">
              <a:ln>
                <a:solidFill>
                  <a:schemeClr val="tx1"/>
                </a:solidFill>
              </a:ln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тис</a:t>
            </a:r>
            <a:r>
              <a:rPr sz="32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.</a:t>
            </a:r>
            <a:r>
              <a:rPr sz="3200" b="1" spc="-5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3200" b="1" spc="-2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грн.</a:t>
            </a:r>
            <a:endParaRPr sz="3200" dirty="0">
              <a:ln>
                <a:solidFill>
                  <a:schemeClr val="tx1"/>
                </a:solidFill>
              </a:ln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S:\КРАВЕЦЬ\картинки презентація\місцевий бюдже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7976" y="2669783"/>
            <a:ext cx="3490561" cy="2350546"/>
          </a:xfrm>
          <a:prstGeom prst="rect">
            <a:avLst/>
          </a:prstGeom>
          <a:noFill/>
        </p:spPr>
      </p:pic>
      <p:sp>
        <p:nvSpPr>
          <p:cNvPr id="61" name="Стрелка вниз 60"/>
          <p:cNvSpPr/>
          <p:nvPr/>
        </p:nvSpPr>
        <p:spPr>
          <a:xfrm rot="3826536">
            <a:off x="6358870" y="2928401"/>
            <a:ext cx="434284" cy="90598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41B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Стрелка вниз 61"/>
          <p:cNvSpPr/>
          <p:nvPr/>
        </p:nvSpPr>
        <p:spPr>
          <a:xfrm rot="17399319">
            <a:off x="2842733" y="2919392"/>
            <a:ext cx="424055" cy="9401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41B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1195754" y="1134208"/>
            <a:ext cx="7253654" cy="152986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endParaRPr lang="ru-RU" sz="2000" b="1" kern="0" dirty="0" smtClean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20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РАЗОМ ДОХОДІВ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20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78 705,1 тис. </a:t>
            </a:r>
            <a:r>
              <a:rPr lang="uk-UA" sz="2000" b="1" kern="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грн</a:t>
            </a:r>
            <a:r>
              <a:rPr lang="uk-UA" sz="20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uk-UA" sz="145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, з них: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45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ВЛАСНІ ДОХОДИ - 63 030</a:t>
            </a:r>
            <a:r>
              <a:rPr lang="uk-UA" sz="15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,8 </a:t>
            </a:r>
            <a:r>
              <a:rPr lang="uk-UA" sz="1500" b="1" kern="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тис.грн</a:t>
            </a:r>
            <a:r>
              <a:rPr lang="uk-UA" sz="15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uk-UA" sz="145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(80,1 %)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45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ТРАНСФЕРТИ – 15 674</a:t>
            </a:r>
            <a:r>
              <a:rPr lang="uk-UA" sz="15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,3 </a:t>
            </a:r>
            <a:r>
              <a:rPr lang="uk-UA" sz="1500" b="1" kern="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тис.грн</a:t>
            </a:r>
            <a:r>
              <a:rPr lang="uk-UA" sz="150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uk-UA" sz="145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(19,9 % )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endParaRPr lang="uk-UA" sz="1450" b="1" kern="0" dirty="0" smtClean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450" b="1" kern="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endParaRPr lang="uk-UA" sz="1450" b="1" kern="0" dirty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69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доходів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                 за І квартал 2026 року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199" y="2514600"/>
            <a:ext cx="2215661" cy="120454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 smtClean="0">
              <a:solidFill>
                <a:schemeClr val="tx1"/>
              </a:solidFill>
            </a:endParaRPr>
          </a:p>
          <a:p>
            <a:pPr algn="ctr"/>
            <a:endParaRPr lang="uk-UA" sz="1600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Доходи загального фонду всього: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77 883,8 </a:t>
            </a:r>
            <a:r>
              <a:rPr lang="uk-UA" b="1" dirty="0" err="1" smtClean="0">
                <a:solidFill>
                  <a:schemeClr val="tx1"/>
                </a:solidFill>
              </a:rPr>
              <a:t>тис.грн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</a:rPr>
              <a:t> (107,8% до плану)</a:t>
            </a:r>
          </a:p>
          <a:p>
            <a:pPr algn="ctr"/>
            <a:endParaRPr lang="uk-UA" sz="16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26115" y="2628900"/>
            <a:ext cx="2259623" cy="113420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Доходи </a:t>
            </a:r>
            <a:r>
              <a:rPr lang="uk-UA" sz="1650" b="1" dirty="0" smtClean="0">
                <a:solidFill>
                  <a:schemeClr val="tx1"/>
                </a:solidFill>
              </a:rPr>
              <a:t>спеціального фонду всього: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821,3 </a:t>
            </a:r>
            <a:r>
              <a:rPr lang="uk-UA" b="1" dirty="0" err="1" smtClean="0">
                <a:solidFill>
                  <a:schemeClr val="tx1"/>
                </a:solidFill>
              </a:rPr>
              <a:t>тис.грн</a:t>
            </a:r>
            <a:r>
              <a:rPr lang="uk-UA" sz="165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1650" b="1" dirty="0" smtClean="0">
                <a:solidFill>
                  <a:schemeClr val="tx1"/>
                </a:solidFill>
              </a:rPr>
              <a:t>(128,8% до плану)</a:t>
            </a:r>
            <a:endParaRPr lang="ru-RU" sz="1650" b="1" dirty="0">
              <a:solidFill>
                <a:schemeClr val="tx1"/>
              </a:solidFill>
            </a:endParaRPr>
          </a:p>
        </p:txBody>
      </p:sp>
      <p:sp>
        <p:nvSpPr>
          <p:cNvPr id="41" name="Двойная стрелка вверх/вниз 40"/>
          <p:cNvSpPr/>
          <p:nvPr/>
        </p:nvSpPr>
        <p:spPr>
          <a:xfrm rot="2704647">
            <a:off x="1011116" y="3666395"/>
            <a:ext cx="484632" cy="8968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верх/вниз 41"/>
          <p:cNvSpPr/>
          <p:nvPr/>
        </p:nvSpPr>
        <p:spPr>
          <a:xfrm rot="20106289">
            <a:off x="2280139" y="3695698"/>
            <a:ext cx="484632" cy="13598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верх/вниз 42"/>
          <p:cNvSpPr/>
          <p:nvPr/>
        </p:nvSpPr>
        <p:spPr>
          <a:xfrm rot="20106289">
            <a:off x="7802422" y="3762594"/>
            <a:ext cx="484632" cy="7476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верх/вниз 43"/>
          <p:cNvSpPr/>
          <p:nvPr/>
        </p:nvSpPr>
        <p:spPr>
          <a:xfrm rot="1907410">
            <a:off x="6670433" y="3689837"/>
            <a:ext cx="484632" cy="13598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Screenshot_2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801" y="4525029"/>
            <a:ext cx="783537" cy="647700"/>
          </a:xfrm>
          <a:prstGeom prst="rect">
            <a:avLst/>
          </a:prstGeom>
        </p:spPr>
      </p:pic>
      <p:pic>
        <p:nvPicPr>
          <p:cNvPr id="20" name="Рисунок 19" descr="Screenshot_2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976" y="5250473"/>
            <a:ext cx="783537" cy="647700"/>
          </a:xfrm>
          <a:prstGeom prst="rect">
            <a:avLst/>
          </a:prstGeom>
        </p:spPr>
      </p:pic>
      <p:pic>
        <p:nvPicPr>
          <p:cNvPr id="21" name="Рисунок 20" descr="Screenshot_2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1924" y="5250473"/>
            <a:ext cx="783537" cy="647700"/>
          </a:xfrm>
          <a:prstGeom prst="rect">
            <a:avLst/>
          </a:prstGeom>
        </p:spPr>
      </p:pic>
      <p:pic>
        <p:nvPicPr>
          <p:cNvPr id="22" name="Рисунок 21" descr="Screenshot_2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5812" y="4696479"/>
            <a:ext cx="783537" cy="647700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2389208" y="5013814"/>
            <a:ext cx="1971777" cy="11184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Офіційні трансферти ЗФ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15 591,0 тис. грн. (99,97 % до плану)</a:t>
            </a:r>
            <a:endParaRPr lang="uk-UA" sz="1350" b="1" dirty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66" name="Скругленный прямоугольник 24"/>
          <p:cNvSpPr/>
          <p:nvPr/>
        </p:nvSpPr>
        <p:spPr>
          <a:xfrm>
            <a:off x="4938346" y="4991100"/>
            <a:ext cx="1996664" cy="10902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Офіційні трансферти СФ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83,3 </a:t>
            </a:r>
            <a:r>
              <a:rPr lang="uk-UA" sz="1350" b="1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тис.грн</a:t>
            </a: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(100% до плану)              </a:t>
            </a:r>
            <a:endParaRPr lang="uk-UA" sz="1350" b="1" dirty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65" name="Скругленный прямоугольник 24"/>
          <p:cNvSpPr/>
          <p:nvPr/>
        </p:nvSpPr>
        <p:spPr>
          <a:xfrm>
            <a:off x="6977504" y="4633545"/>
            <a:ext cx="2166496" cy="10814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Власні  доходи спеціального фонду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738,0 тис. грн.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(133,1% до плану)</a:t>
            </a:r>
            <a:endParaRPr lang="uk-UA" sz="1350" b="1" dirty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46084" y="4534471"/>
            <a:ext cx="1910254" cy="10398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35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Власні доходи загального фонду                     62 292,8  тис. грн. (110,0 % до плану)</a:t>
            </a:r>
            <a:endParaRPr lang="uk-UA" sz="1350" b="1" dirty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3 -4.44444E-6 C -0.13802 -0.00347 -0.13264 -0.0081 -0.12726 -0.01041 C -0.12552 -0.0125 -0.12396 -0.01481 -0.12205 -0.01713 C -0.12153 -0.01828 -0.11962 -0.0206 -0.11962 -0.0199 C -0.11771 -0.02777 -0.11545 -0.03194 -0.1132 -0.0375 C -0.11198 -0.04097 -0.11129 -0.04838 -0.10973 -0.05115 C -0.1066 -0.06759 -0.10348 -0.07824 -0.10035 -0.09189 C -0.09913 -0.10393 -0.09723 -0.1118 -0.09566 -0.11574 C -0.09445 -0.12824 -0.09375 -0.13055 -0.09254 -0.13958 C -0.09115 -0.15717 -0.08872 -0.17523 -0.08716 -0.18726 C -0.08681 -0.19004 -0.08646 -0.19444 -0.08611 -0.19745 C -0.08559 -0.20254 -0.0842 -0.21088 -0.0842 -0.21041 C -0.08073 -0.26527 -0.0665 -0.23472 -0.06528 -0.23472 " pathEditMode="relative" rAng="0" ptsTypes="ffffffffffff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125 -0.00486 -0.02483 -0.01134 -0.03733 -0.01458 C -0.04132 -0.01782 -0.04549 -0.02106 -0.04948 -0.02407 C -0.05139 -0.02569 -0.05556 -0.02893 -0.05556 -0.02824 C -0.06025 -0.03912 -0.06528 -0.04467 -0.07032 -0.05278 C -0.07361 -0.05741 -0.07535 -0.06782 -0.07865 -0.07153 C -0.08594 -0.09467 -0.09358 -0.10972 -0.10104 -0.12893 C -0.10382 -0.14537 -0.10868 -0.15648 -0.1125 -0.16227 C -0.11528 -0.1794 -0.11667 -0.18264 -0.11997 -0.19537 C -0.12257 -0.21991 -0.12882 -0.24514 -0.13264 -0.26204 C -0.13351 -0.26597 -0.13403 -0.27199 -0.1349 -0.27616 C -0.13629 -0.28333 -0.13941 -0.29537 -0.13941 -0.29467 C -0.1474 -0.37106 -0.18125 -0.3287 -0.18438 -0.3287 " pathEditMode="relative" rAng="0" ptsTypes="ffffffffffffA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1076 -0.00486 0.02152 -0.01134 0.03264 -0.01458 C 0.03611 -0.01782 0.03941 -0.02106 0.04305 -0.02407 C 0.04479 -0.02569 0.04826 -0.02893 0.04826 -0.02824 C 0.0526 -0.03912 0.05694 -0.04467 0.06128 -0.05278 C 0.06406 -0.05741 0.06562 -0.06782 0.06857 -0.07153 C 0.075 -0.09467 0.08159 -0.10972 0.08819 -0.12893 C 0.09045 -0.14537 0.09479 -0.15648 0.09809 -0.16227 C 0.10034 -0.1794 0.10191 -0.18264 0.10468 -0.19537 C 0.10659 -0.21991 0.11232 -0.24514 0.11562 -0.26204 C 0.11649 -0.26597 0.11684 -0.27199 0.11753 -0.27616 C 0.11892 -0.28333 0.12135 -0.29537 0.12135 -0.29467 C 0.12847 -0.37106 0.15781 -0.3287 0.16076 -0.3287 " pathEditMode="relative" rAng="0" ptsTypes="ffffffffffffA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4.44444E-6 C 0.07292 -0.0037 0.07101 -0.00856 0.06875 -0.01088 C 0.06806 -0.01342 0.06719 -0.01574 0.06684 -0.01805 C 0.06632 -0.01921 0.06563 -0.02175 0.06563 -0.02083 C 0.06476 -0.02893 0.06406 -0.03333 0.06302 -0.03888 C 0.0625 -0.04259 0.06233 -0.05023 0.06181 -0.053 C 0.06059 -0.07013 0.05903 -0.08101 0.05781 -0.09537 C 0.05764 -0.1074 0.0566 -0.11574 0.05608 -0.11967 C 0.05556 -0.1324 0.05538 -0.13495 0.05469 -0.14444 C 0.05434 -0.1625 0.05313 -0.18101 0.05261 -0.19328 C 0.05243 -0.19652 0.05243 -0.20092 0.05209 -0.2037 C 0.05191 -0.20925 0.05139 -0.21805 0.05139 -0.21736 C 0.05018 -0.27361 0.04445 -0.24259 0.04375 -0.24259 " pathEditMode="relative" rAng="0" ptsTypes="ffffffffffffA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8" grpId="0" animBg="1"/>
      <p:bldP spid="69" grpId="0"/>
      <p:bldP spid="17" grpId="1" animBg="1"/>
      <p:bldP spid="36" grpId="1" animBg="1"/>
      <p:bldP spid="41" grpId="0" animBg="1"/>
      <p:bldP spid="42" grpId="0" animBg="1"/>
      <p:bldP spid="43" grpId="0" animBg="1"/>
      <p:bldP spid="44" grpId="0" animBg="1"/>
      <p:bldP spid="64" grpId="1" animBg="1"/>
      <p:bldP spid="66" grpId="1" animBg="1"/>
      <p:bldP spid="65" grpId="1" animBg="1"/>
      <p:bldP spid="6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eomikao-technology-1200x900.jpg"/>
          <p:cNvPicPr>
            <a:picLocks noChangeAspect="1"/>
          </p:cNvPicPr>
          <p:nvPr/>
        </p:nvPicPr>
        <p:blipFill>
          <a:blip r:embed="rId2" cstate="print"/>
          <a:srcRect t="3611" b="5190"/>
          <a:stretch>
            <a:fillRect/>
          </a:stretch>
        </p:blipFill>
        <p:spPr>
          <a:xfrm>
            <a:off x="0" y="600075"/>
            <a:ext cx="9144000" cy="625444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" y="666750"/>
          <a:ext cx="9143998" cy="618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0" y="28575"/>
            <a:ext cx="9143999" cy="1038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загального фонду бюджету </a:t>
            </a:r>
            <a:r>
              <a:rPr kumimoji="0" lang="uk-UA" sz="265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Вербківської</a:t>
            </a: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СТГ по галузі </a:t>
            </a:r>
            <a:r>
              <a:rPr kumimoji="0" lang="uk-UA" sz="265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“Житлово-комунальне</a:t>
            </a: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господарство ”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за І квартал 2026 року</a:t>
            </a:r>
            <a:endParaRPr kumimoji="0" lang="ru-RU" sz="265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194" name="AutoShape 2" descr="Благоустрій – візитівка кожного населеного пункту :: Офіційний сайт міста  Миргород. Офіційний сайт Миргородської міськ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96" name="AutoShape 4" descr="Благоустрій – візитівка кожного населеного пункту :: Офіційний сайт міста  Миргород. Офіційний сайт Миргородської міськ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Овал 4"/>
          <p:cNvSpPr/>
          <p:nvPr/>
        </p:nvSpPr>
        <p:spPr>
          <a:xfrm>
            <a:off x="1727601" y="5389391"/>
            <a:ext cx="1063224" cy="114127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4" name="Заголовок 9"/>
          <p:cNvSpPr txBox="1">
            <a:spLocks noGrp="1"/>
          </p:cNvSpPr>
          <p:nvPr>
            <p:ph type="title"/>
          </p:nvPr>
        </p:nvSpPr>
        <p:spPr>
          <a:xfrm>
            <a:off x="3801" y="247651"/>
            <a:ext cx="9140199" cy="828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загального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по галузі </a:t>
            </a:r>
            <a:r>
              <a:rPr kumimoji="0" lang="uk-UA" sz="26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“</a:t>
            </a:r>
            <a:r>
              <a:rPr lang="uk-UA" sz="265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Економічна</a:t>
            </a:r>
            <a:r>
              <a:rPr kumimoji="0" lang="uk-UA" sz="26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kumimoji="0" lang="uk-UA" sz="265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діяльність</a:t>
            </a:r>
            <a:r>
              <a:rPr kumimoji="0" lang="uk-UA" sz="26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”</a:t>
            </a:r>
            <a:r>
              <a:rPr kumimoji="0" lang="uk-UA" sz="26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</a:t>
            </a:r>
            <a:br>
              <a:rPr kumimoji="0" lang="uk-UA" sz="26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за І квартал 2026 року</a:t>
            </a:r>
            <a:endParaRPr kumimoji="0" lang="uk-UA" sz="26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7" name="Рисунок 6" descr="raz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76" y="3193256"/>
            <a:ext cx="4676775" cy="233838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70476" y="1528762"/>
          <a:ext cx="9000000" cy="147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real-estate-house-appraisal-inspecto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3950" y="4019549"/>
            <a:ext cx="4067175" cy="272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30024"/>
            <a:ext cx="9144507" cy="827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96850" marR="5080" indent="-184785" algn="ctr">
              <a:lnSpc>
                <a:spcPct val="100000"/>
              </a:lnSpc>
              <a:spcBef>
                <a:spcPts val="95"/>
              </a:spcBef>
              <a:tabLst>
                <a:tab pos="3263900" algn="l"/>
              </a:tabLst>
            </a:pPr>
            <a:r>
              <a:rPr lang="uk-UA" sz="26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Інші видатки бюджету </a:t>
            </a:r>
            <a:r>
              <a:rPr lang="uk-UA" sz="265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Вербківської</a:t>
            </a:r>
            <a:r>
              <a:rPr lang="uk-UA" sz="26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 СТГ </a:t>
            </a:r>
            <a:br>
              <a:rPr lang="uk-UA" sz="26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</a:br>
            <a:r>
              <a:rPr lang="uk-UA" sz="26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за І квартал 2026 року</a:t>
            </a:r>
            <a:endParaRPr lang="uk-UA" sz="26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685800" y="1371600"/>
            <a:ext cx="3482340" cy="1723160"/>
            <a:chOff x="685800" y="1371600"/>
            <a:chExt cx="3482340" cy="2113280"/>
          </a:xfrm>
        </p:grpSpPr>
        <p:grpSp>
          <p:nvGrpSpPr>
            <p:cNvPr id="3" name="object 9"/>
            <p:cNvGrpSpPr/>
            <p:nvPr/>
          </p:nvGrpSpPr>
          <p:grpSpPr>
            <a:xfrm>
              <a:off x="685800" y="1371600"/>
              <a:ext cx="3482340" cy="2113280"/>
              <a:chOff x="672337" y="1760473"/>
              <a:chExt cx="3482340" cy="2113280"/>
            </a:xfrm>
          </p:grpSpPr>
          <p:pic>
            <p:nvPicPr>
              <p:cNvPr id="10" name="object 1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5037" y="1773173"/>
                <a:ext cx="3456432" cy="20878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object 11"/>
              <p:cNvSpPr/>
              <p:nvPr/>
            </p:nvSpPr>
            <p:spPr>
              <a:xfrm>
                <a:off x="685037" y="1773173"/>
                <a:ext cx="3456940" cy="2087880"/>
              </a:xfrm>
              <a:custGeom>
                <a:avLst/>
                <a:gdLst/>
                <a:ahLst/>
                <a:cxnLst/>
                <a:rect l="l" t="t" r="r" b="b"/>
                <a:pathLst>
                  <a:path w="3456940" h="2087879">
                    <a:moveTo>
                      <a:pt x="0" y="347979"/>
                    </a:moveTo>
                    <a:lnTo>
                      <a:pt x="3176" y="300768"/>
                    </a:lnTo>
                    <a:lnTo>
                      <a:pt x="12429" y="255484"/>
                    </a:lnTo>
                    <a:lnTo>
                      <a:pt x="27345" y="212544"/>
                    </a:lnTo>
                    <a:lnTo>
                      <a:pt x="47508" y="172362"/>
                    </a:lnTo>
                    <a:lnTo>
                      <a:pt x="72504" y="135353"/>
                    </a:lnTo>
                    <a:lnTo>
                      <a:pt x="101919" y="101933"/>
                    </a:lnTo>
                    <a:lnTo>
                      <a:pt x="135337" y="72516"/>
                    </a:lnTo>
                    <a:lnTo>
                      <a:pt x="172345" y="47516"/>
                    </a:lnTo>
                    <a:lnTo>
                      <a:pt x="212528" y="27350"/>
                    </a:lnTo>
                    <a:lnTo>
                      <a:pt x="255471" y="12432"/>
                    </a:lnTo>
                    <a:lnTo>
                      <a:pt x="300760" y="3177"/>
                    </a:lnTo>
                    <a:lnTo>
                      <a:pt x="347980" y="0"/>
                    </a:lnTo>
                    <a:lnTo>
                      <a:pt x="3108452" y="0"/>
                    </a:lnTo>
                    <a:lnTo>
                      <a:pt x="3155663" y="3177"/>
                    </a:lnTo>
                    <a:lnTo>
                      <a:pt x="3200947" y="12432"/>
                    </a:lnTo>
                    <a:lnTo>
                      <a:pt x="3243887" y="27350"/>
                    </a:lnTo>
                    <a:lnTo>
                      <a:pt x="3284069" y="47516"/>
                    </a:lnTo>
                    <a:lnTo>
                      <a:pt x="3321078" y="72516"/>
                    </a:lnTo>
                    <a:lnTo>
                      <a:pt x="3354498" y="101933"/>
                    </a:lnTo>
                    <a:lnTo>
                      <a:pt x="3383915" y="135353"/>
                    </a:lnTo>
                    <a:lnTo>
                      <a:pt x="3408915" y="172362"/>
                    </a:lnTo>
                    <a:lnTo>
                      <a:pt x="3429081" y="212544"/>
                    </a:lnTo>
                    <a:lnTo>
                      <a:pt x="3443999" y="255484"/>
                    </a:lnTo>
                    <a:lnTo>
                      <a:pt x="3453254" y="300768"/>
                    </a:lnTo>
                    <a:lnTo>
                      <a:pt x="3456432" y="347979"/>
                    </a:lnTo>
                    <a:lnTo>
                      <a:pt x="3456432" y="1739900"/>
                    </a:lnTo>
                    <a:lnTo>
                      <a:pt x="3453254" y="1787111"/>
                    </a:lnTo>
                    <a:lnTo>
                      <a:pt x="3443999" y="1832395"/>
                    </a:lnTo>
                    <a:lnTo>
                      <a:pt x="3429081" y="1875335"/>
                    </a:lnTo>
                    <a:lnTo>
                      <a:pt x="3408915" y="1915517"/>
                    </a:lnTo>
                    <a:lnTo>
                      <a:pt x="3383915" y="1952526"/>
                    </a:lnTo>
                    <a:lnTo>
                      <a:pt x="3354498" y="1985946"/>
                    </a:lnTo>
                    <a:lnTo>
                      <a:pt x="3321078" y="2015363"/>
                    </a:lnTo>
                    <a:lnTo>
                      <a:pt x="3284069" y="2040363"/>
                    </a:lnTo>
                    <a:lnTo>
                      <a:pt x="3243887" y="2060529"/>
                    </a:lnTo>
                    <a:lnTo>
                      <a:pt x="3200947" y="2075447"/>
                    </a:lnTo>
                    <a:lnTo>
                      <a:pt x="3155663" y="2084702"/>
                    </a:lnTo>
                    <a:lnTo>
                      <a:pt x="3108452" y="2087880"/>
                    </a:lnTo>
                    <a:lnTo>
                      <a:pt x="347980" y="2087880"/>
                    </a:lnTo>
                    <a:lnTo>
                      <a:pt x="300760" y="2084702"/>
                    </a:lnTo>
                    <a:lnTo>
                      <a:pt x="255471" y="2075447"/>
                    </a:lnTo>
                    <a:lnTo>
                      <a:pt x="212528" y="2060529"/>
                    </a:lnTo>
                    <a:lnTo>
                      <a:pt x="172345" y="2040363"/>
                    </a:lnTo>
                    <a:lnTo>
                      <a:pt x="135337" y="2015363"/>
                    </a:lnTo>
                    <a:lnTo>
                      <a:pt x="101919" y="1985946"/>
                    </a:lnTo>
                    <a:lnTo>
                      <a:pt x="72504" y="1952526"/>
                    </a:lnTo>
                    <a:lnTo>
                      <a:pt x="47508" y="1915517"/>
                    </a:lnTo>
                    <a:lnTo>
                      <a:pt x="27345" y="1875335"/>
                    </a:lnTo>
                    <a:lnTo>
                      <a:pt x="12429" y="1832395"/>
                    </a:lnTo>
                    <a:lnTo>
                      <a:pt x="3176" y="1787111"/>
                    </a:lnTo>
                    <a:lnTo>
                      <a:pt x="0" y="1739900"/>
                    </a:lnTo>
                    <a:lnTo>
                      <a:pt x="0" y="347979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838200" y="1831434"/>
              <a:ext cx="3200400" cy="14060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Times New Roman"/>
                  <a:cs typeface="Times New Roman"/>
                </a:rPr>
                <a:t>“</a:t>
              </a:r>
              <a:r>
                <a:rPr lang="uk-UA" sz="1800" b="1" spc="-10" dirty="0">
                  <a:latin typeface="Times New Roman"/>
                  <a:cs typeface="Times New Roman"/>
                </a:rPr>
                <a:t>Інша</a:t>
              </a:r>
              <a:r>
                <a:rPr sz="1800" b="1" spc="-20" dirty="0">
                  <a:latin typeface="Times New Roman"/>
                  <a:cs typeface="Times New Roman"/>
                </a:rPr>
                <a:t> </a:t>
              </a:r>
              <a:r>
                <a:rPr sz="1800" b="1" spc="-10" dirty="0">
                  <a:latin typeface="Times New Roman"/>
                  <a:cs typeface="Times New Roman"/>
                </a:rPr>
                <a:t>діяльність”</a:t>
              </a:r>
              <a:r>
                <a:rPr sz="1800" b="1" dirty="0">
                  <a:latin typeface="Times New Roman"/>
                  <a:cs typeface="Times New Roman"/>
                </a:rPr>
                <a:t> </a:t>
              </a:r>
              <a:endParaRPr lang="uk-UA" sz="1800" b="1" dirty="0">
                <a:latin typeface="Times New Roman"/>
                <a:cs typeface="Times New Roman"/>
              </a:endParaRPr>
            </a:p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b="1" spc="-25" dirty="0" smtClean="0">
                  <a:latin typeface="Times New Roman"/>
                  <a:cs typeface="Times New Roman"/>
                </a:rPr>
                <a:t>1 136,3 </a:t>
              </a:r>
              <a:r>
                <a:rPr sz="1800" b="1" dirty="0" err="1" smtClean="0">
                  <a:latin typeface="Times New Roman"/>
                  <a:cs typeface="Times New Roman"/>
                </a:rPr>
                <a:t>тис</a:t>
              </a:r>
              <a:r>
                <a:rPr sz="1800" b="1" dirty="0">
                  <a:latin typeface="Times New Roman"/>
                  <a:cs typeface="Times New Roman"/>
                </a:rPr>
                <a:t>.</a:t>
              </a:r>
              <a:r>
                <a:rPr sz="1800" b="1" spc="-5" dirty="0">
                  <a:latin typeface="Times New Roman"/>
                  <a:cs typeface="Times New Roman"/>
                </a:rPr>
                <a:t> </a:t>
              </a:r>
              <a:r>
                <a:rPr lang="ru-RU" sz="1800" b="1" dirty="0" smtClean="0">
                  <a:latin typeface="Times New Roman"/>
                  <a:cs typeface="Times New Roman"/>
                </a:rPr>
                <a:t>г</a:t>
              </a:r>
              <a:r>
                <a:rPr sz="1800" b="1" dirty="0" err="1" smtClean="0">
                  <a:latin typeface="Times New Roman"/>
                  <a:cs typeface="Times New Roman"/>
                </a:rPr>
                <a:t>рн</a:t>
              </a:r>
              <a:r>
                <a:rPr sz="1800" b="1" spc="-20" dirty="0" smtClean="0">
                  <a:latin typeface="Times New Roman"/>
                  <a:cs typeface="Times New Roman"/>
                </a:rPr>
                <a:t> </a:t>
              </a:r>
              <a:endParaRPr lang="uk-UA" sz="1800" b="1" spc="-20" dirty="0" smtClean="0">
                <a:latin typeface="Times New Roman"/>
                <a:cs typeface="Times New Roman"/>
              </a:endParaRPr>
            </a:p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800" b="1" spc="-20" dirty="0" smtClean="0">
                  <a:latin typeface="Times New Roman"/>
                  <a:cs typeface="Times New Roman"/>
                </a:rPr>
                <a:t>на </a:t>
              </a:r>
              <a:r>
                <a:rPr lang="uk-UA" sz="1800" b="1" spc="-10" dirty="0" smtClean="0">
                  <a:latin typeface="Times New Roman"/>
                  <a:cs typeface="Times New Roman"/>
                </a:rPr>
                <a:t>утримання </a:t>
              </a:r>
              <a:r>
                <a:rPr lang="uk-UA" sz="1800" b="1" spc="-10" dirty="0">
                  <a:latin typeface="Times New Roman"/>
                  <a:cs typeface="Times New Roman"/>
                </a:rPr>
                <a:t>місцевої пожежної </a:t>
              </a:r>
              <a:r>
                <a:rPr lang="uk-UA" sz="1800" b="1" spc="-10" dirty="0" smtClean="0">
                  <a:latin typeface="Times New Roman"/>
                  <a:cs typeface="Times New Roman"/>
                </a:rPr>
                <a:t>охорони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5029200" y="1371601"/>
            <a:ext cx="3769995" cy="1723160"/>
            <a:chOff x="5029200" y="1371600"/>
            <a:chExt cx="3769995" cy="2040255"/>
          </a:xfrm>
        </p:grpSpPr>
        <p:grpSp>
          <p:nvGrpSpPr>
            <p:cNvPr id="5" name="object 16"/>
            <p:cNvGrpSpPr/>
            <p:nvPr/>
          </p:nvGrpSpPr>
          <p:grpSpPr>
            <a:xfrm>
              <a:off x="5029200" y="1371600"/>
              <a:ext cx="3769995" cy="2040255"/>
              <a:chOff x="5064505" y="1833626"/>
              <a:chExt cx="3769995" cy="2040255"/>
            </a:xfrm>
          </p:grpSpPr>
          <p:pic>
            <p:nvPicPr>
              <p:cNvPr id="17" name="object 1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7205" y="1846326"/>
                <a:ext cx="3744468" cy="20147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object 18"/>
              <p:cNvSpPr/>
              <p:nvPr/>
            </p:nvSpPr>
            <p:spPr>
              <a:xfrm>
                <a:off x="5077205" y="1846326"/>
                <a:ext cx="3744595" cy="2014855"/>
              </a:xfrm>
              <a:custGeom>
                <a:avLst/>
                <a:gdLst/>
                <a:ahLst/>
                <a:cxnLst/>
                <a:rect l="l" t="t" r="r" b="b"/>
                <a:pathLst>
                  <a:path w="3744595" h="2014854">
                    <a:moveTo>
                      <a:pt x="0" y="335788"/>
                    </a:moveTo>
                    <a:lnTo>
                      <a:pt x="3641" y="286174"/>
                    </a:lnTo>
                    <a:lnTo>
                      <a:pt x="14219" y="238819"/>
                    </a:lnTo>
                    <a:lnTo>
                      <a:pt x="31213" y="194241"/>
                    </a:lnTo>
                    <a:lnTo>
                      <a:pt x="54105" y="152961"/>
                    </a:lnTo>
                    <a:lnTo>
                      <a:pt x="82373" y="115498"/>
                    </a:lnTo>
                    <a:lnTo>
                      <a:pt x="115498" y="82373"/>
                    </a:lnTo>
                    <a:lnTo>
                      <a:pt x="152961" y="54105"/>
                    </a:lnTo>
                    <a:lnTo>
                      <a:pt x="194241" y="31213"/>
                    </a:lnTo>
                    <a:lnTo>
                      <a:pt x="238819" y="14219"/>
                    </a:lnTo>
                    <a:lnTo>
                      <a:pt x="286174" y="3641"/>
                    </a:lnTo>
                    <a:lnTo>
                      <a:pt x="335788" y="0"/>
                    </a:lnTo>
                    <a:lnTo>
                      <a:pt x="3408679" y="0"/>
                    </a:lnTo>
                    <a:lnTo>
                      <a:pt x="3458293" y="3641"/>
                    </a:lnTo>
                    <a:lnTo>
                      <a:pt x="3505648" y="14219"/>
                    </a:lnTo>
                    <a:lnTo>
                      <a:pt x="3550226" y="31213"/>
                    </a:lnTo>
                    <a:lnTo>
                      <a:pt x="3591506" y="54105"/>
                    </a:lnTo>
                    <a:lnTo>
                      <a:pt x="3628969" y="82373"/>
                    </a:lnTo>
                    <a:lnTo>
                      <a:pt x="3662094" y="115498"/>
                    </a:lnTo>
                    <a:lnTo>
                      <a:pt x="3690362" y="152961"/>
                    </a:lnTo>
                    <a:lnTo>
                      <a:pt x="3713254" y="194241"/>
                    </a:lnTo>
                    <a:lnTo>
                      <a:pt x="3730248" y="238819"/>
                    </a:lnTo>
                    <a:lnTo>
                      <a:pt x="3740826" y="286174"/>
                    </a:lnTo>
                    <a:lnTo>
                      <a:pt x="3744468" y="335788"/>
                    </a:lnTo>
                    <a:lnTo>
                      <a:pt x="3744468" y="1678939"/>
                    </a:lnTo>
                    <a:lnTo>
                      <a:pt x="3740826" y="1728553"/>
                    </a:lnTo>
                    <a:lnTo>
                      <a:pt x="3730248" y="1775908"/>
                    </a:lnTo>
                    <a:lnTo>
                      <a:pt x="3713254" y="1820486"/>
                    </a:lnTo>
                    <a:lnTo>
                      <a:pt x="3690362" y="1861766"/>
                    </a:lnTo>
                    <a:lnTo>
                      <a:pt x="3662094" y="1899229"/>
                    </a:lnTo>
                    <a:lnTo>
                      <a:pt x="3628969" y="1932354"/>
                    </a:lnTo>
                    <a:lnTo>
                      <a:pt x="3591506" y="1960622"/>
                    </a:lnTo>
                    <a:lnTo>
                      <a:pt x="3550226" y="1983514"/>
                    </a:lnTo>
                    <a:lnTo>
                      <a:pt x="3505648" y="2000508"/>
                    </a:lnTo>
                    <a:lnTo>
                      <a:pt x="3458293" y="2011086"/>
                    </a:lnTo>
                    <a:lnTo>
                      <a:pt x="3408679" y="2014728"/>
                    </a:lnTo>
                    <a:lnTo>
                      <a:pt x="335788" y="2014728"/>
                    </a:lnTo>
                    <a:lnTo>
                      <a:pt x="286174" y="2011086"/>
                    </a:lnTo>
                    <a:lnTo>
                      <a:pt x="238819" y="2000508"/>
                    </a:lnTo>
                    <a:lnTo>
                      <a:pt x="194241" y="1983514"/>
                    </a:lnTo>
                    <a:lnTo>
                      <a:pt x="152961" y="1960622"/>
                    </a:lnTo>
                    <a:lnTo>
                      <a:pt x="115498" y="1932354"/>
                    </a:lnTo>
                    <a:lnTo>
                      <a:pt x="82373" y="1899229"/>
                    </a:lnTo>
                    <a:lnTo>
                      <a:pt x="54105" y="1861766"/>
                    </a:lnTo>
                    <a:lnTo>
                      <a:pt x="31213" y="1820486"/>
                    </a:lnTo>
                    <a:lnTo>
                      <a:pt x="14219" y="1775908"/>
                    </a:lnTo>
                    <a:lnTo>
                      <a:pt x="3641" y="1728553"/>
                    </a:lnTo>
                    <a:lnTo>
                      <a:pt x="0" y="1678939"/>
                    </a:lnTo>
                    <a:lnTo>
                      <a:pt x="0" y="335788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5181600" y="1846792"/>
              <a:ext cx="3505200" cy="13574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Times New Roman"/>
                  <a:cs typeface="Times New Roman"/>
                </a:rPr>
                <a:t>“Інша</a:t>
              </a:r>
              <a:r>
                <a:rPr sz="1800" b="1" spc="-15" dirty="0">
                  <a:latin typeface="Times New Roman"/>
                  <a:cs typeface="Times New Roman"/>
                </a:rPr>
                <a:t> </a:t>
              </a:r>
              <a:r>
                <a:rPr sz="1800" b="1" dirty="0">
                  <a:latin typeface="Times New Roman"/>
                  <a:cs typeface="Times New Roman"/>
                </a:rPr>
                <a:t>діяльність”</a:t>
              </a:r>
              <a:r>
                <a:rPr sz="1800" b="1" spc="-40" dirty="0">
                  <a:latin typeface="Times New Roman"/>
                  <a:cs typeface="Times New Roman"/>
                </a:rPr>
                <a:t> </a:t>
              </a:r>
              <a:endParaRPr lang="uk-UA" sz="1800" b="1" spc="-40" dirty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800" b="1" spc="-30" dirty="0" smtClean="0">
                  <a:latin typeface="Times New Roman"/>
                  <a:cs typeface="Times New Roman"/>
                </a:rPr>
                <a:t>22,7</a:t>
              </a:r>
              <a:r>
                <a:rPr sz="1800" b="1" spc="-45" dirty="0" smtClean="0">
                  <a:latin typeface="Times New Roman"/>
                  <a:cs typeface="Times New Roman"/>
                </a:rPr>
                <a:t> </a:t>
              </a:r>
              <a:r>
                <a:rPr sz="1800" b="1" spc="-20" dirty="0">
                  <a:latin typeface="Times New Roman"/>
                  <a:cs typeface="Times New Roman"/>
                </a:rPr>
                <a:t>тис. </a:t>
              </a:r>
              <a:r>
                <a:rPr sz="1800" b="1" dirty="0" err="1">
                  <a:latin typeface="Times New Roman"/>
                  <a:cs typeface="Times New Roman"/>
                </a:rPr>
                <a:t>грн</a:t>
              </a:r>
              <a:r>
                <a:rPr sz="1800" b="1" spc="-40" dirty="0">
                  <a:latin typeface="Times New Roman"/>
                  <a:cs typeface="Times New Roman"/>
                </a:rPr>
                <a:t> </a:t>
              </a:r>
              <a:endParaRPr lang="uk-UA" sz="1800" b="1" spc="-40" dirty="0" smtClean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800" b="1" spc="-40" dirty="0" smtClean="0">
                  <a:latin typeface="Times New Roman"/>
                  <a:cs typeface="Times New Roman"/>
                </a:rPr>
                <a:t>на </a:t>
              </a:r>
              <a:r>
                <a:rPr lang="ru-RU" b="1" spc="-20" dirty="0" smtClean="0">
                  <a:latin typeface="Times New Roman"/>
                  <a:cs typeface="Times New Roman"/>
                </a:rPr>
                <a:t>заходи </a:t>
              </a:r>
              <a:r>
                <a:rPr lang="ru-RU" b="1" spc="-20" dirty="0" err="1" smtClean="0">
                  <a:latin typeface="Times New Roman"/>
                  <a:cs typeface="Times New Roman"/>
                </a:rPr>
                <a:t>громадського</a:t>
              </a:r>
              <a:r>
                <a:rPr lang="ru-RU" b="1" spc="-20" dirty="0" smtClean="0">
                  <a:latin typeface="Times New Roman"/>
                  <a:cs typeface="Times New Roman"/>
                </a:rPr>
                <a:t> порядку та </a:t>
              </a:r>
              <a:r>
                <a:rPr lang="ru-RU" b="1" spc="-20" dirty="0" err="1" smtClean="0">
                  <a:latin typeface="Times New Roman"/>
                  <a:cs typeface="Times New Roman"/>
                </a:rPr>
                <a:t>безпеки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9218" name="Picture 2" descr="Добровольці стають на варту вогню: на Шепетівщині розпочала роботу нова пожежна  дружина — Сайт міста Шепетівка"/>
          <p:cNvPicPr>
            <a:picLocks noChangeAspect="1" noChangeArrowheads="1"/>
          </p:cNvPicPr>
          <p:nvPr/>
        </p:nvPicPr>
        <p:blipFill>
          <a:blip r:embed="rId5" cstate="print"/>
          <a:srcRect l="7857" t="6389" r="7181" b="5922"/>
          <a:stretch>
            <a:fillRect/>
          </a:stretch>
        </p:blipFill>
        <p:spPr bwMode="auto">
          <a:xfrm>
            <a:off x="175894" y="3358517"/>
            <a:ext cx="4616450" cy="3175633"/>
          </a:xfrm>
          <a:prstGeom prst="rect">
            <a:avLst/>
          </a:prstGeom>
          <a:noFill/>
        </p:spPr>
      </p:pic>
      <p:pic>
        <p:nvPicPr>
          <p:cNvPr id="9220" name="Picture 4" descr="МЕЛІТОПОЛЬСЬКА МІСЬКА РАДА / Поблизу шкіл міста будуть нести службу з  охорони громадського порядку"/>
          <p:cNvPicPr>
            <a:picLocks noChangeAspect="1" noChangeArrowheads="1"/>
          </p:cNvPicPr>
          <p:nvPr/>
        </p:nvPicPr>
        <p:blipFill>
          <a:blip r:embed="rId6" cstate="print"/>
          <a:srcRect l="9882" r="5719"/>
          <a:stretch>
            <a:fillRect/>
          </a:stretch>
        </p:blipFill>
        <p:spPr bwMode="auto">
          <a:xfrm>
            <a:off x="5041900" y="3358517"/>
            <a:ext cx="3780148" cy="317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7650"/>
            <a:ext cx="8090534" cy="861774"/>
          </a:xfrm>
        </p:spPr>
        <p:txBody>
          <a:bodyPr>
            <a:noAutofit/>
          </a:bodyPr>
          <a:lstStyle/>
          <a:p>
            <a:pPr algn="ctr"/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Міжбюджетні трансферти з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І квартал 2026 року</a:t>
            </a:r>
            <a:endParaRPr lang="ru-RU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648200" y="4495799"/>
            <a:ext cx="4409180" cy="182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52400" y="1238250"/>
            <a:ext cx="86868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виконання заходу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«Програми забезпечення громадського порядку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громадської  безпеки на території Дніпропетровської області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період до 2028 року 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2 432,5 тис.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на забезпечення поповнення регіонального 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матеріального резерву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для запобігання та ліквідації надзвичайних ситуацій – 23,8 тис.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грн</a:t>
            </a:r>
            <a:endParaRPr lang="uk-UA" sz="1750" dirty="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uk-UA" sz="1750" dirty="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0" algn="just"/>
            <a:endParaRPr lang="uk-UA" sz="1750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6855" y="5200650"/>
            <a:ext cx="4343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ОБЛАСНИЙ  БЮДЖЕТ 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Рисунок 16" descr="4316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0"/>
            <a:ext cx="3505200" cy="2503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pic>
        <p:nvPicPr>
          <p:cNvPr id="14" name="Рисунок 1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029200"/>
            <a:ext cx="2018829" cy="12209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0056" y="543306"/>
            <a:ext cx="7594854" cy="151409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" y="2055876"/>
            <a:ext cx="8545830" cy="23637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0" y="200025"/>
            <a:ext cx="9144000" cy="419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65405" marR="117475" indent="10160" algn="ctr">
              <a:lnSpc>
                <a:spcPct val="100000"/>
              </a:lnSpc>
              <a:spcBef>
                <a:spcPts val="95"/>
              </a:spcBef>
              <a:tabLst>
                <a:tab pos="1665605" algn="l"/>
              </a:tabLst>
            </a:pPr>
            <a:r>
              <a:rPr lang="uk-UA" sz="26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Міжбюджетні трансферти за І квартал 2026 року</a:t>
            </a:r>
            <a:endParaRPr lang="uk-UA" sz="26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10623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ІНШІ МІСЦЕВІ БЮДЖЕТИ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2407384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-Богданівська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СТГ для КНП “ЦПМСД” БСР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59,9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грн;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-Троїцька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СТГ для </a:t>
            </a:r>
            <a:r>
              <a:rPr lang="uk-UA" sz="20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КЗ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“ЦНСП” ТСР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704,2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грн;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-Межиріцька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СТГ на освітні послуги в галузі культури та мистецтва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68,0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грн.</a:t>
            </a:r>
          </a:p>
        </p:txBody>
      </p:sp>
      <p:pic>
        <p:nvPicPr>
          <p:cNvPr id="15" name="Рисунок 14" descr="hospital-clipart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800600"/>
            <a:ext cx="2286000" cy="1474470"/>
          </a:xfrm>
          <a:prstGeom prst="rect">
            <a:avLst/>
          </a:prstGeom>
        </p:spPr>
      </p:pic>
      <p:pic>
        <p:nvPicPr>
          <p:cNvPr id="19" name="Рисунок 18" descr="residential-care-facility-nursing-home-nurses-volunteers-help-support-senior-people_213110-7514.jpg"/>
          <p:cNvPicPr>
            <a:picLocks noChangeAspect="1"/>
          </p:cNvPicPr>
          <p:nvPr/>
        </p:nvPicPr>
        <p:blipFill>
          <a:blip r:embed="rId7" cstate="print"/>
          <a:srcRect r="36842"/>
          <a:stretch>
            <a:fillRect/>
          </a:stretch>
        </p:blipFill>
        <p:spPr>
          <a:xfrm>
            <a:off x="4495800" y="4724400"/>
            <a:ext cx="1936603" cy="1524000"/>
          </a:xfrm>
          <a:prstGeom prst="rect">
            <a:avLst/>
          </a:prstGeom>
        </p:spPr>
      </p:pic>
      <p:pic>
        <p:nvPicPr>
          <p:cNvPr id="21" name="Рисунок 20" descr="female-artist-easel-teaching-children-painting-with-palette-brushes-tiny-people-art-studio-open-art-classes-modern-arts-gallery-concept_335657-670.jpg"/>
          <p:cNvPicPr>
            <a:picLocks noChangeAspect="1"/>
          </p:cNvPicPr>
          <p:nvPr/>
        </p:nvPicPr>
        <p:blipFill>
          <a:blip r:embed="rId8" cstate="print"/>
          <a:srcRect t="12416" b="4813"/>
          <a:stretch>
            <a:fillRect/>
          </a:stretch>
        </p:blipFill>
        <p:spPr>
          <a:xfrm>
            <a:off x="6521450" y="4724400"/>
            <a:ext cx="2393950" cy="1524000"/>
          </a:xfrm>
          <a:prstGeom prst="rect">
            <a:avLst/>
          </a:prstGeom>
        </p:spPr>
      </p:pic>
      <p:grpSp>
        <p:nvGrpSpPr>
          <p:cNvPr id="2" name="Группа 17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20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22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8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8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8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483534607"/>
              </p:ext>
            </p:extLst>
          </p:nvPr>
        </p:nvGraphicFramePr>
        <p:xfrm>
          <a:off x="0" y="931534"/>
          <a:ext cx="9143999" cy="581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9"/>
          <p:cNvSpPr txBox="1">
            <a:spLocks/>
          </p:cNvSpPr>
          <p:nvPr/>
        </p:nvSpPr>
        <p:spPr>
          <a:xfrm>
            <a:off x="457200" y="47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Виконання видаткової частини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СПЕЦІАЛЬНОГО ФОНДУ бюджету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за І квартал 2026 року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3495552" y="2304932"/>
            <a:ext cx="1638541" cy="340995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602" y="5581650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17,5 %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385886" y="2952750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100 %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352799" y="3190635"/>
            <a:ext cx="230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82,5 %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7" grpId="0" animBg="1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6831725"/>
              </p:ext>
            </p:extLst>
          </p:nvPr>
        </p:nvGraphicFramePr>
        <p:xfrm>
          <a:off x="0" y="1057275"/>
          <a:ext cx="9144000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057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Виконання видаткової частини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спеціального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функціональною ознакою у І кварталі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6831725"/>
              </p:ext>
            </p:extLst>
          </p:nvPr>
        </p:nvGraphicFramePr>
        <p:xfrm>
          <a:off x="0" y="1057275"/>
          <a:ext cx="9144000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057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Виконання видаткової частини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спеціального фонду бюджету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видами коштів у І кварталі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/>
        </p:nvGraphicFramePr>
        <p:xfrm>
          <a:off x="152400" y="496440"/>
          <a:ext cx="8886825" cy="531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08719"/>
            <a:ext cx="9144000" cy="81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indent="24130" algn="ctr">
              <a:lnSpc>
                <a:spcPct val="100000"/>
              </a:lnSpc>
              <a:spcBef>
                <a:spcPts val="95"/>
              </a:spcBef>
              <a:tabLst>
                <a:tab pos="3081020" algn="l"/>
              </a:tabLst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Видатки спеціального фонду бюджету </a:t>
            </a: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Вербківської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 СТГ </a:t>
            </a:r>
            <a:b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</a:b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за І квартал 2026 року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3350" y="5676899"/>
          <a:ext cx="7091362" cy="113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 descr="Будова книг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014" y="639315"/>
            <a:ext cx="2121184" cy="2189610"/>
          </a:xfrm>
          <a:prstGeom prst="rect">
            <a:avLst/>
          </a:prstGeom>
          <a:noFill/>
        </p:spPr>
      </p:pic>
      <p:pic>
        <p:nvPicPr>
          <p:cNvPr id="15" name="Рисунок 14" descr="GH100N24-600x60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24712" y="3598491"/>
            <a:ext cx="1800225" cy="1685925"/>
          </a:xfrm>
          <a:prstGeom prst="rect">
            <a:avLst/>
          </a:prstGeom>
        </p:spPr>
      </p:pic>
      <p:pic>
        <p:nvPicPr>
          <p:cNvPr id="6160" name="Picture 16" descr="Бензиновый генератор Edon PT-3800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19014" y="2743200"/>
            <a:ext cx="1952625" cy="1257301"/>
          </a:xfrm>
          <a:prstGeom prst="rect">
            <a:avLst/>
          </a:prstGeom>
          <a:noFill/>
        </p:spPr>
      </p:pic>
      <p:pic>
        <p:nvPicPr>
          <p:cNvPr id="9" name="Рисунок 8" descr="pngegg.png"/>
          <p:cNvPicPr>
            <a:picLocks noChangeAspect="1"/>
          </p:cNvPicPr>
          <p:nvPr/>
        </p:nvPicPr>
        <p:blipFill>
          <a:blip r:embed="rId16" cstate="print"/>
          <a:srcRect l="8400"/>
          <a:stretch>
            <a:fillRect/>
          </a:stretch>
        </p:blipFill>
        <p:spPr>
          <a:xfrm>
            <a:off x="5716036" y="4801821"/>
            <a:ext cx="1789664" cy="1094154"/>
          </a:xfrm>
          <a:prstGeom prst="rect">
            <a:avLst/>
          </a:prstGeom>
        </p:spPr>
      </p:pic>
      <p:pic>
        <p:nvPicPr>
          <p:cNvPr id="32770" name="Picture 2" descr="Рівненська загальноосвітня школа № 20 - Харчування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857" y="4848226"/>
            <a:ext cx="1215865" cy="1057274"/>
          </a:xfrm>
          <a:prstGeom prst="rect">
            <a:avLst/>
          </a:prstGeom>
          <a:noFill/>
        </p:spPr>
      </p:pic>
      <p:pic>
        <p:nvPicPr>
          <p:cNvPr id="32772" name="Picture 4" descr="Правила поведінки в їдальні – Опорний заклад Почаївська ЗОШ І-ІІІ ступенів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5145" y="5476941"/>
            <a:ext cx="2116955" cy="1333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8AB7ED2-84DB-4217-9277-840733B41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>
                                            <p:graphicEl>
                                              <a:dgm id="{88AB7ED2-84DB-4217-9277-840733B41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9CA7B7F-E0E4-4D7B-9DA0-871D184C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graphicEl>
                                              <a:dgm id="{79CA7B7F-E0E4-4D7B-9DA0-871D184C2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B7ED2-84DB-4217-9277-840733B41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88AB7ED2-84DB-4217-9277-840733B41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A7B7F-E0E4-4D7B-9DA0-871D184C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79CA7B7F-E0E4-4D7B-9DA0-871D184C2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lvlOne"/>
        </p:bldSub>
      </p:bldGraphic>
      <p:bldP spid="7" grpId="0"/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5d222fafeea4eecfdb5a7e52c4e064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  <p:pic>
        <p:nvPicPr>
          <p:cNvPr id="55" name="Рисунок 5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" y="313663"/>
            <a:ext cx="9144000" cy="443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Динаміка заборгованості 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118" y="1131912"/>
            <a:ext cx="3533394" cy="3619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1060" y="1074788"/>
            <a:ext cx="3318510" cy="43359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04850" y="1137402"/>
            <a:ext cx="79783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8070" algn="l"/>
              </a:tabLst>
            </a:pPr>
            <a:r>
              <a:rPr lang="ru-RU" b="1" dirty="0" smtClean="0">
                <a:latin typeface="Cambria"/>
                <a:cs typeface="Cambria"/>
              </a:rPr>
              <a:t>На</a:t>
            </a:r>
            <a:r>
              <a:rPr lang="ru-RU" b="1" spc="-10" dirty="0" smtClean="0">
                <a:latin typeface="Cambria"/>
                <a:cs typeface="Cambria"/>
              </a:rPr>
              <a:t> </a:t>
            </a:r>
            <a:r>
              <a:rPr lang="ru-RU" b="1" dirty="0" smtClean="0">
                <a:latin typeface="Cambria"/>
                <a:cs typeface="Cambria"/>
              </a:rPr>
              <a:t>01</a:t>
            </a:r>
            <a:r>
              <a:rPr lang="ru-RU" b="1" spc="-20" dirty="0" smtClean="0">
                <a:latin typeface="Cambria"/>
                <a:cs typeface="Cambria"/>
              </a:rPr>
              <a:t> </a:t>
            </a:r>
            <a:r>
              <a:rPr lang="ru-RU" b="1" dirty="0" err="1" smtClean="0">
                <a:latin typeface="Cambria"/>
                <a:cs typeface="Cambria"/>
              </a:rPr>
              <a:t>січня</a:t>
            </a:r>
            <a:r>
              <a:rPr lang="ru-RU" b="1" spc="-10" dirty="0" smtClean="0">
                <a:latin typeface="Cambria"/>
                <a:cs typeface="Cambria"/>
              </a:rPr>
              <a:t> </a:t>
            </a:r>
            <a:r>
              <a:rPr lang="ru-RU" b="1" dirty="0" smtClean="0">
                <a:latin typeface="Cambria"/>
                <a:cs typeface="Cambria"/>
              </a:rPr>
              <a:t>2026 року</a:t>
            </a:r>
            <a:r>
              <a:rPr lang="uk-UA" b="1" dirty="0" smtClean="0">
                <a:latin typeface="Cambria"/>
                <a:cs typeface="Cambria"/>
              </a:rPr>
              <a:t>                                                       </a:t>
            </a:r>
            <a:r>
              <a:rPr sz="1800" b="1" dirty="0" err="1" smtClean="0">
                <a:latin typeface="Cambria"/>
                <a:cs typeface="Cambria"/>
              </a:rPr>
              <a:t>На</a:t>
            </a:r>
            <a:r>
              <a:rPr sz="1800" b="1" spc="-10" dirty="0" smtClean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01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lang="uk-UA" sz="1800" b="1" dirty="0" smtClean="0">
                <a:latin typeface="Cambria"/>
                <a:cs typeface="Cambria"/>
              </a:rPr>
              <a:t>квітня</a:t>
            </a:r>
            <a:r>
              <a:rPr sz="1800" b="1" spc="-10" dirty="0" smtClean="0">
                <a:latin typeface="Cambria"/>
                <a:cs typeface="Cambria"/>
              </a:rPr>
              <a:t> </a:t>
            </a:r>
            <a:r>
              <a:rPr sz="1800" b="1" dirty="0" smtClean="0">
                <a:latin typeface="Cambria"/>
                <a:cs typeface="Cambria"/>
              </a:rPr>
              <a:t>202</a:t>
            </a:r>
            <a:r>
              <a:rPr lang="uk-UA" sz="1800" b="1" dirty="0" smtClean="0">
                <a:latin typeface="Cambria"/>
                <a:cs typeface="Cambria"/>
              </a:rPr>
              <a:t>6 року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6388" y="1822703"/>
            <a:ext cx="3808800" cy="1447200"/>
            <a:chOff x="113538" y="1851278"/>
            <a:chExt cx="3715512" cy="144720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38" y="1851278"/>
              <a:ext cx="3715512" cy="1447200"/>
            </a:xfrm>
            <a:prstGeom prst="rect">
              <a:avLst/>
            </a:prstGeom>
          </p:spPr>
        </p:pic>
        <p:sp>
          <p:nvSpPr>
            <p:cNvPr id="26" name="object 26"/>
            <p:cNvSpPr txBox="1"/>
            <p:nvPr/>
          </p:nvSpPr>
          <p:spPr>
            <a:xfrm>
              <a:off x="210312" y="1934632"/>
              <a:ext cx="3505200" cy="773930"/>
            </a:xfrm>
            <a:prstGeom prst="rect">
              <a:avLst/>
            </a:prstGeom>
          </p:spPr>
          <p:txBody>
            <a:bodyPr vert="horz" wrap="square" lIns="0" tIns="34925" rIns="0" bIns="0" rtlCol="0">
              <a:spAutoFit/>
            </a:bodyPr>
            <a:lstStyle/>
            <a:p>
              <a:pPr algn="ctr"/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Загальний фонд:</a:t>
              </a:r>
            </a:p>
            <a:p>
              <a:pPr algn="ctr"/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дебіторська – 1 596 ,7 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кредиторська – відсутня</a:t>
              </a:r>
              <a:endParaRPr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238750" y="1784603"/>
            <a:ext cx="3810000" cy="1447200"/>
            <a:chOff x="5191125" y="1851278"/>
            <a:chExt cx="3810000" cy="1120522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1125" y="1851278"/>
              <a:ext cx="3810000" cy="112052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86375" y="1944984"/>
              <a:ext cx="3657600" cy="6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Times New Roman" pitchFamily="18" charset="0"/>
                  <a:cs typeface="Times New Roman" pitchFamily="18" charset="0"/>
                </a:rPr>
                <a:t>Загальний фонд:</a:t>
              </a:r>
            </a:p>
            <a:p>
              <a:pPr algn="ctr"/>
              <a:r>
                <a:rPr lang="uk-UA" sz="1600" dirty="0">
                  <a:latin typeface="Times New Roman" pitchFamily="18" charset="0"/>
                  <a:cs typeface="Times New Roman" pitchFamily="18" charset="0"/>
                </a:rPr>
                <a:t>дебіторська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– відсутня</a:t>
              </a:r>
              <a:endParaRPr lang="uk-UA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dirty="0">
                  <a:latin typeface="Times New Roman" pitchFamily="18" charset="0"/>
                  <a:cs typeface="Times New Roman" pitchFamily="18" charset="0"/>
                </a:rPr>
                <a:t>кредиторська –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відсутня </a:t>
              </a:r>
              <a:endParaRPr lang="uk-U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object 41"/>
          <p:cNvGrpSpPr/>
          <p:nvPr/>
        </p:nvGrpSpPr>
        <p:grpSpPr>
          <a:xfrm>
            <a:off x="3867150" y="1989568"/>
            <a:ext cx="1371600" cy="564495"/>
            <a:chOff x="4272026" y="2264917"/>
            <a:chExt cx="744855" cy="385445"/>
          </a:xfrm>
          <a:solidFill>
            <a:srgbClr val="00B050"/>
          </a:solidFill>
        </p:grpSpPr>
        <p:sp>
          <p:nvSpPr>
            <p:cNvPr id="36" name="object 42"/>
            <p:cNvSpPr/>
            <p:nvPr/>
          </p:nvSpPr>
          <p:spPr>
            <a:xfrm>
              <a:off x="4284726" y="2277617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4">
                  <a:moveTo>
                    <a:pt x="539496" y="0"/>
                  </a:moveTo>
                  <a:lnTo>
                    <a:pt x="539496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539496" y="269748"/>
                  </a:lnTo>
                  <a:lnTo>
                    <a:pt x="539496" y="359664"/>
                  </a:lnTo>
                  <a:lnTo>
                    <a:pt x="719327" y="179832"/>
                  </a:lnTo>
                  <a:lnTo>
                    <a:pt x="5394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3"/>
            <p:cNvSpPr/>
            <p:nvPr/>
          </p:nvSpPr>
          <p:spPr>
            <a:xfrm>
              <a:off x="4284726" y="2277617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4">
                  <a:moveTo>
                    <a:pt x="0" y="89916"/>
                  </a:moveTo>
                  <a:lnTo>
                    <a:pt x="539496" y="89916"/>
                  </a:lnTo>
                  <a:lnTo>
                    <a:pt x="539496" y="0"/>
                  </a:lnTo>
                  <a:lnTo>
                    <a:pt x="719327" y="179832"/>
                  </a:lnTo>
                  <a:lnTo>
                    <a:pt x="539496" y="359664"/>
                  </a:lnTo>
                  <a:lnTo>
                    <a:pt x="539496" y="269748"/>
                  </a:lnTo>
                  <a:lnTo>
                    <a:pt x="0" y="269748"/>
                  </a:lnTo>
                  <a:lnTo>
                    <a:pt x="0" y="89916"/>
                  </a:lnTo>
                  <a:close/>
                </a:path>
              </a:pathLst>
            </a:custGeom>
            <a:grpFill/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47247" y="2126093"/>
            <a:ext cx="13248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-1 596,7 </a:t>
            </a:r>
            <a:r>
              <a:rPr lang="uk-UA" sz="13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тис.грн</a:t>
            </a:r>
            <a:endParaRPr lang="ru-RU" sz="13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7150" y="3295650"/>
            <a:ext cx="8991600" cy="1447800"/>
            <a:chOff x="57150" y="3505200"/>
            <a:chExt cx="8991600" cy="1447800"/>
          </a:xfrm>
        </p:grpSpPr>
        <p:grpSp>
          <p:nvGrpSpPr>
            <p:cNvPr id="59" name="object 41"/>
            <p:cNvGrpSpPr/>
            <p:nvPr/>
          </p:nvGrpSpPr>
          <p:grpSpPr>
            <a:xfrm>
              <a:off x="3885000" y="4226213"/>
              <a:ext cx="1328402" cy="479196"/>
              <a:chOff x="4282785" y="2277617"/>
              <a:chExt cx="721396" cy="362228"/>
            </a:xfrm>
            <a:solidFill>
              <a:schemeClr val="bg2">
                <a:lumMod val="75000"/>
              </a:schemeClr>
            </a:solidFill>
          </p:grpSpPr>
          <p:sp>
            <p:nvSpPr>
              <p:cNvPr id="60" name="object 42"/>
              <p:cNvSpPr/>
              <p:nvPr/>
            </p:nvSpPr>
            <p:spPr>
              <a:xfrm>
                <a:off x="4284726" y="2277617"/>
                <a:ext cx="719455" cy="360045"/>
              </a:xfrm>
              <a:prstGeom prst="leftRightArrow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1" name="object 43"/>
              <p:cNvSpPr/>
              <p:nvPr/>
            </p:nvSpPr>
            <p:spPr>
              <a:xfrm>
                <a:off x="4282785" y="2279800"/>
                <a:ext cx="719455" cy="360045"/>
              </a:xfrm>
              <a:prstGeom prst="leftRightArrow">
                <a:avLst/>
              </a:prstGeom>
              <a:grpFill/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57150" y="3505200"/>
              <a:ext cx="8991600" cy="1447800"/>
              <a:chOff x="57150" y="3505200"/>
              <a:chExt cx="8991600" cy="1447800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5238750" y="3505200"/>
                <a:ext cx="3810000" cy="1447800"/>
                <a:chOff x="5200650" y="3048000"/>
                <a:chExt cx="3810000" cy="1447800"/>
              </a:xfrm>
            </p:grpSpPr>
            <p:pic>
              <p:nvPicPr>
                <p:cNvPr id="37" name="object 37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200650" y="3048000"/>
                  <a:ext cx="3810000" cy="1447800"/>
                </a:xfrm>
                <a:prstGeom prst="rect">
                  <a:avLst/>
                </a:prstGeom>
              </p:spPr>
            </p:pic>
            <p:sp>
              <p:nvSpPr>
                <p:cNvPr id="38" name="object 38"/>
                <p:cNvSpPr txBox="1"/>
                <p:nvPr/>
              </p:nvSpPr>
              <p:spPr>
                <a:xfrm>
                  <a:off x="5238750" y="3133725"/>
                  <a:ext cx="3657600" cy="129522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Спеціальний фонд:</a:t>
                  </a: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дебіторська 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– 645,0 </a:t>
                  </a: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тис. грн </a:t>
                  </a: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 (в т.ч. прострочена 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– </a:t>
                  </a: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570,1 тис. </a:t>
                  </a:r>
                  <a:r>
                    <a:rPr lang="uk-UA" sz="1600" spc="-10" dirty="0" err="1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uk-UA" sz="1600" spc="-1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кредиторська – 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315,4 </a:t>
                  </a:r>
                  <a:r>
                    <a:rPr lang="uk-UA" sz="1600" spc="-10" dirty="0">
                      <a:latin typeface="Times New Roman" pitchFamily="18" charset="0"/>
                      <a:cs typeface="Times New Roman" pitchFamily="18" charset="0"/>
                    </a:rPr>
                    <a:t>тис. </a:t>
                  </a:r>
                  <a:r>
                    <a:rPr lang="uk-UA" sz="1600" spc="-10" dirty="0" err="1" smtClean="0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endParaRPr lang="uk-UA" sz="1600" spc="-1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(в т.ч. прострочена – 315,4 тис. </a:t>
                  </a:r>
                  <a:r>
                    <a:rPr lang="uk-UA" sz="1600" spc="-10" dirty="0" err="1" smtClean="0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57150" y="3505200"/>
                <a:ext cx="3808800" cy="1447800"/>
                <a:chOff x="95250" y="3143250"/>
                <a:chExt cx="3733800" cy="1447800"/>
              </a:xfrm>
            </p:grpSpPr>
            <p:pic>
              <p:nvPicPr>
                <p:cNvPr id="39" name="object 39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95250" y="3143250"/>
                  <a:ext cx="3733800" cy="1447800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182118" y="3205799"/>
                  <a:ext cx="3581400" cy="1374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Спеціальний фонд:</a:t>
                  </a: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дебіторська – 645,0 тис. </a:t>
                  </a:r>
                  <a:r>
                    <a:rPr lang="uk-UA" sz="1600" spc="-10" dirty="0" err="1" smtClean="0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 (в т.ч. прострочена – 570,1 тис. </a:t>
                  </a:r>
                  <a:r>
                    <a:rPr lang="uk-UA" sz="1600" spc="-10" dirty="0" err="1" smtClean="0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кредиторська – 315,4 тис. </a:t>
                  </a:r>
                  <a:r>
                    <a:rPr lang="uk-UA" sz="1600" spc="-10" dirty="0" err="1" smtClean="0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endParaRPr lang="uk-UA" sz="1600" spc="-1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12700" algn="ctr">
                    <a:spcBef>
                      <a:spcPts val="100"/>
                    </a:spcBef>
                  </a:pP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(в т.ч. прострочена – 315,4 тис. </a:t>
                  </a:r>
                  <a:r>
                    <a:rPr lang="uk-UA" sz="1600" spc="-10" dirty="0" err="1" smtClean="0">
                      <a:latin typeface="Times New Roman" pitchFamily="18" charset="0"/>
                      <a:cs typeface="Times New Roman" pitchFamily="18" charset="0"/>
                    </a:rPr>
                    <a:t>грн</a:t>
                  </a:r>
                  <a:r>
                    <a:rPr lang="uk-UA" sz="1600" spc="-1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3818152" y="4305300"/>
                <a:ext cx="13918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300" dirty="0" smtClean="0">
                    <a:latin typeface="Times New Roman" pitchFamily="18" charset="0"/>
                    <a:ea typeface="Cambria" pitchFamily="18" charset="0"/>
                    <a:cs typeface="Times New Roman" pitchFamily="18" charset="0"/>
                  </a:rPr>
                  <a:t>без змін</a:t>
                </a:r>
                <a:endParaRPr lang="ru-RU" sz="1300" dirty="0">
                  <a:latin typeface="Times New Roman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7" name="Рисунок 56" descr="pngtree-d-growth-money-on-podium-with-finance-graph-for-wealth-clear-png-image_1541509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81212" y="4210050"/>
            <a:ext cx="4638675" cy="2839090"/>
          </a:xfrm>
          <a:prstGeom prst="rect">
            <a:avLst/>
          </a:prstGeom>
        </p:spPr>
      </p:pic>
      <p:sp>
        <p:nvSpPr>
          <p:cNvPr id="63" name="object 43"/>
          <p:cNvSpPr/>
          <p:nvPr/>
        </p:nvSpPr>
        <p:spPr>
          <a:xfrm>
            <a:off x="3886200" y="3543242"/>
            <a:ext cx="1324828" cy="47630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TextBox 63"/>
          <p:cNvSpPr txBox="1"/>
          <p:nvPr/>
        </p:nvSpPr>
        <p:spPr>
          <a:xfrm>
            <a:off x="3818325" y="3619442"/>
            <a:ext cx="1391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без змін</a:t>
            </a:r>
            <a:endParaRPr lang="ru-RU" sz="13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45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Динаміка надходжень бюджету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5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Вербківської</a:t>
            </a: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СТГ за І квартал 2025 – 2026 років</a:t>
            </a:r>
            <a:endParaRPr kumimoji="0" lang="ru-RU" sz="265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36306" y="1417834"/>
          <a:ext cx="8620018" cy="526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5185521" y="4127118"/>
            <a:ext cx="719191" cy="359596"/>
          </a:xfrm>
          <a:prstGeom prst="curvedDownArrow">
            <a:avLst/>
          </a:prstGeom>
          <a:solidFill>
            <a:srgbClr val="33CC33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" y="0"/>
            <a:ext cx="9136397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757" y="128822"/>
            <a:ext cx="8928243" cy="9191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Обсяг кредиторської заборгованості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по бюджету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Вербківської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СТГ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 кінець звітного періоду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5" y="1493070"/>
          <a:ext cx="9144000" cy="535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>
            <a:off x="3314700" y="4200525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905250" y="3219450"/>
            <a:ext cx="1428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6C5B66-FF84-4A57-AA17-C92C39352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36C5B66-FF84-4A57-AA17-C92C39352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0B98D-BDA2-4E44-892E-206964A6C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5C0B98D-BDA2-4E44-892E-206964A6C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E0C9B1-9787-455A-BF3C-A36D5A6E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6E0C9B1-9787-455A-BF3C-A36D5A6ED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A1C29-7343-47B3-94A4-10DE00429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6A1C29-7343-47B3-94A4-10DE00429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B135E-04D1-4C4B-9FE4-4942D47B1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F9B135E-04D1-4C4B-9FE4-4942D47B1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CE3BB-6232-4E58-B9D7-1529031E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9ACE3BB-6232-4E58-B9D7-1529031EB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3A2DAE-7752-4548-90F7-401D250A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A3A2DAE-7752-4548-90F7-401D250A0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країнська символіка - Український прапор - сторінка 13 - Розмір 1024X768 -  Шпалери на робочий стіл :: до свя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7650" y="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НА ПЕРЕМОГУ</a:t>
            </a:r>
          </a:p>
          <a:p>
            <a:pPr algn="ctr"/>
            <a:r>
              <a:rPr lang="ru-RU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АБИ МАТИ МОЖЛИВІСТЬ </a:t>
            </a:r>
          </a:p>
          <a:p>
            <a:pPr algn="ctr"/>
            <a:r>
              <a:rPr lang="ru-RU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ГІДНО ЖИТИ І РОЗВИВАТИСЯ!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7650" y="371475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4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Виконання власних доходів бюджету            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 СТГ за І квартал 2025 - 2026 років 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sym typeface="Arial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268759"/>
          <a:ext cx="8496944" cy="539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8068"/>
            <a:ext cx="9144000" cy="8777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Структура власних доходів загального фонду  </a:t>
            </a:r>
            <a:r>
              <a:rPr lang="uk-UA" sz="26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Вербківської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 СТГ за І квартал 2026 року </a:t>
            </a:r>
            <a:endParaRPr lang="uk-UA"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sym typeface="Arial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885825"/>
          <a:ext cx="9144000" cy="597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83534607"/>
              </p:ext>
            </p:extLst>
          </p:nvPr>
        </p:nvGraphicFramePr>
        <p:xfrm>
          <a:off x="335220" y="1171801"/>
          <a:ext cx="8668103" cy="534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093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26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податку на доходи фізичних осіб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за І квартал 2026 року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 порівнянні з І кварталом 2025 року </a:t>
            </a:r>
            <a:endParaRPr kumimoji="0" lang="ru-RU" sz="265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40" y="1329706"/>
            <a:ext cx="14771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Cambria" pitchFamily="18" charset="0"/>
              </a:rPr>
              <a:t>           + 2 792,7</a:t>
            </a:r>
            <a:endParaRPr lang="ru-RU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710" y="3031362"/>
            <a:ext cx="1130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400" dirty="0" smtClean="0">
              <a:latin typeface="Cambria" pitchFamily="18" charset="0"/>
            </a:endParaRPr>
          </a:p>
          <a:p>
            <a:pPr algn="ctr"/>
            <a:endParaRPr lang="uk-UA" sz="1400" dirty="0" smtClean="0">
              <a:latin typeface="Cambria" pitchFamily="18" charset="0"/>
            </a:endParaRPr>
          </a:p>
          <a:p>
            <a:pPr algn="ctr"/>
            <a:r>
              <a:rPr lang="uk-UA" sz="1400" dirty="0" smtClean="0">
                <a:latin typeface="Cambria" pitchFamily="18" charset="0"/>
              </a:rPr>
              <a:t>      + 509</a:t>
            </a:r>
            <a:r>
              <a:rPr lang="en-US" sz="1400" dirty="0" smtClean="0">
                <a:latin typeface="Cambria" pitchFamily="18" charset="0"/>
              </a:rPr>
              <a:t>,</a:t>
            </a:r>
            <a:r>
              <a:rPr lang="uk-UA" sz="1400" dirty="0" smtClean="0">
                <a:latin typeface="Cambria" pitchFamily="18" charset="0"/>
              </a:rPr>
              <a:t>3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4350" y="3543446"/>
            <a:ext cx="113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ambria" pitchFamily="18" charset="0"/>
              </a:rPr>
              <a:t> +22,2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3024" y="3770026"/>
            <a:ext cx="130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ambria" pitchFamily="18" charset="0"/>
              </a:rPr>
              <a:t>+ 95,5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14" name="Рисунок 13" descr="Створити точковий рисунок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821" y="1133701"/>
            <a:ext cx="5388652" cy="238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3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3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8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8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8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2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20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El"/>
        </p:bldSub>
      </p:bldGraphic>
      <p:bldP spid="4" grpId="0" uiExpand="1" build="p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D:\Users\Fin\Рабочий стол\ai_20260224_222240 (1)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628900"/>
            <a:ext cx="6153150" cy="30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надходжень акцизного податку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І квартал 2026 року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68275" y="730249"/>
          <a:ext cx="6759575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50" y="4902430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b="1" dirty="0" smtClean="0">
                <a:latin typeface="Cambria" pitchFamily="18" charset="0"/>
                <a:ea typeface="Cambria" pitchFamily="18" charset="0"/>
              </a:rPr>
              <a:t> 194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,1 </a:t>
            </a:r>
            <a:r>
              <a:rPr lang="uk-UA" b="1" dirty="0" smtClean="0">
                <a:latin typeface="Cambria" pitchFamily="18" charset="0"/>
                <a:ea typeface="Cambria" pitchFamily="18" charset="0"/>
              </a:rPr>
              <a:t>тис. </a:t>
            </a:r>
            <a:r>
              <a:rPr lang="uk-UA" b="1" dirty="0" err="1" smtClean="0">
                <a:latin typeface="Cambria" pitchFamily="18" charset="0"/>
                <a:ea typeface="Cambria" pitchFamily="18" charset="0"/>
              </a:rPr>
              <a:t>грн</a:t>
            </a:r>
            <a:r>
              <a:rPr lang="uk-UA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lvl="0" algn="ctr"/>
            <a:r>
              <a:rPr lang="uk-UA" b="1" dirty="0" smtClean="0">
                <a:latin typeface="Cambria" pitchFamily="18" charset="0"/>
                <a:ea typeface="Cambria" pitchFamily="18" charset="0"/>
              </a:rPr>
              <a:t>(+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7</a:t>
            </a:r>
            <a:r>
              <a:rPr lang="uk-UA" b="1" dirty="0" smtClean="0">
                <a:latin typeface="Cambria" pitchFamily="18" charset="0"/>
                <a:ea typeface="Cambria" pitchFamily="18" charset="0"/>
              </a:rPr>
              <a:t>3,5 тис. </a:t>
            </a:r>
            <a:r>
              <a:rPr lang="uk-UA" b="1" dirty="0" err="1" smtClean="0">
                <a:latin typeface="Cambria" pitchFamily="18" charset="0"/>
                <a:ea typeface="Cambria" pitchFamily="18" charset="0"/>
              </a:rPr>
              <a:t>грн</a:t>
            </a:r>
            <a:r>
              <a:rPr lang="uk-UA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lvl="0" algn="ctr"/>
            <a:r>
              <a:rPr lang="uk-UA" b="1" dirty="0" smtClean="0">
                <a:latin typeface="Cambria" pitchFamily="18" charset="0"/>
                <a:ea typeface="Cambria" pitchFamily="18" charset="0"/>
              </a:rPr>
              <a:t>до І кварталу 2025 року)</a:t>
            </a:r>
          </a:p>
        </p:txBody>
      </p:sp>
      <p:pic>
        <p:nvPicPr>
          <p:cNvPr id="8" name="Рисунок 7" descr="pngwing.co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92645" y="3429000"/>
            <a:ext cx="1001382" cy="1371600"/>
          </a:xfrm>
          <a:prstGeom prst="rect">
            <a:avLst/>
          </a:prstGeom>
        </p:spPr>
      </p:pic>
      <p:pic>
        <p:nvPicPr>
          <p:cNvPr id="9" name="Рисунок 8" descr="pngwing.co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309" y="3530830"/>
            <a:ext cx="10013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783A07-A26E-4AA2-8C62-CE803932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35783A07-A26E-4AA2-8C62-CE8039326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35783A07-A26E-4AA2-8C62-CE803932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35783A07-A26E-4AA2-8C62-CE803932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21AEA6-7840-4B2D-BB57-1E4F7BCF9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C021AEA6-7840-4B2D-BB57-1E4F7BCF9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C021AEA6-7840-4B2D-BB57-1E4F7BCF9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>
                                            <p:graphicEl>
                                              <a:dgm id="{C021AEA6-7840-4B2D-BB57-1E4F7BCF9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21AEA6-7840-4B2D-BB57-1E4F7BCF9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DAC1BF-82EA-4D9B-A6B8-72A14B61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37DAC1BF-82EA-4D9B-A6B8-72A14B617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37DAC1BF-82EA-4D9B-A6B8-72A14B61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37DAC1BF-82EA-4D9B-A6B8-72A14B61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085C-0516-4982-B1E4-873700F6F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26521-0A0E-4178-B45E-0F02C04129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84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34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4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34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 uiExpand="1">
        <p:bldSub>
          <a:bldDgm bld="one"/>
        </p:bldSub>
      </p:bldGraphic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662977889_4-zefirka-club-p-fon-dlya-prezentatsii-delovoi-svetl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Рисунок 21" descr="Jedunuj20252026.jpg"/>
          <p:cNvPicPr>
            <a:picLocks noChangeAspect="1"/>
          </p:cNvPicPr>
          <p:nvPr/>
        </p:nvPicPr>
        <p:blipFill>
          <a:blip r:embed="rId3" cstate="print"/>
          <a:srcRect t="30312" b="19532"/>
          <a:stretch>
            <a:fillRect/>
          </a:stretch>
        </p:blipFill>
        <p:spPr>
          <a:xfrm>
            <a:off x="-13673" y="3857625"/>
            <a:ext cx="91440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5"/>
            <a:ext cx="9144000" cy="800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єдиного податку за І квартал 2026 року   </a:t>
            </a:r>
            <a:b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в порівнянні з І кварталом 2025 року </a:t>
            </a:r>
            <a:endParaRPr lang="ru-RU" sz="2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5067" y="992881"/>
            <a:ext cx="3240000" cy="2520000"/>
            <a:chOff x="35067" y="992881"/>
            <a:chExt cx="3240000" cy="2520000"/>
          </a:xfrm>
        </p:grpSpPr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35067" y="992881"/>
              <a:ext cx="3240000" cy="2520000"/>
            </a:xfrm>
            <a:prstGeom prst="flowChartConnector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rgbClr val="FFC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869825" y="1059623"/>
              <a:ext cx="1584325" cy="601662"/>
            </a:xfrm>
            <a:prstGeom prst="flowChartConnec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66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122,1</a:t>
              </a:r>
              <a:r>
                <a:rPr lang="uk-UA" sz="18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 </a:t>
              </a:r>
              <a:r>
                <a:rPr lang="uk-UA" sz="1800" b="1" dirty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%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3530" y="1666504"/>
              <a:ext cx="3148244" cy="1652569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З </a:t>
              </a:r>
            </a:p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сільськогосподарських </a:t>
              </a:r>
            </a:p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товаровиробників</a:t>
              </a:r>
              <a:endParaRPr lang="uk-UA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endParaRPr>
            </a:p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5 546,0 </a:t>
              </a:r>
            </a:p>
            <a:p>
              <a:pPr algn="ctr"/>
              <a:r>
                <a:rPr lang="uk-UA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тис.грн</a:t>
              </a:r>
              <a:endParaRPr lang="uk-UA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35517" y="1640583"/>
            <a:ext cx="2167846" cy="1872298"/>
            <a:chOff x="3635517" y="1640583"/>
            <a:chExt cx="2167846" cy="1872298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3635517" y="1640583"/>
              <a:ext cx="2160000" cy="1872298"/>
            </a:xfrm>
            <a:prstGeom prst="flowChartConnector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009644"/>
                </a:gs>
              </a:gsLst>
              <a:lin ang="5400000" scaled="1"/>
            </a:gradFill>
            <a:ln w="9525">
              <a:solidFill>
                <a:srgbClr val="FFC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4090988" y="1708910"/>
              <a:ext cx="1223962" cy="503238"/>
            </a:xfrm>
            <a:prstGeom prst="flowChartConnec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644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107,2</a:t>
              </a:r>
              <a:r>
                <a:rPr lang="uk-UA" sz="18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 </a:t>
              </a:r>
              <a:r>
                <a:rPr lang="uk-UA" sz="1800" b="1" dirty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%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635517" y="2192808"/>
              <a:ext cx="2167846" cy="1152525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З </a:t>
              </a:r>
            </a:p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фізичних осіб</a:t>
              </a:r>
              <a:endParaRPr lang="uk-UA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endParaRPr>
            </a:p>
            <a:p>
              <a:pPr algn="ctr"/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1 182,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1</a:t>
              </a:r>
              <a:r>
                <a:rPr lang="uk-UA" sz="20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 </a:t>
              </a:r>
            </a:p>
            <a:p>
              <a:pPr algn="ctr"/>
              <a:r>
                <a:rPr lang="uk-UA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тис.грн</a:t>
              </a:r>
              <a:endParaRPr lang="uk-UA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15571" y="1554858"/>
            <a:ext cx="2520000" cy="1908000"/>
            <a:chOff x="6515571" y="1554858"/>
            <a:chExt cx="2520000" cy="1908000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515571" y="1554858"/>
              <a:ext cx="2520000" cy="1908000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7168722" y="1632710"/>
              <a:ext cx="1223963" cy="503238"/>
            </a:xfrm>
            <a:prstGeom prst="flowChartConnec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1800" b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110,1 </a:t>
              </a:r>
              <a:r>
                <a:rPr lang="uk-UA" sz="1800" b="1" dirty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%</a:t>
              </a: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6689867" y="2215881"/>
              <a:ext cx="2266950" cy="936625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2000" b="1" dirty="0" smtClean="0">
                  <a:solidFill>
                    <a:srgbClr val="003366"/>
                  </a:solidFill>
                  <a:latin typeface="Cambria" pitchFamily="18" charset="0"/>
                </a:rPr>
                <a:t>З </a:t>
              </a:r>
            </a:p>
            <a:p>
              <a:pPr algn="ctr"/>
              <a:r>
                <a:rPr lang="uk-UA" sz="2000" b="1" dirty="0" smtClean="0">
                  <a:solidFill>
                    <a:srgbClr val="003366"/>
                  </a:solidFill>
                  <a:latin typeface="Cambria" pitchFamily="18" charset="0"/>
                </a:rPr>
                <a:t>юридичних осіб</a:t>
              </a:r>
            </a:p>
            <a:p>
              <a:pPr algn="ctr"/>
              <a:r>
                <a:rPr lang="uk-UA" sz="2000" b="1" dirty="0" smtClean="0">
                  <a:solidFill>
                    <a:srgbClr val="003366"/>
                  </a:solidFill>
                  <a:latin typeface="Cambria" pitchFamily="18" charset="0"/>
                </a:rPr>
                <a:t> 93,0 </a:t>
              </a:r>
            </a:p>
            <a:p>
              <a:pPr algn="ctr"/>
              <a:r>
                <a:rPr lang="uk-UA" sz="2000" b="1" dirty="0" err="1" smtClean="0">
                  <a:solidFill>
                    <a:srgbClr val="003366"/>
                  </a:solidFill>
                  <a:latin typeface="Cambria" pitchFamily="18" charset="0"/>
                </a:rPr>
                <a:t>тис.грн</a:t>
              </a:r>
              <a:endParaRPr lang="uk-UA" sz="2000" b="1" i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3015942" y="772275"/>
            <a:ext cx="6076285" cy="760879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solidFill>
              <a:srgbClr val="FFC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uk-U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6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uk-U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821,1 </a:t>
            </a:r>
            <a:r>
              <a:rPr lang="uk-UA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тис.грн</a:t>
            </a:r>
            <a:endParaRPr lang="uk-U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Arial" charset="0"/>
            </a:endParaRPr>
          </a:p>
          <a:p>
            <a:pPr algn="ctr" eaLnBrk="0" hangingPunct="0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+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 1 089,3 тис.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грн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 до попереднього року)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51938" y="3370972"/>
            <a:ext cx="2484000" cy="936000"/>
            <a:chOff x="304313" y="3551947"/>
            <a:chExt cx="2702104" cy="936000"/>
          </a:xfrm>
        </p:grpSpPr>
        <p:sp>
          <p:nvSpPr>
            <p:cNvPr id="5" name="Выноска со стрелкой вверх 4"/>
            <p:cNvSpPr>
              <a:spLocks noChangeArrowheads="1"/>
            </p:cNvSpPr>
            <p:nvPr/>
          </p:nvSpPr>
          <p:spPr bwMode="auto">
            <a:xfrm>
              <a:off x="400692" y="3551947"/>
              <a:ext cx="2520000" cy="936000"/>
            </a:xfrm>
            <a:prstGeom prst="upArrowCallout">
              <a:avLst>
                <a:gd name="adj1" fmla="val 24990"/>
                <a:gd name="adj2" fmla="val 24978"/>
                <a:gd name="adj3" fmla="val 25000"/>
                <a:gd name="adj4" fmla="val 6497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ru-RU" sz="1600" b="1" dirty="0">
                <a:solidFill>
                  <a:srgbClr val="003366"/>
                </a:solidFill>
                <a:latin typeface="Cambr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13" y="3837614"/>
              <a:ext cx="27021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mbria" pitchFamily="18" charset="0"/>
                </a:rPr>
                <a:t>+</a:t>
              </a:r>
              <a:r>
                <a:rPr lang="uk-UA" b="1" dirty="0" smtClean="0">
                  <a:latin typeface="Cambria" pitchFamily="18" charset="0"/>
                </a:rPr>
                <a:t> 1 001,9 </a:t>
              </a:r>
              <a:r>
                <a:rPr lang="uk-UA" b="1" dirty="0" err="1" smtClean="0">
                  <a:latin typeface="Cambria" pitchFamily="18" charset="0"/>
                </a:rPr>
                <a:t>тис.грн</a:t>
              </a:r>
              <a:r>
                <a:rPr lang="uk-UA" b="1" dirty="0" smtClean="0">
                  <a:latin typeface="Cambria" pitchFamily="18" charset="0"/>
                </a:rPr>
                <a:t> </a:t>
              </a:r>
            </a:p>
            <a:p>
              <a:pPr algn="ctr"/>
              <a:r>
                <a:rPr lang="uk-UA" sz="1500" b="1" dirty="0" smtClean="0">
                  <a:latin typeface="Cambria" pitchFamily="18" charset="0"/>
                </a:rPr>
                <a:t>до попереднього року</a:t>
              </a:r>
              <a:endParaRPr lang="ru-RU" sz="1500" b="1" dirty="0">
                <a:latin typeface="Cambria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68604" y="3361447"/>
            <a:ext cx="2484000" cy="936625"/>
            <a:chOff x="3271632" y="3512881"/>
            <a:chExt cx="2760785" cy="936625"/>
          </a:xfrm>
        </p:grpSpPr>
        <p:sp>
          <p:nvSpPr>
            <p:cNvPr id="19" name="Выноска со стрелкой вверх 18"/>
            <p:cNvSpPr>
              <a:spLocks noChangeArrowheads="1"/>
            </p:cNvSpPr>
            <p:nvPr/>
          </p:nvSpPr>
          <p:spPr bwMode="auto">
            <a:xfrm>
              <a:off x="3392404" y="3512881"/>
              <a:ext cx="2520000" cy="936625"/>
            </a:xfrm>
            <a:prstGeom prst="upArrowCallout">
              <a:avLst>
                <a:gd name="adj1" fmla="val 24985"/>
                <a:gd name="adj2" fmla="val 24972"/>
                <a:gd name="adj3" fmla="val 25000"/>
                <a:gd name="adj4" fmla="val 64977"/>
              </a:avLst>
            </a:prstGeom>
            <a:gradFill rotWithShape="1">
              <a:gsLst>
                <a:gs pos="0">
                  <a:srgbClr val="33CCCC"/>
                </a:gs>
                <a:gs pos="100000">
                  <a:srgbClr val="006666"/>
                </a:gs>
              </a:gsLst>
              <a:lin ang="5400000" scaled="1"/>
            </a:gra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ru-RU" sz="1600" b="1" dirty="0">
                <a:solidFill>
                  <a:srgbClr val="003366"/>
                </a:solidFill>
                <a:latin typeface="Cambria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1632" y="3818564"/>
              <a:ext cx="2760785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750" b="1" dirty="0" smtClean="0">
                  <a:latin typeface="Cambria" pitchFamily="18" charset="0"/>
                </a:rPr>
                <a:t>+ 78,9 </a:t>
              </a:r>
              <a:r>
                <a:rPr lang="uk-UA" sz="1750" b="1" dirty="0" err="1" smtClean="0">
                  <a:latin typeface="Cambria" pitchFamily="18" charset="0"/>
                </a:rPr>
                <a:t>тис.грн</a:t>
              </a:r>
              <a:r>
                <a:rPr lang="uk-UA" sz="1750" b="1" dirty="0" smtClean="0">
                  <a:latin typeface="Cambria" pitchFamily="18" charset="0"/>
                </a:rPr>
                <a:t> </a:t>
              </a:r>
            </a:p>
            <a:p>
              <a:pPr algn="ctr"/>
              <a:r>
                <a:rPr lang="uk-UA" sz="1500" b="1" dirty="0" smtClean="0">
                  <a:latin typeface="Cambria" pitchFamily="18" charset="0"/>
                </a:rPr>
                <a:t>до попереднього року</a:t>
              </a:r>
              <a:endParaRPr lang="ru-RU" sz="1500" b="1" dirty="0">
                <a:latin typeface="Cambria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65599" y="3343275"/>
            <a:ext cx="2484000" cy="936000"/>
            <a:chOff x="6537024" y="3705225"/>
            <a:chExt cx="2520000" cy="936000"/>
          </a:xfrm>
        </p:grpSpPr>
        <p:sp>
          <p:nvSpPr>
            <p:cNvPr id="20" name="Выноска со стрелкой вверх 19"/>
            <p:cNvSpPr>
              <a:spLocks noChangeArrowheads="1"/>
            </p:cNvSpPr>
            <p:nvPr/>
          </p:nvSpPr>
          <p:spPr bwMode="auto">
            <a:xfrm>
              <a:off x="6537024" y="3705225"/>
              <a:ext cx="2520000" cy="936000"/>
            </a:xfrm>
            <a:prstGeom prst="upArrowCallout">
              <a:avLst>
                <a:gd name="adj1" fmla="val 25035"/>
                <a:gd name="adj2" fmla="val 25023"/>
                <a:gd name="adj3" fmla="val 25000"/>
                <a:gd name="adj4" fmla="val 64977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006699"/>
                </a:gs>
              </a:gsLst>
              <a:lin ang="5400000" scaled="1"/>
            </a:gra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uk-UA" sz="1600" b="1" dirty="0">
                  <a:solidFill>
                    <a:srgbClr val="FFFFFF"/>
                  </a:solidFill>
                  <a:latin typeface="Cambria" pitchFamily="18" charset="0"/>
                </a:rPr>
                <a:t> </a:t>
              </a:r>
              <a:endParaRPr lang="ru-RU" sz="1600" b="1" dirty="0">
                <a:solidFill>
                  <a:srgbClr val="003366"/>
                </a:solidFill>
                <a:latin typeface="Cambr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46549" y="4019947"/>
              <a:ext cx="248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latin typeface="Cambria" pitchFamily="18" charset="0"/>
                </a:rPr>
                <a:t>+</a:t>
              </a:r>
              <a:r>
                <a:rPr lang="uk-UA" sz="1700" b="1" dirty="0" smtClean="0">
                  <a:latin typeface="Cambria" pitchFamily="18" charset="0"/>
                </a:rPr>
                <a:t> 8,5 </a:t>
              </a:r>
              <a:r>
                <a:rPr lang="uk-UA" sz="1700" b="1" dirty="0" err="1" smtClean="0">
                  <a:latin typeface="Cambria" pitchFamily="18" charset="0"/>
                </a:rPr>
                <a:t>тис.грн</a:t>
              </a:r>
              <a:r>
                <a:rPr lang="uk-UA" sz="1700" b="1" dirty="0" smtClean="0">
                  <a:latin typeface="Cambria" pitchFamily="18" charset="0"/>
                </a:rPr>
                <a:t> </a:t>
              </a:r>
            </a:p>
            <a:p>
              <a:pPr algn="ctr"/>
              <a:r>
                <a:rPr lang="uk-UA" sz="1500" b="1" dirty="0" smtClean="0">
                  <a:latin typeface="Cambria" pitchFamily="18" charset="0"/>
                </a:rPr>
                <a:t>до попереднього року</a:t>
              </a:r>
              <a:endParaRPr lang="ru-RU" sz="1500" b="1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6656</TotalTime>
  <Words>3006</Words>
  <Application>Microsoft Office PowerPoint</Application>
  <PresentationFormat>Экран (4:3)</PresentationFormat>
  <Paragraphs>652</Paragraphs>
  <Slides>41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Слайд 1</vt:lpstr>
      <vt:lpstr>Слайд 2</vt:lpstr>
      <vt:lpstr>Структура доходів бюджету Вербківської СТГ                  за І квартал 2026 року</vt:lpstr>
      <vt:lpstr>Слайд 4</vt:lpstr>
      <vt:lpstr>Виконання власних доходів бюджету               Вербківської СТГ за І квартал 2025 - 2026 років </vt:lpstr>
      <vt:lpstr>Структура власних доходів загального фонду  Вербківської СТГ за І квартал 2026 року </vt:lpstr>
      <vt:lpstr>Слайд 7</vt:lpstr>
      <vt:lpstr>Структура надходжень акцизного податку  за І квартал 2026 року</vt:lpstr>
      <vt:lpstr>Структура єдиного податку за І квартал 2026 року    в порівнянні з І кварталом 2025 року </vt:lpstr>
      <vt:lpstr>Структура податку на майно за І квартал 2026 року  в порівнянні з І кварталом 2025 року </vt:lpstr>
      <vt:lpstr>Структура власних надходжень спеціального фонду бюджету Вербківської СТГ за І квартал 2026 року  в порівнянні з І кварталом 2025 року </vt:lpstr>
      <vt:lpstr>Показники міжбюджетних трансфертів у бюджеті Вербківської СТГ за І квартал 2026 року</vt:lpstr>
      <vt:lpstr>Мережа розпорядників та одержувачів коштів,  які утримувалися з бюджету Вербківської СТГ  у І кварталі 2026 року</vt:lpstr>
      <vt:lpstr>Слайд 14</vt:lpstr>
      <vt:lpstr>Слайд 15</vt:lpstr>
      <vt:lpstr>Виконання видаткової частини  загального фонду бюджету Вербківської СТГ  за функціональною ознакою у І кварталі 2026 року</vt:lpstr>
      <vt:lpstr>Виконання видаткової частини  загального фонду бюджету Вербківської СТГ  за функціональною ознакою  у І кварталі 2026 року відносно до плану</vt:lpstr>
      <vt:lpstr>Структура видатків загального фонду бюджету  Вербківської СТГ у І кварталі 2026 року   за економічною ознакою</vt:lpstr>
      <vt:lpstr>Виконання видаткової частини  загального фонду бюджету Вербківської СТГ  за економічною ознакою  у І кварталі 2026 року відносно до плану</vt:lpstr>
      <vt:lpstr>Захищені видатки  загального фонду бюджету Вербківської СТГ  у І кварталі 2026 року</vt:lpstr>
      <vt:lpstr>Видатки бюджету Вербківської СТГ  на енергоносії бюджетних устнов у І кварталі 2026 року</vt:lpstr>
      <vt:lpstr>Видатки по галузі “Освіта”  за рахунок загального фонду бюджету Вербківської СТГ за І квартал 2026 року</vt:lpstr>
      <vt:lpstr>Видатки по галузі “Освіта”  за рахунок коштів субвенцій з державного бюджету за І квартал 2026 року</vt:lpstr>
      <vt:lpstr>Видатки по галузі “Охорона здоров‘я”   за І квартал 2026 року</vt:lpstr>
      <vt:lpstr>Слайд 25</vt:lpstr>
      <vt:lpstr>Слайд 26</vt:lpstr>
      <vt:lpstr>Слайд 27</vt:lpstr>
      <vt:lpstr>Видатки бюджету по галузі  “Культура та мистецтво” за І квартал 2026 року</vt:lpstr>
      <vt:lpstr>Видатки  бюджету по галузі  “Фізична культура і спорт” за І квартал 2026 року</vt:lpstr>
      <vt:lpstr>Слайд 30</vt:lpstr>
      <vt:lpstr>Видатки загального фонду бюджету Вербківської СТГ по галузі “Економічна діяльність”  за І квартал 2026 року</vt:lpstr>
      <vt:lpstr>Інші видатки бюджету Вербківської СТГ  за І квартал 2026 року</vt:lpstr>
      <vt:lpstr>Міжбюджетні трансферти з бюджету Вербківської СТГ за І квартал 2026 року</vt:lpstr>
      <vt:lpstr>Слайд 34</vt:lpstr>
      <vt:lpstr>Слайд 35</vt:lpstr>
      <vt:lpstr>Виконання видаткової частини  спеціального фонду бюджету Вербківської СТГ  за функціональною ознакою у І кварталі 2026 року</vt:lpstr>
      <vt:lpstr>Виконання видаткової частини  спеціального фонду бюджету Вербківської СТГ  за видами коштів у І кварталі 2026 року</vt:lpstr>
      <vt:lpstr>Видатки спеціального фонду бюджету Вербківської СТГ  за І квартал 2026 року</vt:lpstr>
      <vt:lpstr>Динаміка заборгованості </vt:lpstr>
      <vt:lpstr>Обсяг кредиторської заборгованості  по бюджету Вербківської СТГ  на кінець звітного періоду</vt:lpstr>
      <vt:lpstr>Слайд 41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Fin</cp:lastModifiedBy>
  <cp:revision>1466</cp:revision>
  <dcterms:created xsi:type="dcterms:W3CDTF">2016-11-18T14:12:19Z</dcterms:created>
  <dcterms:modified xsi:type="dcterms:W3CDTF">2026-04-16T07:57:01Z</dcterms:modified>
</cp:coreProperties>
</file>